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7" r:id="rId5"/>
  </p:sldMasterIdLst>
  <p:notesMasterIdLst>
    <p:notesMasterId r:id="rId17"/>
  </p:notesMasterIdLst>
  <p:sldIdLst>
    <p:sldId id="263" r:id="rId6"/>
    <p:sldId id="466" r:id="rId7"/>
    <p:sldId id="264" r:id="rId8"/>
    <p:sldId id="478" r:id="rId9"/>
    <p:sldId id="479" r:id="rId10"/>
    <p:sldId id="480" r:id="rId11"/>
    <p:sldId id="482" r:id="rId12"/>
    <p:sldId id="483" r:id="rId13"/>
    <p:sldId id="484" r:id="rId14"/>
    <p:sldId id="468" r:id="rId15"/>
    <p:sldId id="4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758"/>
    <a:srgbClr val="F8FAFF"/>
    <a:srgbClr val="0DABC8"/>
    <a:srgbClr val="B8B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22"/>
    <p:restoredTop sz="94767"/>
  </p:normalViewPr>
  <p:slideViewPr>
    <p:cSldViewPr snapToGrid="0" snapToObjects="1">
      <p:cViewPr varScale="1">
        <p:scale>
          <a:sx n="131" d="100"/>
          <a:sy n="131" d="100"/>
        </p:scale>
        <p:origin x="200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EAEB2-A2BD-C046-A4ED-C01CF70DC5C5}" type="datetimeFigureOut">
              <a:rPr lang="en-NL"/>
              <a:t>3/3/22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75510-9CC6-484F-A25E-0E736F07EFCB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85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75510-9CC6-484F-A25E-0E736F07EFCB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7393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75510-9CC6-484F-A25E-0E736F07EFCB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3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75510-9CC6-484F-A25E-0E736F07EFC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71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75510-9CC6-484F-A25E-0E736F07EFC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56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75510-9CC6-484F-A25E-0E736F07EFC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63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75510-9CC6-484F-A25E-0E736F07EFC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77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75510-9CC6-484F-A25E-0E736F07EFC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90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75510-9CC6-484F-A25E-0E736F07EFCB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74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75510-9CC6-484F-A25E-0E736F07EFCB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15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75510-9CC6-484F-A25E-0E736F07EFCB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0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emf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7D857495-F277-4F41-B15F-587D27682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25" y="2951581"/>
            <a:ext cx="4574684" cy="39160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55A824-93BC-744C-ABD0-9AA1D590B66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3120" y="627379"/>
            <a:ext cx="1206990" cy="89662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5184682-4610-F844-AADD-84887631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20" y="2366962"/>
            <a:ext cx="4787120" cy="1325563"/>
          </a:xfrm>
        </p:spPr>
        <p:txBody>
          <a:bodyPr lIns="0" rIns="90000"/>
          <a:lstStyle>
            <a:lvl1pPr>
              <a:defRPr b="1" i="0">
                <a:solidFill>
                  <a:schemeClr val="tx1"/>
                </a:solidFill>
                <a:latin typeface="Museo Sans 700" panose="02000000000000000000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7E5AEEC-D5FD-364E-82AB-CDC603EC47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47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97" userDrawn="1">
          <p15:clr>
            <a:srgbClr val="FBAE40"/>
          </p15:clr>
        </p15:guide>
        <p15:guide id="2" orient="horz" pos="391" userDrawn="1">
          <p15:clr>
            <a:srgbClr val="FBAE40"/>
          </p15:clr>
        </p15:guide>
        <p15:guide id="3" orient="horz" pos="3929" userDrawn="1">
          <p15:clr>
            <a:srgbClr val="FBAE40"/>
          </p15:clr>
        </p15:guide>
        <p15:guide id="4" pos="3840" userDrawn="1">
          <p15:clr>
            <a:srgbClr val="FBAE40"/>
          </p15:clr>
        </p15:guide>
        <p15:guide id="5" pos="708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71AB-876E-9942-BCCD-9E0A2FEFD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B7AFD-F84A-5543-9D8F-2A64B93B2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4333D-3F47-6940-93B5-176073A9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C5D5-FFF7-D847-9DA2-45FB5447BB6F}" type="datetimeFigureOut">
              <a:rPr lang="en-NL" smtClean="0"/>
              <a:t>3/3/22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D40AA-78AB-8749-9A04-796F9B4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A59F8-F014-6949-A75C-B10B5771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512B-CD9B-C347-B13B-E64BBA00EF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300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52DE-E0BA-844C-BC40-F5C72EDC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8F50F-FC54-234A-BBDC-71B30B087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F34A3-A16C-BA42-854D-E1AE9C05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C5D5-FFF7-D847-9DA2-45FB5447BB6F}" type="datetimeFigureOut">
              <a:rPr lang="en-NL" smtClean="0"/>
              <a:t>3/3/22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C52D2-69A6-114A-9E26-719AE539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03D9E-E3D0-4347-AE5D-BE176CF7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512B-CD9B-C347-B13B-E64BBA00EF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7351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9889-F577-D44D-BE49-469F6A68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48A38-CB4E-8744-9965-E710A8407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BAD76-CB40-AA47-9AE2-05F1DB3B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C5D5-FFF7-D847-9DA2-45FB5447BB6F}" type="datetimeFigureOut">
              <a:rPr lang="en-NL" smtClean="0"/>
              <a:t>3/3/22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9BCEF-6015-F848-8551-C790AC28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DC5E-2353-B247-A68B-82897CD5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512B-CD9B-C347-B13B-E64BBA00EF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74997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7947-41C7-6844-93B1-13BFBAF5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72744-E3BA-E148-BC19-4A645154A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94091-FA48-9F4E-BF1D-BBEBE6690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2311F-11CA-134D-A1F2-C15CDA4B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C5D5-FFF7-D847-9DA2-45FB5447BB6F}" type="datetimeFigureOut">
              <a:rPr lang="en-NL" smtClean="0"/>
              <a:t>3/3/22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05974-AD47-4342-BC31-9817839F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BF142-FEC7-5D42-9541-32F223BD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512B-CD9B-C347-B13B-E64BBA00EF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08286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C1D5-D377-8D4D-8109-07513C30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1D0B8-9FDC-3D4B-A212-95C2B0114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954F1-3322-5947-9563-57DB3077F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53BE6-8F3C-B140-BD7B-D51D25713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CB1DA-7889-3E4B-98E7-B2331192B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3BB04-A3CA-9A4C-80F4-CE9B8699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C5D5-FFF7-D847-9DA2-45FB5447BB6F}" type="datetimeFigureOut">
              <a:rPr lang="en-NL" smtClean="0"/>
              <a:t>3/3/22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C86FF-8FE6-5C47-990D-5AC6EF11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BFDC9-82BC-B542-8CF6-5647608C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512B-CD9B-C347-B13B-E64BBA00EF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70032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C9AD-13BD-EA40-ABD3-5A96B209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557C1-F5B9-FE41-8DAF-12BA5140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C5D5-FFF7-D847-9DA2-45FB5447BB6F}" type="datetimeFigureOut">
              <a:rPr lang="en-NL" smtClean="0"/>
              <a:t>3/3/22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EFC20-CB3F-704C-82BD-BA26EA34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9F245-3C7A-6E4E-B293-2AEADB15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512B-CD9B-C347-B13B-E64BBA00EF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5886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72DA3-BE5F-8144-9D3B-47F046F4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C5D5-FFF7-D847-9DA2-45FB5447BB6F}" type="datetimeFigureOut">
              <a:rPr lang="en-NL" smtClean="0"/>
              <a:t>3/3/22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86CFF-B785-4241-8FC0-ECE8676F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4FC35-3F71-B14E-AB9E-56A57A98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512B-CD9B-C347-B13B-E64BBA00EF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7806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C408-1CC2-A14B-8A4A-5C023853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B8520-6FD8-DB4E-8AB8-408330B73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F7FE4-FC10-9446-82F9-EB7845044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E33D9-2610-4C48-B111-2B7835AF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C5D5-FFF7-D847-9DA2-45FB5447BB6F}" type="datetimeFigureOut">
              <a:rPr lang="en-NL" smtClean="0"/>
              <a:t>3/3/22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2CF40-C159-B645-8542-9DD7B5AB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7B91E-BFCC-FA47-9616-AD949E60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512B-CD9B-C347-B13B-E64BBA00EF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0289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11E1-B2B5-0540-8BCB-620FC6E5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91F36-C568-A943-8B66-8333FA4B4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6DB90-3435-F141-B5A4-3D98FF8C7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E7C80-1208-3F49-BDA4-4EDBF8E9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C5D5-FFF7-D847-9DA2-45FB5447BB6F}" type="datetimeFigureOut">
              <a:rPr lang="en-NL" smtClean="0"/>
              <a:t>3/3/22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94DC8-7A4E-3045-B35C-156CBC95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085BA-77A7-F941-856B-A9B92D4D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512B-CD9B-C347-B13B-E64BBA00EF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8958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9797-0177-1844-B9CF-6C08A767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3A0E7-23D1-8647-A041-87B1BBA4C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DE47-BADA-1742-A4CD-4CBC8C67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C5D5-FFF7-D847-9DA2-45FB5447BB6F}" type="datetimeFigureOut">
              <a:rPr lang="en-NL" smtClean="0"/>
              <a:t>3/3/22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A26CF-7646-FA4E-84C1-BE42C847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C7D1F-86D8-D14B-8644-D7857ADF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512B-CD9B-C347-B13B-E64BBA00EF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122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im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746923B-A4D0-2644-BF68-FDFF6DFD47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D857495-F277-4F41-B15F-587D27682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082" y="2951581"/>
            <a:ext cx="4574684" cy="39160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55A824-93BC-744C-ABD0-9AA1D590B66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06814" y="329490"/>
            <a:ext cx="784061" cy="58244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5184682-4610-F844-AADD-84887631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9" y="1077400"/>
            <a:ext cx="4787120" cy="1325563"/>
          </a:xfrm>
        </p:spPr>
        <p:txBody>
          <a:bodyPr lIns="0" rIns="90000" anchor="t" anchorCtr="0">
            <a:noAutofit/>
          </a:bodyPr>
          <a:lstStyle>
            <a:lvl1pPr>
              <a:defRPr sz="3600" b="1" i="0">
                <a:solidFill>
                  <a:schemeClr val="tx1"/>
                </a:solidFill>
                <a:latin typeface="Museo Sans 700" panose="02000000000000000000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2C6F3-07F7-8845-8AF1-7DD7A6695F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2824162"/>
            <a:ext cx="4787120" cy="2864504"/>
          </a:xfrm>
        </p:spPr>
        <p:txBody>
          <a:bodyPr lIns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0BB410-14BC-2F46-B2DA-C52109E05057}"/>
              </a:ext>
            </a:extLst>
          </p:cNvPr>
          <p:cNvCxnSpPr/>
          <p:nvPr userDrawn="1"/>
        </p:nvCxnSpPr>
        <p:spPr>
          <a:xfrm>
            <a:off x="947738" y="6237288"/>
            <a:ext cx="26950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B47F51-1B80-E648-9F23-AD712E602794}"/>
              </a:ext>
            </a:extLst>
          </p:cNvPr>
          <p:cNvSpPr txBox="1"/>
          <p:nvPr userDrawn="1"/>
        </p:nvSpPr>
        <p:spPr>
          <a:xfrm>
            <a:off x="1292401" y="6073735"/>
            <a:ext cx="228417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50" b="1" i="0" spc="100" baseline="0">
                <a:solidFill>
                  <a:schemeClr val="accent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GODATADRIVEN CONSULTANCY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667E74-ECCE-9344-B828-B217C158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4241" y="6065091"/>
            <a:ext cx="989821" cy="253916"/>
          </a:xfrm>
          <a:noFill/>
        </p:spPr>
        <p:txBody>
          <a:bodyPr wrap="square" lIns="0" rIns="0" rtlCol="0">
            <a:spAutoFit/>
          </a:bodyPr>
          <a:lstStyle>
            <a:lvl1pPr>
              <a:defRPr lang="en-US" sz="1050" b="1" i="0" spc="100" baseline="0">
                <a:solidFill>
                  <a:schemeClr val="accent3"/>
                </a:solidFill>
                <a:latin typeface="Fira Mono" panose="020B0509050000020004" pitchFamily="49" charset="0"/>
                <a:ea typeface="Fira Mono" panose="020B0509050000020004" pitchFamily="49" charset="0"/>
              </a:defRPr>
            </a:lvl1pPr>
          </a:lstStyle>
          <a:p>
            <a:pPr algn="l"/>
            <a:r>
              <a:rPr lang="en-US"/>
              <a:t>PAGE </a:t>
            </a:r>
            <a:fld id="{F8FB0E70-E606-944A-9302-88B09EDE1100}" type="slidenum">
              <a:rPr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4586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97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pos="3840">
          <p15:clr>
            <a:srgbClr val="FBAE40"/>
          </p15:clr>
        </p15:guide>
        <p15:guide id="5" pos="708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EDC82-A0A9-554A-97B6-D5B193ECC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82AA0-9F27-8C4C-BC5E-029C14CD0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0624A-8AB0-3145-B8CB-EFB4CA82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C5D5-FFF7-D847-9DA2-45FB5447BB6F}" type="datetimeFigureOut">
              <a:rPr lang="en-NL" smtClean="0"/>
              <a:t>3/3/22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12B6D-5273-4447-A3F3-7F9D46EE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7AAD3-C4FE-A549-A687-949C8F97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512B-CD9B-C347-B13B-E64BBA00EF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309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7D857495-F277-4F41-B15F-587D27682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2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941956"/>
            <a:ext cx="4574684" cy="391604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5184682-4610-F844-AADD-84887631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9" y="1077400"/>
            <a:ext cx="4787120" cy="1325563"/>
          </a:xfrm>
        </p:spPr>
        <p:txBody>
          <a:bodyPr lIns="0" rIns="90000" anchor="t" anchorCtr="0">
            <a:noAutofit/>
          </a:bodyPr>
          <a:lstStyle>
            <a:lvl1pPr>
              <a:defRPr sz="3600" b="1" i="0">
                <a:solidFill>
                  <a:schemeClr val="tx1"/>
                </a:solidFill>
                <a:latin typeface="Museo Sans 700" panose="02000000000000000000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2C6F3-07F7-8845-8AF1-7DD7A6695F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2824162"/>
            <a:ext cx="4787120" cy="2864504"/>
          </a:xfrm>
        </p:spPr>
        <p:txBody>
          <a:bodyPr lIns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0BB410-14BC-2F46-B2DA-C52109E05057}"/>
              </a:ext>
            </a:extLst>
          </p:cNvPr>
          <p:cNvCxnSpPr/>
          <p:nvPr userDrawn="1"/>
        </p:nvCxnSpPr>
        <p:spPr>
          <a:xfrm>
            <a:off x="947738" y="6237288"/>
            <a:ext cx="269507" cy="0"/>
          </a:xfrm>
          <a:prstGeom prst="line">
            <a:avLst/>
          </a:prstGeom>
          <a:ln w="25400">
            <a:solidFill>
              <a:srgbClr val="F8F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B47F51-1B80-E648-9F23-AD712E602794}"/>
              </a:ext>
            </a:extLst>
          </p:cNvPr>
          <p:cNvSpPr txBox="1"/>
          <p:nvPr userDrawn="1"/>
        </p:nvSpPr>
        <p:spPr>
          <a:xfrm>
            <a:off x="1292401" y="6073735"/>
            <a:ext cx="2318900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50" b="1" i="0" spc="100" baseline="0">
                <a:solidFill>
                  <a:schemeClr val="bg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GODATADRIVEN CONSULTANCY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F6D377-9A96-0F4A-8755-E25A6CE349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19921" y="394448"/>
            <a:ext cx="877420" cy="6580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5B02AB-C4CE-BC4B-A71B-FF050FB6303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43185" y="-256437"/>
            <a:ext cx="5654156" cy="636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326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97">
          <p15:clr>
            <a:srgbClr val="FBAE40"/>
          </p15:clr>
        </p15:guide>
        <p15:guide id="2" orient="horz" pos="663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pos="3840">
          <p15:clr>
            <a:srgbClr val="FBAE40"/>
          </p15:clr>
        </p15:guide>
        <p15:guide id="5" pos="708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img dark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690A97-F053-6549-AC2B-D2AEC46321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5038"/>
            <a:ext cx="12192000" cy="2390215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746923B-A4D0-2644-BF68-FDFF6DFD47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184682-4610-F844-AADD-84887631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9" y="1077400"/>
            <a:ext cx="4787120" cy="1325563"/>
          </a:xfrm>
        </p:spPr>
        <p:txBody>
          <a:bodyPr lIns="0" rIns="90000" anchor="t" anchorCtr="0">
            <a:noAutofit/>
          </a:bodyPr>
          <a:lstStyle>
            <a:lvl1pPr>
              <a:defRPr sz="3600" b="1" i="0">
                <a:solidFill>
                  <a:srgbClr val="FFFFFF"/>
                </a:solidFill>
                <a:latin typeface="Museo Sans 700" panose="02000000000000000000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2C6F3-07F7-8845-8AF1-7DD7A6695F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2824162"/>
            <a:ext cx="4787120" cy="2864504"/>
          </a:xfrm>
        </p:spPr>
        <p:txBody>
          <a:bodyPr lIns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0BB410-14BC-2F46-B2DA-C52109E05057}"/>
              </a:ext>
            </a:extLst>
          </p:cNvPr>
          <p:cNvCxnSpPr/>
          <p:nvPr userDrawn="1"/>
        </p:nvCxnSpPr>
        <p:spPr>
          <a:xfrm>
            <a:off x="947738" y="6237288"/>
            <a:ext cx="26950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B47F51-1B80-E648-9F23-AD712E602794}"/>
              </a:ext>
            </a:extLst>
          </p:cNvPr>
          <p:cNvSpPr txBox="1"/>
          <p:nvPr userDrawn="1"/>
        </p:nvSpPr>
        <p:spPr>
          <a:xfrm>
            <a:off x="1292401" y="6073735"/>
            <a:ext cx="228417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50" b="1" i="0" spc="100" baseline="0">
                <a:solidFill>
                  <a:schemeClr val="accent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GODATADRIVEN CONSULTANCY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667E74-ECCE-9344-B828-B217C158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4241" y="6065091"/>
            <a:ext cx="989821" cy="253916"/>
          </a:xfrm>
          <a:noFill/>
        </p:spPr>
        <p:txBody>
          <a:bodyPr wrap="square" lIns="0" rIns="0" rtlCol="0">
            <a:spAutoFit/>
          </a:bodyPr>
          <a:lstStyle>
            <a:lvl1pPr>
              <a:defRPr lang="en-US" sz="1050" b="1" i="0" spc="100" baseline="0">
                <a:solidFill>
                  <a:schemeClr val="accent3"/>
                </a:solidFill>
                <a:latin typeface="Fira Mono" panose="020B0509050000020004" pitchFamily="49" charset="0"/>
                <a:ea typeface="Fira Mono" panose="020B0509050000020004" pitchFamily="49" charset="0"/>
              </a:defRPr>
            </a:lvl1pPr>
          </a:lstStyle>
          <a:p>
            <a:pPr algn="l"/>
            <a:r>
              <a:rPr lang="en-US"/>
              <a:t>PAGE </a:t>
            </a:r>
            <a:fld id="{F8FB0E70-E606-944A-9302-88B09EDE1100}" type="slidenum">
              <a:rPr/>
              <a:pPr algn="l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29631F-584A-4641-A963-FB180F01D5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83583" y="341394"/>
            <a:ext cx="771736" cy="57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87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97">
          <p15:clr>
            <a:srgbClr val="FBAE40"/>
          </p15:clr>
        </p15:guide>
        <p15:guide id="2" orient="horz" pos="663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pos="3840">
          <p15:clr>
            <a:srgbClr val="FBAE40"/>
          </p15:clr>
        </p15:guide>
        <p15:guide id="5" pos="708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img dark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690A97-F053-6549-AC2B-D2AEC46321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5038"/>
            <a:ext cx="12192000" cy="2390215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746923B-A4D0-2644-BF68-FDFF6DFD47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184682-4610-F844-AADD-84887631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0382" y="1077400"/>
            <a:ext cx="4583882" cy="1325563"/>
          </a:xfrm>
        </p:spPr>
        <p:txBody>
          <a:bodyPr lIns="0" rIns="90000" anchor="t" anchorCtr="0">
            <a:noAutofit/>
          </a:bodyPr>
          <a:lstStyle>
            <a:lvl1pPr>
              <a:defRPr sz="3600" b="1" i="0">
                <a:solidFill>
                  <a:srgbClr val="FFFFFF"/>
                </a:solidFill>
                <a:latin typeface="Museo Sans 700" panose="02000000000000000000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2C6F3-07F7-8845-8AF1-7DD7A6695F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0381" y="2824162"/>
            <a:ext cx="4583882" cy="2864504"/>
          </a:xfrm>
        </p:spPr>
        <p:txBody>
          <a:bodyPr lIns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0BB410-14BC-2F46-B2DA-C52109E05057}"/>
              </a:ext>
            </a:extLst>
          </p:cNvPr>
          <p:cNvCxnSpPr/>
          <p:nvPr userDrawn="1"/>
        </p:nvCxnSpPr>
        <p:spPr>
          <a:xfrm>
            <a:off x="947738" y="6237288"/>
            <a:ext cx="26950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B47F51-1B80-E648-9F23-AD712E602794}"/>
              </a:ext>
            </a:extLst>
          </p:cNvPr>
          <p:cNvSpPr txBox="1"/>
          <p:nvPr userDrawn="1"/>
        </p:nvSpPr>
        <p:spPr>
          <a:xfrm>
            <a:off x="1292400" y="6073735"/>
            <a:ext cx="2327100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50" b="1" i="0" spc="100" baseline="0">
                <a:solidFill>
                  <a:schemeClr val="accent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GODATADRIVEN CONSULTANCY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667E74-ECCE-9344-B828-B217C158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4241" y="6065091"/>
            <a:ext cx="989821" cy="253916"/>
          </a:xfrm>
          <a:noFill/>
        </p:spPr>
        <p:txBody>
          <a:bodyPr wrap="square" lIns="0" rIns="0" rtlCol="0">
            <a:spAutoFit/>
          </a:bodyPr>
          <a:lstStyle>
            <a:lvl1pPr>
              <a:defRPr lang="en-US" sz="1050" b="1" i="0" spc="100" baseline="0">
                <a:solidFill>
                  <a:schemeClr val="accent3"/>
                </a:solidFill>
                <a:latin typeface="Fira Mono" panose="020B0509050000020004" pitchFamily="49" charset="0"/>
                <a:ea typeface="Fira Mono" panose="020B0509050000020004" pitchFamily="49" charset="0"/>
              </a:defRPr>
            </a:lvl1pPr>
          </a:lstStyle>
          <a:p>
            <a:pPr algn="l"/>
            <a:r>
              <a:rPr lang="en-US"/>
              <a:t>PAGE </a:t>
            </a:r>
            <a:fld id="{F8FB0E70-E606-944A-9302-88B09EDE1100}" type="slidenum">
              <a:rPr/>
              <a:pPr algn="l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29631F-584A-4641-A963-FB180F01D5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83583" y="341394"/>
            <a:ext cx="771736" cy="57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58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97">
          <p15:clr>
            <a:srgbClr val="FBAE40"/>
          </p15:clr>
        </p15:guide>
        <p15:guide id="2" orient="horz" pos="663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pos="3840">
          <p15:clr>
            <a:srgbClr val="FBAE40"/>
          </p15:clr>
        </p15:guide>
        <p15:guide id="5" pos="708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690A97-F053-6549-AC2B-D2AEC46321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5038"/>
            <a:ext cx="12192000" cy="239021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0BB410-14BC-2F46-B2DA-C52109E05057}"/>
              </a:ext>
            </a:extLst>
          </p:cNvPr>
          <p:cNvCxnSpPr/>
          <p:nvPr userDrawn="1"/>
        </p:nvCxnSpPr>
        <p:spPr>
          <a:xfrm>
            <a:off x="947738" y="6237288"/>
            <a:ext cx="26950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B29631F-584A-4641-A963-FB180F01D5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37306" y="1907049"/>
            <a:ext cx="2179931" cy="161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99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97">
          <p15:clr>
            <a:srgbClr val="FBAE40"/>
          </p15:clr>
        </p15:guide>
        <p15:guide id="2" orient="horz" pos="663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pos="3840">
          <p15:clr>
            <a:srgbClr val="FBAE40"/>
          </p15:clr>
        </p15:guide>
        <p15:guide id="5" pos="708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9E0C9F-D511-EE40-AFDC-DC31991650F5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D857495-F277-4F41-B15F-587D27682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082" y="2951581"/>
            <a:ext cx="4574684" cy="39160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55A824-93BC-744C-ABD0-9AA1D590B66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06814" y="329490"/>
            <a:ext cx="784061" cy="58244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5184682-4610-F844-AADD-84887631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9" y="1077400"/>
            <a:ext cx="4787120" cy="1325563"/>
          </a:xfrm>
        </p:spPr>
        <p:txBody>
          <a:bodyPr lIns="0" rIns="90000" anchor="t" anchorCtr="0">
            <a:noAutofit/>
          </a:bodyPr>
          <a:lstStyle>
            <a:lvl1pPr>
              <a:defRPr sz="3600" b="1" i="0">
                <a:solidFill>
                  <a:schemeClr val="tx1"/>
                </a:solidFill>
                <a:latin typeface="Museo Sans 700" panose="02000000000000000000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2C6F3-07F7-8845-8AF1-7DD7A6695F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2824162"/>
            <a:ext cx="4787120" cy="2864504"/>
          </a:xfrm>
        </p:spPr>
        <p:txBody>
          <a:bodyPr lIns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0BB410-14BC-2F46-B2DA-C52109E05057}"/>
              </a:ext>
            </a:extLst>
          </p:cNvPr>
          <p:cNvCxnSpPr/>
          <p:nvPr userDrawn="1"/>
        </p:nvCxnSpPr>
        <p:spPr>
          <a:xfrm>
            <a:off x="947738" y="6237288"/>
            <a:ext cx="26950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B47F51-1B80-E648-9F23-AD712E602794}"/>
              </a:ext>
            </a:extLst>
          </p:cNvPr>
          <p:cNvSpPr txBox="1"/>
          <p:nvPr userDrawn="1"/>
        </p:nvSpPr>
        <p:spPr>
          <a:xfrm>
            <a:off x="1292401" y="6073735"/>
            <a:ext cx="2401294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50" b="1" i="0" spc="100" baseline="0">
                <a:solidFill>
                  <a:schemeClr val="accent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GODATADRIVEN CONSULTANCY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667E74-ECCE-9344-B828-B217C158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4241" y="6065091"/>
            <a:ext cx="989821" cy="253916"/>
          </a:xfrm>
          <a:noFill/>
        </p:spPr>
        <p:txBody>
          <a:bodyPr wrap="square" lIns="0" rIns="0" rtlCol="0">
            <a:spAutoFit/>
          </a:bodyPr>
          <a:lstStyle>
            <a:lvl1pPr>
              <a:defRPr lang="en-US" sz="1050" b="1" i="0" spc="100" baseline="0">
                <a:solidFill>
                  <a:schemeClr val="accent3"/>
                </a:solidFill>
                <a:latin typeface="Fira Mono" panose="020B0509050000020004" pitchFamily="49" charset="0"/>
                <a:ea typeface="Fira Mono" panose="020B0509050000020004" pitchFamily="49" charset="0"/>
              </a:defRPr>
            </a:lvl1pPr>
          </a:lstStyle>
          <a:p>
            <a:pPr algn="l"/>
            <a:r>
              <a:rPr lang="en-US"/>
              <a:t>PAGE </a:t>
            </a:r>
            <a:fld id="{F8FB0E70-E606-944A-9302-88B09EDE1100}" type="slidenum">
              <a:rPr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9506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97">
          <p15:clr>
            <a:srgbClr val="FBAE40"/>
          </p15:clr>
        </p15:guide>
        <p15:guide id="2" orient="horz" pos="663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pos="3840">
          <p15:clr>
            <a:srgbClr val="FBAE40"/>
          </p15:clr>
        </p15:guide>
        <p15:guide id="5" pos="708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9E0C9F-D511-EE40-AFDC-DC31991650F5}"/>
              </a:ext>
            </a:extLst>
          </p:cNvPr>
          <p:cNvSpPr/>
          <p:nvPr userDrawn="1"/>
        </p:nvSpPr>
        <p:spPr>
          <a:xfrm>
            <a:off x="7993930" y="0"/>
            <a:ext cx="419806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D857495-F277-4F41-B15F-587D27682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082" y="2951581"/>
            <a:ext cx="4574684" cy="39160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55A824-93BC-744C-ABD0-9AA1D590B66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06814" y="329490"/>
            <a:ext cx="784061" cy="58244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5184682-4610-F844-AADD-84887631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9" y="1077400"/>
            <a:ext cx="4787120" cy="1325563"/>
          </a:xfrm>
        </p:spPr>
        <p:txBody>
          <a:bodyPr lIns="0" rIns="90000" anchor="t" anchorCtr="0">
            <a:noAutofit/>
          </a:bodyPr>
          <a:lstStyle>
            <a:lvl1pPr>
              <a:defRPr sz="3600" b="1" i="0">
                <a:solidFill>
                  <a:schemeClr val="tx1"/>
                </a:solidFill>
                <a:latin typeface="Museo Sans 700" panose="02000000000000000000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2C6F3-07F7-8845-8AF1-7DD7A6695F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2824162"/>
            <a:ext cx="4787120" cy="2864504"/>
          </a:xfrm>
        </p:spPr>
        <p:txBody>
          <a:bodyPr lIns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0BB410-14BC-2F46-B2DA-C52109E05057}"/>
              </a:ext>
            </a:extLst>
          </p:cNvPr>
          <p:cNvCxnSpPr/>
          <p:nvPr userDrawn="1"/>
        </p:nvCxnSpPr>
        <p:spPr>
          <a:xfrm>
            <a:off x="947738" y="6237288"/>
            <a:ext cx="26950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B47F51-1B80-E648-9F23-AD712E602794}"/>
              </a:ext>
            </a:extLst>
          </p:cNvPr>
          <p:cNvSpPr txBox="1"/>
          <p:nvPr userDrawn="1"/>
        </p:nvSpPr>
        <p:spPr>
          <a:xfrm>
            <a:off x="1292400" y="6073735"/>
            <a:ext cx="2365199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50" b="1" i="0" spc="100" baseline="0">
                <a:solidFill>
                  <a:schemeClr val="accent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GODATADRIVEN CONSULTANCY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667E74-ECCE-9344-B828-B217C158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4241" y="6065091"/>
            <a:ext cx="989821" cy="253916"/>
          </a:xfrm>
          <a:noFill/>
        </p:spPr>
        <p:txBody>
          <a:bodyPr wrap="square" lIns="0" rIns="0" rtlCol="0">
            <a:spAutoFit/>
          </a:bodyPr>
          <a:lstStyle>
            <a:lvl1pPr>
              <a:defRPr lang="en-US" sz="1050" b="1" i="0" spc="100" baseline="0">
                <a:solidFill>
                  <a:schemeClr val="accent3"/>
                </a:solidFill>
                <a:latin typeface="Fira Mono" panose="020B0509050000020004" pitchFamily="49" charset="0"/>
                <a:ea typeface="Fira Mono" panose="020B0509050000020004" pitchFamily="49" charset="0"/>
              </a:defRPr>
            </a:lvl1pPr>
          </a:lstStyle>
          <a:p>
            <a:pPr algn="l"/>
            <a:r>
              <a:rPr lang="en-US"/>
              <a:t>PAGE </a:t>
            </a:r>
            <a:fld id="{F8FB0E70-E606-944A-9302-88B09EDE1100}" type="slidenum">
              <a:rPr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2139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97">
          <p15:clr>
            <a:srgbClr val="FBAE40"/>
          </p15:clr>
        </p15:guide>
        <p15:guide id="2" orient="horz" pos="663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pos="3840">
          <p15:clr>
            <a:srgbClr val="FBAE40"/>
          </p15:clr>
        </p15:guide>
        <p15:guide id="5" pos="708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9E0C9F-D511-EE40-AFDC-DC31991650F5}"/>
              </a:ext>
            </a:extLst>
          </p:cNvPr>
          <p:cNvSpPr/>
          <p:nvPr userDrawn="1"/>
        </p:nvSpPr>
        <p:spPr>
          <a:xfrm>
            <a:off x="0" y="0"/>
            <a:ext cx="12192000" cy="26017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12F6B3-1A11-AE48-81D0-1135A4C7EE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769"/>
            <a:ext cx="12192000" cy="289409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D857495-F277-4F41-B15F-587D276828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2082" y="2951581"/>
            <a:ext cx="4574684" cy="39160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55A824-93BC-744C-ABD0-9AA1D590B66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06814" y="329490"/>
            <a:ext cx="784061" cy="58244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5184682-4610-F844-AADD-84887631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9" y="1077400"/>
            <a:ext cx="4787120" cy="1325563"/>
          </a:xfrm>
        </p:spPr>
        <p:txBody>
          <a:bodyPr lIns="0" rIns="90000" anchor="t" anchorCtr="0">
            <a:noAutofit/>
          </a:bodyPr>
          <a:lstStyle>
            <a:lvl1pPr>
              <a:defRPr sz="3600" b="1" i="0">
                <a:solidFill>
                  <a:schemeClr val="tx1"/>
                </a:solidFill>
                <a:latin typeface="Museo Sans 700" panose="02000000000000000000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2C6F3-07F7-8845-8AF1-7DD7A6695F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2824162"/>
            <a:ext cx="2296503" cy="2864504"/>
          </a:xfrm>
        </p:spPr>
        <p:txBody>
          <a:bodyPr lIns="0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Second level</a:t>
            </a:r>
          </a:p>
          <a:p>
            <a:pPr lvl="0"/>
            <a:r>
              <a:rPr lang="en-GB"/>
              <a:t>Third level</a:t>
            </a:r>
          </a:p>
          <a:p>
            <a:pPr lvl="0"/>
            <a:r>
              <a:rPr lang="en-GB"/>
              <a:t>Fourth level</a:t>
            </a:r>
          </a:p>
          <a:p>
            <a:pPr lvl="0"/>
            <a:r>
              <a:rPr lang="en-GB"/>
              <a:t>Fifth level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0BB410-14BC-2F46-B2DA-C52109E05057}"/>
              </a:ext>
            </a:extLst>
          </p:cNvPr>
          <p:cNvCxnSpPr/>
          <p:nvPr userDrawn="1"/>
        </p:nvCxnSpPr>
        <p:spPr>
          <a:xfrm>
            <a:off x="947738" y="6237288"/>
            <a:ext cx="26950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B47F51-1B80-E648-9F23-AD712E602794}"/>
              </a:ext>
            </a:extLst>
          </p:cNvPr>
          <p:cNvSpPr txBox="1"/>
          <p:nvPr userDrawn="1"/>
        </p:nvSpPr>
        <p:spPr>
          <a:xfrm>
            <a:off x="1292401" y="6073735"/>
            <a:ext cx="2315268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50" b="1" i="0" spc="100" baseline="0">
                <a:solidFill>
                  <a:schemeClr val="accent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GODATADRIVEN CONSULTANCY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667E74-ECCE-9344-B828-B217C158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4241" y="6065091"/>
            <a:ext cx="989821" cy="253916"/>
          </a:xfrm>
          <a:noFill/>
        </p:spPr>
        <p:txBody>
          <a:bodyPr wrap="square" lIns="0" rIns="0" rtlCol="0">
            <a:spAutoFit/>
          </a:bodyPr>
          <a:lstStyle>
            <a:lvl1pPr>
              <a:defRPr lang="en-US" sz="1050" b="1" i="0" spc="100" baseline="0">
                <a:solidFill>
                  <a:schemeClr val="accent3"/>
                </a:solidFill>
                <a:latin typeface="Fira Mono" panose="020B0509050000020004" pitchFamily="49" charset="0"/>
                <a:ea typeface="Fira Mono" panose="020B0509050000020004" pitchFamily="49" charset="0"/>
              </a:defRPr>
            </a:lvl1pPr>
          </a:lstStyle>
          <a:p>
            <a:pPr algn="l"/>
            <a:r>
              <a:rPr lang="en-US"/>
              <a:t>PAGE </a:t>
            </a:r>
            <a:fld id="{F8FB0E70-E606-944A-9302-88B09EDE1100}" type="slidenum">
              <a:rPr/>
              <a:pPr algn="l"/>
              <a:t>‹#›</a:t>
            </a:fld>
            <a:endParaRPr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202E141-559A-FA47-B4B2-9891B47477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7669" y="2824162"/>
            <a:ext cx="2296503" cy="2864504"/>
          </a:xfrm>
        </p:spPr>
        <p:txBody>
          <a:bodyPr lIns="0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Second level</a:t>
            </a:r>
          </a:p>
          <a:p>
            <a:pPr lvl="0"/>
            <a:r>
              <a:rPr lang="en-GB"/>
              <a:t>Third level</a:t>
            </a:r>
          </a:p>
          <a:p>
            <a:pPr lvl="0"/>
            <a:r>
              <a:rPr lang="en-GB"/>
              <a:t>Fourth level</a:t>
            </a:r>
          </a:p>
          <a:p>
            <a:pPr lvl="0"/>
            <a:r>
              <a:rPr lang="en-GB"/>
              <a:t>Fifth level</a:t>
            </a:r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D21126E-6442-7B46-9D0F-9A5C5BB1BA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7255" y="2839136"/>
            <a:ext cx="2296503" cy="2864504"/>
          </a:xfrm>
        </p:spPr>
        <p:txBody>
          <a:bodyPr lIns="0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Second level</a:t>
            </a:r>
          </a:p>
          <a:p>
            <a:pPr lvl="0"/>
            <a:r>
              <a:rPr lang="en-GB"/>
              <a:t>Third level</a:t>
            </a:r>
          </a:p>
          <a:p>
            <a:pPr lvl="0"/>
            <a:r>
              <a:rPr lang="en-GB"/>
              <a:t>Fourth level</a:t>
            </a:r>
          </a:p>
          <a:p>
            <a:pPr lvl="0"/>
            <a:r>
              <a:rPr lang="en-GB"/>
              <a:t>Fifth level</a:t>
            </a:r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583A199-D23E-6C47-8A5C-9D6A9D62A0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47759" y="2839136"/>
            <a:ext cx="2296503" cy="2864504"/>
          </a:xfrm>
        </p:spPr>
        <p:txBody>
          <a:bodyPr lIns="0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Second level</a:t>
            </a:r>
          </a:p>
          <a:p>
            <a:pPr lvl="0"/>
            <a:r>
              <a:rPr lang="en-GB"/>
              <a:t>Third level</a:t>
            </a:r>
          </a:p>
          <a:p>
            <a:pPr lvl="0"/>
            <a:r>
              <a:rPr lang="en-GB"/>
              <a:t>Fourth level</a:t>
            </a:r>
          </a:p>
          <a:p>
            <a:pPr lvl="0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01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97">
          <p15:clr>
            <a:srgbClr val="FBAE40"/>
          </p15:clr>
        </p15:guide>
        <p15:guide id="2" orient="horz" pos="663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pos="3840">
          <p15:clr>
            <a:srgbClr val="FBAE40"/>
          </p15:clr>
        </p15:guide>
        <p15:guide id="5" pos="708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6925D-A81A-3248-AC2C-C5872D6A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6CFF1-865F-3244-8830-5CC1FC052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46800" rIns="9000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42DF5-3261-D74A-9D2E-1DCAC7AFA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B0E70-E606-944A-9302-88B09EDE1100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6" r:id="rId3"/>
    <p:sldLayoutId id="2147483663" r:id="rId4"/>
    <p:sldLayoutId id="2147483664" r:id="rId5"/>
    <p:sldLayoutId id="2147483665" r:id="rId6"/>
    <p:sldLayoutId id="2147483660" r:id="rId7"/>
    <p:sldLayoutId id="2147483662" r:id="rId8"/>
    <p:sldLayoutId id="214748366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accent1"/>
          </a:solidFill>
          <a:latin typeface="Museo Sans 700" panose="02000000000000000000" pitchFamily="2" charset="77"/>
          <a:ea typeface="+mj-ea"/>
          <a:cs typeface="Hind SemiBold" panose="02000000000000000000" pitchFamily="2" charset="77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2"/>
          </a:solidFill>
          <a:latin typeface="Hind" panose="02000000000000000000" pitchFamily="2" charset="77"/>
          <a:ea typeface="+mn-ea"/>
          <a:cs typeface="Hind" panose="02000000000000000000" pitchFamily="2" charset="77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0" i="0" kern="1200">
          <a:solidFill>
            <a:schemeClr val="tx2"/>
          </a:solidFill>
          <a:latin typeface="Hind" panose="02000000000000000000" pitchFamily="2" charset="77"/>
          <a:ea typeface="+mn-ea"/>
          <a:cs typeface="Hind" panose="02000000000000000000" pitchFamily="2" charset="77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0" i="0" kern="1200">
          <a:solidFill>
            <a:schemeClr val="tx2"/>
          </a:solidFill>
          <a:latin typeface="Hind" panose="02000000000000000000" pitchFamily="2" charset="77"/>
          <a:ea typeface="+mn-ea"/>
          <a:cs typeface="Hind" panose="02000000000000000000" pitchFamily="2" charset="77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2"/>
          </a:solidFill>
          <a:latin typeface="Hind" panose="02000000000000000000" pitchFamily="2" charset="77"/>
          <a:ea typeface="+mn-ea"/>
          <a:cs typeface="Hind" panose="02000000000000000000" pitchFamily="2" charset="77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2"/>
          </a:solidFill>
          <a:latin typeface="Hind" panose="02000000000000000000" pitchFamily="2" charset="77"/>
          <a:ea typeface="+mn-ea"/>
          <a:cs typeface="Hind" panose="02000000000000000000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8A078-5CF0-754C-88A6-74BAC760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CDDEC-F787-9444-96C3-2C99B8AB9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663F-BFAC-044E-ABB3-0B609910D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9C5D5-FFF7-D847-9DA2-45FB5447BB6F}" type="datetimeFigureOut">
              <a:rPr lang="en-NL" smtClean="0"/>
              <a:t>3/3/22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94A64-5DF2-9349-AFF3-30D5F9D23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A2039-8712-EA4D-9D74-C6EFE03EC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512B-CD9B-C347-B13B-E64BBA00EF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063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7A951E-9326-4C47-A9C3-0433B95EDB0E}"/>
              </a:ext>
            </a:extLst>
          </p:cNvPr>
          <p:cNvSpPr txBox="1">
            <a:spLocks/>
          </p:cNvSpPr>
          <p:nvPr/>
        </p:nvSpPr>
        <p:spPr>
          <a:xfrm>
            <a:off x="989642" y="2542394"/>
            <a:ext cx="4787120" cy="1325563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ind SemiBold" panose="02000000000000000000" pitchFamily="2" charset="77"/>
                <a:ea typeface="+mj-ea"/>
                <a:cs typeface="Hind SemiBold" panose="02000000000000000000" pitchFamily="2" charset="77"/>
              </a:defRPr>
            </a:lvl1pPr>
          </a:lstStyle>
          <a:p>
            <a:r>
              <a:rPr lang="en-US" dirty="0">
                <a:latin typeface="Museo Sans 700"/>
              </a:rPr>
              <a:t>GDD Apprenticeship</a:t>
            </a:r>
            <a:endParaRPr lang="en-US" dirty="0">
              <a:solidFill>
                <a:srgbClr val="1EB0E0"/>
              </a:solidFill>
              <a:latin typeface="Museo Sans 700" panose="02000000000000000000" pitchFamily="2" charset="77"/>
            </a:endParaRPr>
          </a:p>
          <a:p>
            <a:r>
              <a:rPr lang="en-US" dirty="0">
                <a:solidFill>
                  <a:schemeClr val="accent1"/>
                </a:solidFill>
                <a:latin typeface="Museo Sans 700"/>
              </a:rPr>
              <a:t>Python day 1</a:t>
            </a:r>
            <a:endParaRPr lang="en-US" dirty="0">
              <a:solidFill>
                <a:schemeClr val="accent1"/>
              </a:solidFill>
              <a:latin typeface="Museo Sans 700" panose="02000000000000000000" pitchFamily="2" charset="77"/>
            </a:endParaRPr>
          </a:p>
        </p:txBody>
      </p:sp>
      <p:pic>
        <p:nvPicPr>
          <p:cNvPr id="12" name="Picture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5DEE47E-0E19-DF43-84A9-CD5D46D785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400" b="400"/>
          <a:stretch>
            <a:fillRect/>
          </a:stretch>
        </p:blipFill>
        <p:spPr>
          <a:xfrm>
            <a:off x="6096000" y="0"/>
            <a:ext cx="6096000" cy="6858000"/>
          </a:xfr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C20474-DA88-CB46-A2CC-6F528620A069}"/>
              </a:ext>
            </a:extLst>
          </p:cNvPr>
          <p:cNvCxnSpPr>
            <a:cxnSpLocks/>
          </p:cNvCxnSpPr>
          <p:nvPr/>
        </p:nvCxnSpPr>
        <p:spPr>
          <a:xfrm>
            <a:off x="973496" y="6251136"/>
            <a:ext cx="26950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0560849-E1BF-7844-89DA-BC92ED2FF00A}"/>
              </a:ext>
            </a:extLst>
          </p:cNvPr>
          <p:cNvSpPr txBox="1"/>
          <p:nvPr/>
        </p:nvSpPr>
        <p:spPr>
          <a:xfrm>
            <a:off x="1292401" y="6073735"/>
            <a:ext cx="2315268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50" b="1" i="0" spc="100" baseline="0" dirty="0">
                <a:solidFill>
                  <a:schemeClr val="accent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03-03-22</a:t>
            </a:r>
          </a:p>
        </p:txBody>
      </p:sp>
    </p:spTree>
    <p:extLst>
      <p:ext uri="{BB962C8B-B14F-4D97-AF65-F5344CB8AC3E}">
        <p14:creationId xmlns:p14="http://schemas.microsoft.com/office/powerpoint/2010/main" val="636529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6F3BE-54F0-5B45-BCAB-F4ACEEA9BDCE}"/>
              </a:ext>
            </a:extLst>
          </p:cNvPr>
          <p:cNvCxnSpPr>
            <a:cxnSpLocks/>
          </p:cNvCxnSpPr>
          <p:nvPr/>
        </p:nvCxnSpPr>
        <p:spPr>
          <a:xfrm>
            <a:off x="947738" y="1779195"/>
            <a:ext cx="26950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C29C756-A7C0-F049-A381-3DC18CF320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2110614"/>
            <a:ext cx="5026342" cy="3802787"/>
          </a:xfrm>
        </p:spPr>
        <p:txBody>
          <a:bodyPr tIns="46800"/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Museo Sans 500" panose="02000000000000000000" pitchFamily="2" charset="77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541712-CA75-714C-9146-81911A38A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944599"/>
            <a:ext cx="4787120" cy="13255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0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D9C4F21-4DAF-2842-A518-390E87CD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054346"/>
            <a:ext cx="4787120" cy="53752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Fin</a:t>
            </a:r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6F3BE-54F0-5B45-BCAB-F4ACEEA9BDCE}"/>
              </a:ext>
            </a:extLst>
          </p:cNvPr>
          <p:cNvCxnSpPr>
            <a:cxnSpLocks/>
          </p:cNvCxnSpPr>
          <p:nvPr/>
        </p:nvCxnSpPr>
        <p:spPr>
          <a:xfrm>
            <a:off x="947738" y="1779195"/>
            <a:ext cx="26950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2">
            <a:extLst>
              <a:ext uri="{FF2B5EF4-FFF2-40B4-BE49-F238E27FC236}">
                <a16:creationId xmlns:a16="http://schemas.microsoft.com/office/drawing/2014/main" id="{5784ECB1-AF10-8C4E-8A02-9F843F0F119F}"/>
              </a:ext>
            </a:extLst>
          </p:cNvPr>
          <p:cNvSpPr txBox="1">
            <a:spLocks/>
          </p:cNvSpPr>
          <p:nvPr/>
        </p:nvSpPr>
        <p:spPr>
          <a:xfrm>
            <a:off x="6551369" y="1054345"/>
            <a:ext cx="4787120" cy="537527"/>
          </a:xfrm>
          <a:prstGeom prst="rect">
            <a:avLst/>
          </a:prstGeom>
        </p:spPr>
        <p:txBody>
          <a:bodyPr vert="horz" lIns="0" tIns="45720" rIns="9000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Museo Sans 700" panose="02000000000000000000" pitchFamily="2" charset="77"/>
                <a:ea typeface="+mj-ea"/>
                <a:cs typeface="Hind SemiBold" panose="02000000000000000000" pitchFamily="2" charset="77"/>
              </a:defRPr>
            </a:lvl1pPr>
          </a:lstStyle>
          <a:p>
            <a:r>
              <a:rPr lang="en-US" dirty="0"/>
              <a:t>Questions?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8A30640-F247-7548-A02F-B531A2577352}"/>
              </a:ext>
            </a:extLst>
          </p:cNvPr>
          <p:cNvSpPr txBox="1">
            <a:spLocks/>
          </p:cNvSpPr>
          <p:nvPr/>
        </p:nvSpPr>
        <p:spPr>
          <a:xfrm>
            <a:off x="6431758" y="2110613"/>
            <a:ext cx="5026342" cy="1875233"/>
          </a:xfrm>
          <a:prstGeom prst="rect">
            <a:avLst/>
          </a:prstGeom>
        </p:spPr>
        <p:txBody>
          <a:bodyPr vert="horz" lIns="0" tIns="46800" rIns="9000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Hind" panose="02000000000000000000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Hind" panose="02000000000000000000" pitchFamily="2" charset="77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Hind" panose="02000000000000000000" pitchFamily="2" charset="77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Hind" panose="02000000000000000000" pitchFamily="2" charset="77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Hind" panose="02000000000000000000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Museo Sans 500" panose="02000000000000000000" pitchFamily="2" charset="77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44FF309-C258-8741-A0BE-2540801A64C3}"/>
              </a:ext>
            </a:extLst>
          </p:cNvPr>
          <p:cNvSpPr txBox="1">
            <a:spLocks/>
          </p:cNvSpPr>
          <p:nvPr/>
        </p:nvSpPr>
        <p:spPr>
          <a:xfrm>
            <a:off x="947738" y="4485268"/>
            <a:ext cx="5026342" cy="1318386"/>
          </a:xfrm>
          <a:prstGeom prst="rect">
            <a:avLst/>
          </a:prstGeom>
        </p:spPr>
        <p:txBody>
          <a:bodyPr vert="horz" lIns="0" tIns="46800" rIns="9000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Hind" panose="02000000000000000000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Hind" panose="02000000000000000000" pitchFamily="2" charset="77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Hind" panose="02000000000000000000" pitchFamily="2" charset="77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Hind" panose="02000000000000000000" pitchFamily="2" charset="77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Hind" panose="02000000000000000000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Museo Sans 500" panose="02000000000000000000" pitchFamily="2" charset="77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54585D-DDA8-C042-8F9F-C49981A6E1E5}"/>
              </a:ext>
            </a:extLst>
          </p:cNvPr>
          <p:cNvSpPr txBox="1">
            <a:spLocks/>
          </p:cNvSpPr>
          <p:nvPr/>
        </p:nvSpPr>
        <p:spPr>
          <a:xfrm>
            <a:off x="6551369" y="4485268"/>
            <a:ext cx="5026342" cy="1875233"/>
          </a:xfrm>
          <a:prstGeom prst="rect">
            <a:avLst/>
          </a:prstGeom>
        </p:spPr>
        <p:txBody>
          <a:bodyPr vert="horz" lIns="0" tIns="46800" rIns="9000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Hind" panose="02000000000000000000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Hind" panose="02000000000000000000" pitchFamily="2" charset="77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Hind" panose="02000000000000000000" pitchFamily="2" charset="77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Hind" panose="02000000000000000000" pitchFamily="2" charset="77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Hind" panose="02000000000000000000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30000"/>
              </a:lnSpc>
            </a:pPr>
            <a:endParaRPr lang="en-US" dirty="0">
              <a:solidFill>
                <a:schemeClr val="accent2"/>
              </a:solidFill>
              <a:latin typeface="Museo Sans 500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7936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B1B7-2E80-7243-8328-4407C040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Schedule</a:t>
            </a:r>
            <a:endParaRPr lang="en-NL">
              <a:solidFill>
                <a:schemeClr val="accent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34A601-EE37-414B-85E2-03D1307DB4D6}"/>
              </a:ext>
            </a:extLst>
          </p:cNvPr>
          <p:cNvCxnSpPr/>
          <p:nvPr/>
        </p:nvCxnSpPr>
        <p:spPr>
          <a:xfrm>
            <a:off x="947738" y="1778095"/>
            <a:ext cx="26950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42D43CB-D445-2649-8B14-9E1F938C56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1889638"/>
            <a:ext cx="5026342" cy="3802787"/>
          </a:xfrm>
        </p:spPr>
        <p:txBody>
          <a:bodyPr tIns="46800"/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seo Sans 500" panose="02000000000000000000" pitchFamily="2" charset="77"/>
              </a:rPr>
              <a:t>Introduction to Python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seo Sans 500" panose="02000000000000000000" pitchFamily="2" charset="77"/>
              </a:rPr>
              <a:t>Exercise notebooks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seo Sans 500" panose="02000000000000000000" pitchFamily="2" charset="77"/>
              </a:rPr>
              <a:t>Break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seo Sans 500" panose="02000000000000000000" pitchFamily="2" charset="77"/>
              </a:rPr>
              <a:t>Exercise notebooks continued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seo Sans 500" panose="02000000000000000000" pitchFamily="2" charset="77"/>
              </a:rPr>
              <a:t>Lunch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seo Sans 500" panose="02000000000000000000" pitchFamily="2" charset="77"/>
              </a:rPr>
              <a:t>Python project structure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seo Sans 500" panose="02000000000000000000" pitchFamily="2" charset="77"/>
              </a:rPr>
              <a:t>Break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seo Sans 500" panose="02000000000000000000" pitchFamily="2" charset="77"/>
              </a:rPr>
              <a:t>Mini challenges exercise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useo Sans 500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0461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4F1378-665D-A94A-B42B-8343F4F8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054346"/>
            <a:ext cx="4787120" cy="537527"/>
          </a:xfrm>
        </p:spPr>
        <p:txBody>
          <a:bodyPr/>
          <a:lstStyle/>
          <a:p>
            <a:r>
              <a:rPr lang="en-US" sz="3600" dirty="0"/>
              <a:t>What is </a:t>
            </a:r>
            <a:r>
              <a:rPr lang="en-US" sz="3600" dirty="0">
                <a:solidFill>
                  <a:schemeClr val="accent1"/>
                </a:solidFill>
              </a:rPr>
              <a:t>Python?</a:t>
            </a:r>
            <a:endParaRPr lang="en-US" sz="3600" spc="100" dirty="0">
              <a:solidFill>
                <a:schemeClr val="accent1"/>
              </a:solidFill>
              <a:latin typeface="Fira Mono" panose="020B0509050000020004" pitchFamily="49" charset="0"/>
              <a:ea typeface="Fira Mono" panose="020B0509050000020004" pitchFamily="49" charset="0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68B1B-24AE-DF42-8571-C7C98D26F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2105642"/>
            <a:ext cx="5026342" cy="3802787"/>
          </a:xfrm>
        </p:spPr>
        <p:txBody>
          <a:bodyPr tIns="46800"/>
          <a:lstStyle/>
          <a:p>
            <a:r>
              <a:rPr lang="en-US" altLang="en-US" dirty="0"/>
              <a:t>“Python is an experiment in how  much freedom program-</a:t>
            </a:r>
            <a:r>
              <a:rPr lang="en-US" altLang="en-US" dirty="0" err="1"/>
              <a:t>mers</a:t>
            </a:r>
            <a:r>
              <a:rPr lang="en-US" altLang="en-US" dirty="0"/>
              <a:t> need.  Too much freedom and nobody can read another's code; too little and expressive-ness is endangered.”</a:t>
            </a:r>
          </a:p>
          <a:p>
            <a:r>
              <a:rPr lang="en-US" altLang="en-US" dirty="0"/>
              <a:t>      - Guido van Rossum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EB47E0-11ED-BD4F-91CB-B43E17EAD841}"/>
              </a:ext>
            </a:extLst>
          </p:cNvPr>
          <p:cNvCxnSpPr/>
          <p:nvPr/>
        </p:nvCxnSpPr>
        <p:spPr>
          <a:xfrm>
            <a:off x="947738" y="1778095"/>
            <a:ext cx="26950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8EB2A01-ED3C-424C-A0B0-D5868565B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353" y="1054346"/>
            <a:ext cx="284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97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4F1378-665D-A94A-B42B-8343F4F8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054346"/>
            <a:ext cx="4787120" cy="537527"/>
          </a:xfrm>
        </p:spPr>
        <p:txBody>
          <a:bodyPr/>
          <a:lstStyle/>
          <a:p>
            <a:r>
              <a:rPr lang="en-US" sz="3600" dirty="0"/>
              <a:t>What is </a:t>
            </a:r>
            <a:r>
              <a:rPr lang="en-US" sz="3600" dirty="0">
                <a:solidFill>
                  <a:schemeClr val="accent1"/>
                </a:solidFill>
              </a:rPr>
              <a:t>Python?</a:t>
            </a:r>
            <a:endParaRPr lang="en-US" sz="3600" spc="100" dirty="0">
              <a:solidFill>
                <a:schemeClr val="accent1"/>
              </a:solidFill>
              <a:latin typeface="Fira Mono" panose="020B0509050000020004" pitchFamily="49" charset="0"/>
              <a:ea typeface="Fira Mono" panose="020B0509050000020004" pitchFamily="49" charset="0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68B1B-24AE-DF42-8571-C7C98D26F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2105642"/>
            <a:ext cx="5026342" cy="3802787"/>
          </a:xfrm>
        </p:spPr>
        <p:txBody>
          <a:bodyPr tIns="468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Python is a </a:t>
            </a:r>
            <a:r>
              <a:rPr lang="en-US" altLang="en-US" i="1" dirty="0"/>
              <a:t>high-level, general-purpose, </a:t>
            </a:r>
            <a:r>
              <a:rPr lang="en-US" i="1" dirty="0"/>
              <a:t>multi-paradigm</a:t>
            </a:r>
            <a:r>
              <a:rPr lang="en-US" altLang="en-US" i="1" dirty="0"/>
              <a:t> programming </a:t>
            </a:r>
            <a:r>
              <a:rPr lang="en-US" altLang="en-US" dirty="0"/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Released in 1991 by Guido van Rossum at the </a:t>
            </a:r>
            <a:r>
              <a:rPr lang="en-US" dirty="0"/>
              <a:t>Centrum </a:t>
            </a:r>
            <a:r>
              <a:rPr lang="en-US" dirty="0" err="1"/>
              <a:t>Wiskunde</a:t>
            </a:r>
            <a:r>
              <a:rPr lang="en-US" dirty="0"/>
              <a:t> &amp; Informatica in Amsterdam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Successor to the ABC programming language, which is a successor to BASIC, Pascal and AWK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EB47E0-11ED-BD4F-91CB-B43E17EAD841}"/>
              </a:ext>
            </a:extLst>
          </p:cNvPr>
          <p:cNvCxnSpPr/>
          <p:nvPr/>
        </p:nvCxnSpPr>
        <p:spPr>
          <a:xfrm>
            <a:off x="947738" y="1778095"/>
            <a:ext cx="26950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E23084C-D8F9-5A41-B57E-EE7C24117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427" y="2105642"/>
            <a:ext cx="23114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3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4F1378-665D-A94A-B42B-8343F4F8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054346"/>
            <a:ext cx="4787120" cy="537527"/>
          </a:xfrm>
        </p:spPr>
        <p:txBody>
          <a:bodyPr/>
          <a:lstStyle/>
          <a:p>
            <a:r>
              <a:rPr lang="en-US" sz="3600" dirty="0"/>
              <a:t> Features</a:t>
            </a:r>
            <a:endParaRPr lang="en-US" sz="3600" spc="100" dirty="0">
              <a:solidFill>
                <a:schemeClr val="accent1"/>
              </a:solidFill>
              <a:latin typeface="Fira Mono" panose="020B0509050000020004" pitchFamily="49" charset="0"/>
              <a:ea typeface="Fira Mono" panose="020B0509050000020004" pitchFamily="49" charset="0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68B1B-24AE-DF42-8571-C7C98D26F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2105642"/>
            <a:ext cx="5026342" cy="3802787"/>
          </a:xfrm>
        </p:spPr>
        <p:txBody>
          <a:bodyPr tIns="468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Dynamically Typed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Strongly Typed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Object Oriented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Functional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EB47E0-11ED-BD4F-91CB-B43E17EAD841}"/>
              </a:ext>
            </a:extLst>
          </p:cNvPr>
          <p:cNvCxnSpPr/>
          <p:nvPr/>
        </p:nvCxnSpPr>
        <p:spPr>
          <a:xfrm>
            <a:off x="947738" y="1778095"/>
            <a:ext cx="26950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2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4F1378-665D-A94A-B42B-8343F4F8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054346"/>
            <a:ext cx="4787120" cy="537527"/>
          </a:xfrm>
        </p:spPr>
        <p:txBody>
          <a:bodyPr/>
          <a:lstStyle/>
          <a:p>
            <a:r>
              <a:rPr lang="en-US" sz="3600" dirty="0"/>
              <a:t> Dynamically typed</a:t>
            </a:r>
            <a:endParaRPr lang="en-US" sz="3600" spc="100" dirty="0">
              <a:solidFill>
                <a:schemeClr val="accent1"/>
              </a:solidFill>
              <a:latin typeface="Fira Mono" panose="020B0509050000020004" pitchFamily="49" charset="0"/>
              <a:ea typeface="Fira Mono" panose="020B0509050000020004" pitchFamily="49" charset="0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EB47E0-11ED-BD4F-91CB-B43E17EAD841}"/>
              </a:ext>
            </a:extLst>
          </p:cNvPr>
          <p:cNvCxnSpPr/>
          <p:nvPr/>
        </p:nvCxnSpPr>
        <p:spPr>
          <a:xfrm>
            <a:off x="947738" y="1778095"/>
            <a:ext cx="26950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E6AC8AF-7C34-B843-A40C-34FC665EEE63}"/>
              </a:ext>
            </a:extLst>
          </p:cNvPr>
          <p:cNvSpPr/>
          <p:nvPr/>
        </p:nvSpPr>
        <p:spPr>
          <a:xfrm>
            <a:off x="334794" y="2468912"/>
            <a:ext cx="42858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“Dynamic</a:t>
            </a:r>
            <a:r>
              <a:rPr lang="en-US" dirty="0"/>
              <a:t> typing means that runtime objects (values) have a type, as opposed to static typing where variables have a type.”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710970-BD9B-FA4E-AD27-79326E1F5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047" y="3883903"/>
            <a:ext cx="87249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8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4F1378-665D-A94A-B42B-8343F4F8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054346"/>
            <a:ext cx="4787120" cy="537527"/>
          </a:xfrm>
        </p:spPr>
        <p:txBody>
          <a:bodyPr/>
          <a:lstStyle/>
          <a:p>
            <a:r>
              <a:rPr lang="en-US" sz="3600" dirty="0"/>
              <a:t> Strongly typed</a:t>
            </a:r>
            <a:endParaRPr lang="en-US" sz="3600" spc="100" dirty="0">
              <a:solidFill>
                <a:schemeClr val="accent1"/>
              </a:solidFill>
              <a:latin typeface="Fira Mono" panose="020B0509050000020004" pitchFamily="49" charset="0"/>
              <a:ea typeface="Fira Mono" panose="020B0509050000020004" pitchFamily="49" charset="0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EB47E0-11ED-BD4F-91CB-B43E17EAD841}"/>
              </a:ext>
            </a:extLst>
          </p:cNvPr>
          <p:cNvCxnSpPr/>
          <p:nvPr/>
        </p:nvCxnSpPr>
        <p:spPr>
          <a:xfrm>
            <a:off x="947738" y="1778095"/>
            <a:ext cx="26950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E6AC8AF-7C34-B843-A40C-34FC665EEE63}"/>
              </a:ext>
            </a:extLst>
          </p:cNvPr>
          <p:cNvSpPr/>
          <p:nvPr/>
        </p:nvSpPr>
        <p:spPr>
          <a:xfrm>
            <a:off x="334794" y="2099261"/>
            <a:ext cx="54000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“Strong</a:t>
            </a:r>
            <a:r>
              <a:rPr lang="en-US" dirty="0"/>
              <a:t> typing means that the type of a value doesn't change in unexpected ways.</a:t>
            </a:r>
          </a:p>
          <a:p>
            <a:endParaRPr lang="en-US" dirty="0"/>
          </a:p>
          <a:p>
            <a:r>
              <a:rPr lang="en-US" dirty="0"/>
              <a:t>A string containing only digits doesn't magically become a number, as may happen in Perl. Every change of type requires an explicit conversion.”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63E96-EE1F-624E-88A5-2F42E9C3C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523" y="3994015"/>
            <a:ext cx="9118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5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4F1378-665D-A94A-B42B-8343F4F8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727356"/>
            <a:ext cx="6096000" cy="537527"/>
          </a:xfrm>
        </p:spPr>
        <p:txBody>
          <a:bodyPr/>
          <a:lstStyle/>
          <a:p>
            <a:r>
              <a:rPr lang="en-US" sz="3600" dirty="0"/>
              <a:t>Object Oriented Programming</a:t>
            </a:r>
            <a:endParaRPr lang="en-US" sz="3600" spc="100" dirty="0">
              <a:solidFill>
                <a:schemeClr val="accent1"/>
              </a:solidFill>
              <a:latin typeface="Fira Mono" panose="020B0509050000020004" pitchFamily="49" charset="0"/>
              <a:ea typeface="Fira Mono" panose="020B0509050000020004" pitchFamily="49" charset="0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EB47E0-11ED-BD4F-91CB-B43E17EAD841}"/>
              </a:ext>
            </a:extLst>
          </p:cNvPr>
          <p:cNvCxnSpPr/>
          <p:nvPr/>
        </p:nvCxnSpPr>
        <p:spPr>
          <a:xfrm>
            <a:off x="947738" y="1778095"/>
            <a:ext cx="26950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79466F1-7171-2448-82D2-2B0DDA7F8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091" y="2165485"/>
            <a:ext cx="4864100" cy="4064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DFCB9B-653C-3140-A694-BFBD9FC53530}"/>
              </a:ext>
            </a:extLst>
          </p:cNvPr>
          <p:cNvSpPr/>
          <p:nvPr/>
        </p:nvSpPr>
        <p:spPr>
          <a:xfrm>
            <a:off x="635540" y="28288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“Object Oriented Programming is method of computer programming that involves using 'objects'. An object is essentially a piece of code that lets you create many similar pieces of code without actually re-writing the code each time.”</a:t>
            </a:r>
          </a:p>
        </p:txBody>
      </p:sp>
    </p:spTree>
    <p:extLst>
      <p:ext uri="{BB962C8B-B14F-4D97-AF65-F5344CB8AC3E}">
        <p14:creationId xmlns:p14="http://schemas.microsoft.com/office/powerpoint/2010/main" val="245306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4F1378-665D-A94A-B42B-8343F4F8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054346"/>
            <a:ext cx="4787120" cy="537527"/>
          </a:xfrm>
        </p:spPr>
        <p:txBody>
          <a:bodyPr/>
          <a:lstStyle/>
          <a:p>
            <a:r>
              <a:rPr lang="en-US" sz="3600" dirty="0"/>
              <a:t>Functional programming</a:t>
            </a:r>
            <a:endParaRPr lang="en-US" sz="3600" spc="100" dirty="0">
              <a:solidFill>
                <a:schemeClr val="accent1"/>
              </a:solidFill>
              <a:latin typeface="Fira Mono" panose="020B0509050000020004" pitchFamily="49" charset="0"/>
              <a:ea typeface="Fira Mono" panose="020B0509050000020004" pitchFamily="49" charset="0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EB47E0-11ED-BD4F-91CB-B43E17EAD841}"/>
              </a:ext>
            </a:extLst>
          </p:cNvPr>
          <p:cNvCxnSpPr/>
          <p:nvPr/>
        </p:nvCxnSpPr>
        <p:spPr>
          <a:xfrm>
            <a:off x="947738" y="1778095"/>
            <a:ext cx="26950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BDFCB9B-653C-3140-A694-BFBD9FC53530}"/>
              </a:ext>
            </a:extLst>
          </p:cNvPr>
          <p:cNvSpPr/>
          <p:nvPr/>
        </p:nvSpPr>
        <p:spPr>
          <a:xfrm>
            <a:off x="635540" y="2828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“</a:t>
            </a:r>
            <a:r>
              <a:rPr lang="en-US" b="1" dirty="0"/>
              <a:t>Functional programming</a:t>
            </a:r>
            <a:r>
              <a:rPr lang="en-US" dirty="0"/>
              <a:t> is a programming paradigm in which the primary method of computation is evaluation of pure functions”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95370-F6D1-7241-A39C-6D5C943CA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833" y="3848235"/>
            <a:ext cx="71247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DD v2">
      <a:dk1>
        <a:srgbClr val="080738"/>
      </a:dk1>
      <a:lt1>
        <a:srgbClr val="F8FAFF"/>
      </a:lt1>
      <a:dk2>
        <a:srgbClr val="7F869F"/>
      </a:dk2>
      <a:lt2>
        <a:srgbClr val="F8FAFF"/>
      </a:lt2>
      <a:accent1>
        <a:srgbClr val="1EB0E0"/>
      </a:accent1>
      <a:accent2>
        <a:srgbClr val="364069"/>
      </a:accent2>
      <a:accent3>
        <a:srgbClr val="B6C1DB"/>
      </a:accent3>
      <a:accent4>
        <a:srgbClr val="F8FAFF"/>
      </a:accent4>
      <a:accent5>
        <a:srgbClr val="F8FAFF"/>
      </a:accent5>
      <a:accent6>
        <a:srgbClr val="F8FAFF"/>
      </a:accent6>
      <a:hlink>
        <a:srgbClr val="1EB0E0"/>
      </a:hlink>
      <a:folHlink>
        <a:srgbClr val="954F72"/>
      </a:folHlink>
    </a:clrScheme>
    <a:fontScheme name="gdd">
      <a:majorFont>
        <a:latin typeface="Museo Sans Bold"/>
        <a:ea typeface=""/>
        <a:cs typeface=""/>
      </a:majorFont>
      <a:minorFont>
        <a:latin typeface="Muse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6b68be9-fe62-41a5-8ef8-f23c99e4d909">
      <UserInfo>
        <DisplayName>Rob Dielemans</DisplayName>
        <AccountId>52</AccountId>
        <AccountType/>
      </UserInfo>
      <UserInfo>
        <DisplayName>Andrew de la Haije</DisplayName>
        <AccountId>493</AccountId>
        <AccountType/>
      </UserInfo>
      <UserInfo>
        <DisplayName>Max Driessen</DisplayName>
        <AccountId>469</AccountId>
        <AccountType/>
      </UserInfo>
      <UserInfo>
        <DisplayName>Jurriaan Bernson</DisplayName>
        <AccountId>66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E39FBE7F04D548BD29E91DECF7B3B6" ma:contentTypeVersion="12" ma:contentTypeDescription="Create a new document." ma:contentTypeScope="" ma:versionID="fb5a3467054116a18c4bbb7f516f732a">
  <xsd:schema xmlns:xsd="http://www.w3.org/2001/XMLSchema" xmlns:xs="http://www.w3.org/2001/XMLSchema" xmlns:p="http://schemas.microsoft.com/office/2006/metadata/properties" xmlns:ns2="5bd7bfd5-7afe-443c-afc0-875eadc8b11d" xmlns:ns3="26b68be9-fe62-41a5-8ef8-f23c99e4d909" targetNamespace="http://schemas.microsoft.com/office/2006/metadata/properties" ma:root="true" ma:fieldsID="c9bbff40c8cd1324a631541f43885d15" ns2:_="" ns3:_="">
    <xsd:import namespace="5bd7bfd5-7afe-443c-afc0-875eadc8b11d"/>
    <xsd:import namespace="26b68be9-fe62-41a5-8ef8-f23c99e4d9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d7bfd5-7afe-443c-afc0-875eadc8b1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68be9-fe62-41a5-8ef8-f23c99e4d90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CFDC80-CF88-4A43-8296-A007330403FE}">
  <ds:schemaRefs>
    <ds:schemaRef ds:uri="http://purl.org/dc/elements/1.1/"/>
    <ds:schemaRef ds:uri="5bd7bfd5-7afe-443c-afc0-875eadc8b11d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26b68be9-fe62-41a5-8ef8-f23c99e4d909"/>
  </ds:schemaRefs>
</ds:datastoreItem>
</file>

<file path=customXml/itemProps2.xml><?xml version="1.0" encoding="utf-8"?>
<ds:datastoreItem xmlns:ds="http://schemas.openxmlformats.org/officeDocument/2006/customXml" ds:itemID="{A1BD8D85-5577-489E-86B7-2AA1A3A8AD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55E5C9-345C-49C3-8271-2F634EC965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d7bfd5-7afe-443c-afc0-875eadc8b11d"/>
    <ds:schemaRef ds:uri="26b68be9-fe62-41a5-8ef8-f23c99e4d9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18812</TotalTime>
  <Words>267</Words>
  <Application>Microsoft Macintosh PowerPoint</Application>
  <PresentationFormat>Widescreen</PresentationFormat>
  <Paragraphs>46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Fira Mono</vt:lpstr>
      <vt:lpstr>Hind</vt:lpstr>
      <vt:lpstr>Museo Sans</vt:lpstr>
      <vt:lpstr>Museo Sans 500</vt:lpstr>
      <vt:lpstr>Museo Sans 700</vt:lpstr>
      <vt:lpstr>Office Theme</vt:lpstr>
      <vt:lpstr>Custom Design</vt:lpstr>
      <vt:lpstr>PowerPoint Presentation</vt:lpstr>
      <vt:lpstr>Schedule</vt:lpstr>
      <vt:lpstr>What is Python?</vt:lpstr>
      <vt:lpstr>What is Python?</vt:lpstr>
      <vt:lpstr> Features</vt:lpstr>
      <vt:lpstr> Dynamically typed</vt:lpstr>
      <vt:lpstr> Strongly typed</vt:lpstr>
      <vt:lpstr>Object Oriented Programming</vt:lpstr>
      <vt:lpstr>Functional programming</vt:lpstr>
      <vt:lpstr>PowerPoint Presentation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Cristiana Bardeanu</dc:creator>
  <cp:lastModifiedBy>Lasse Beninga</cp:lastModifiedBy>
  <cp:revision>107</cp:revision>
  <cp:lastPrinted>2021-04-16T14:21:21Z</cp:lastPrinted>
  <dcterms:created xsi:type="dcterms:W3CDTF">2019-11-26T12:59:17Z</dcterms:created>
  <dcterms:modified xsi:type="dcterms:W3CDTF">2022-03-03T07:58:03Z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0x01010055E39FBE7F04D548BD29E91DECF7B3B6</vt:lpwstr>
  </property>
</Properties>
</file>