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26" r:id="rId5"/>
    <p:sldId id="324" r:id="rId6"/>
    <p:sldId id="351" r:id="rId7"/>
    <p:sldId id="354" r:id="rId8"/>
    <p:sldId id="352" r:id="rId9"/>
    <p:sldId id="356" r:id="rId10"/>
    <p:sldId id="355" r:id="rId11"/>
    <p:sldId id="35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9A5454"/>
    <a:srgbClr val="979797"/>
    <a:srgbClr val="01C6FD"/>
    <a:srgbClr val="79AE02"/>
    <a:srgbClr val="067F9C"/>
    <a:srgbClr val="014E52"/>
    <a:srgbClr val="0C596D"/>
    <a:srgbClr val="03556D"/>
    <a:srgbClr val="145C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90681" autoAdjust="0"/>
  </p:normalViewPr>
  <p:slideViewPr>
    <p:cSldViewPr snapToGrid="0">
      <p:cViewPr varScale="1">
        <p:scale>
          <a:sx n="82" d="100"/>
          <a:sy n="82" d="100"/>
        </p:scale>
        <p:origin x="97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876A3F-4FE3-4D4F-B92F-163183850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516C7-1FF3-F44B-93B1-24B9AA324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C92B-6A45-864A-B429-22A9039765DA}" type="datetimeFigureOut">
              <a:rPr lang="en-US" smtClean="0"/>
              <a:pPr/>
              <a:t>4/23/2020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268A-8AA9-4C40-BEFB-029DF3E81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928AC-AE76-324A-BA05-D16BF60C7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2C3C4-9460-4343-9283-24A378E271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5FE6-BEE9-465E-9202-2D200EDE749C}" type="datetimeFigureOut">
              <a:rPr lang="en-GB" smtClean="0"/>
              <a:pPr/>
              <a:t>23/04/2020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E8F2A-B3D4-43F2-B39B-CD77F64A195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7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s-ES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s-ES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s-ES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s-ES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s-ES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088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s-ES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951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s-ES" sz="10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DE8F2A-B3D4-43F2-B39B-CD77F64A1950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B934246-87B1-4444-9DCA-06622CAD55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992" y="124953"/>
            <a:ext cx="11944014" cy="4372387"/>
          </a:xfrm>
          <a:custGeom>
            <a:avLst/>
            <a:gdLst>
              <a:gd name="connsiteX0" fmla="*/ 0 w 11944014"/>
              <a:gd name="connsiteY0" fmla="*/ 0 h 4372387"/>
              <a:gd name="connsiteX1" fmla="*/ 11944014 w 11944014"/>
              <a:gd name="connsiteY1" fmla="*/ 0 h 4372387"/>
              <a:gd name="connsiteX2" fmla="*/ 11944014 w 11944014"/>
              <a:gd name="connsiteY2" fmla="*/ 4064314 h 4372387"/>
              <a:gd name="connsiteX3" fmla="*/ 11419539 w 11944014"/>
              <a:gd name="connsiteY3" fmla="*/ 4152711 h 4372387"/>
              <a:gd name="connsiteX4" fmla="*/ 4857299 w 11944014"/>
              <a:gd name="connsiteY4" fmla="*/ 3772522 h 4372387"/>
              <a:gd name="connsiteX5" fmla="*/ 510557 w 11944014"/>
              <a:gd name="connsiteY5" fmla="*/ 3115117 h 4372387"/>
              <a:gd name="connsiteX6" fmla="*/ 0 w 11944014"/>
              <a:gd name="connsiteY6" fmla="*/ 3085767 h 437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014" h="4372387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99C6B2-05CE-48A7-8696-CEC64BE74DF5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4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9784080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9784080" cy="173736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51AB2-D568-4A7E-9408-FADC8BED4119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3026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8664829-F6FB-4E31-BF5C-C895ADF2BA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5999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23026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7E9E558E-F7EF-4347-AD3C-FDB2A9BCF6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5999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D2AC4-32E8-BC46-848C-BEA3711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8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9200" y="0"/>
            <a:ext cx="58928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93776"/>
            <a:ext cx="5170715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499" y="2061165"/>
            <a:ext cx="5045529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499" y="2708227"/>
            <a:ext cx="5045529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6A75B6-7B4E-496F-A846-0FFBB6E1D164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648ACB4-9C22-4636-800F-578055A5BC10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72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5C833BC-89A8-4D28-9D63-F45F14D694BF}"/>
              </a:ext>
            </a:extLst>
          </p:cNvPr>
          <p:cNvSpPr/>
          <p:nvPr userDrawn="1"/>
        </p:nvSpPr>
        <p:spPr>
          <a:xfrm flipH="1">
            <a:off x="123987" y="124955"/>
            <a:ext cx="11953415" cy="440800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7" h="24785">
                <a:moveTo>
                  <a:pt x="17" y="0"/>
                </a:moveTo>
                <a:lnTo>
                  <a:pt x="21617" y="0"/>
                </a:lnTo>
                <a:lnTo>
                  <a:pt x="21617" y="17322"/>
                </a:lnTo>
                <a:cubicBezTo>
                  <a:pt x="10919" y="19230"/>
                  <a:pt x="10221" y="28798"/>
                  <a:pt x="0" y="22875"/>
                </a:cubicBezTo>
                <a:cubicBezTo>
                  <a:pt x="6" y="15250"/>
                  <a:pt x="11" y="7625"/>
                  <a:pt x="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240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3">
            <a:extLst>
              <a:ext uri="{FF2B5EF4-FFF2-40B4-BE49-F238E27FC236}">
                <a16:creationId xmlns:a16="http://schemas.microsoft.com/office/drawing/2014/main" id="{7F75D8AF-79DE-4E2B-A15F-8EC66948BC31}"/>
              </a:ext>
            </a:extLst>
          </p:cNvPr>
          <p:cNvSpPr/>
          <p:nvPr userDrawn="1"/>
        </p:nvSpPr>
        <p:spPr>
          <a:xfrm flipH="1" flipV="1">
            <a:off x="114590" y="4581492"/>
            <a:ext cx="11962815" cy="215268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  <a:gd name="connsiteX0" fmla="*/ 34 w 21634"/>
              <a:gd name="connsiteY0" fmla="*/ 0 h 36778"/>
              <a:gd name="connsiteX1" fmla="*/ 21634 w 21634"/>
              <a:gd name="connsiteY1" fmla="*/ 0 h 36778"/>
              <a:gd name="connsiteX2" fmla="*/ 21634 w 21634"/>
              <a:gd name="connsiteY2" fmla="*/ 17322 h 36778"/>
              <a:gd name="connsiteX3" fmla="*/ 0 w 21634"/>
              <a:gd name="connsiteY3" fmla="*/ 35787 h 36778"/>
              <a:gd name="connsiteX4" fmla="*/ 34 w 21634"/>
              <a:gd name="connsiteY4" fmla="*/ 0 h 36778"/>
              <a:gd name="connsiteX0" fmla="*/ 34 w 21634"/>
              <a:gd name="connsiteY0" fmla="*/ 0 h 41874"/>
              <a:gd name="connsiteX1" fmla="*/ 21634 w 21634"/>
              <a:gd name="connsiteY1" fmla="*/ 0 h 41874"/>
              <a:gd name="connsiteX2" fmla="*/ 21634 w 21634"/>
              <a:gd name="connsiteY2" fmla="*/ 17322 h 41874"/>
              <a:gd name="connsiteX3" fmla="*/ 0 w 21634"/>
              <a:gd name="connsiteY3" fmla="*/ 35787 h 41874"/>
              <a:gd name="connsiteX4" fmla="*/ 34 w 21634"/>
              <a:gd name="connsiteY4" fmla="*/ 0 h 41874"/>
              <a:gd name="connsiteX0" fmla="*/ 34 w 21634"/>
              <a:gd name="connsiteY0" fmla="*/ 0 h 42123"/>
              <a:gd name="connsiteX1" fmla="*/ 21634 w 21634"/>
              <a:gd name="connsiteY1" fmla="*/ 0 h 42123"/>
              <a:gd name="connsiteX2" fmla="*/ 21634 w 21634"/>
              <a:gd name="connsiteY2" fmla="*/ 17322 h 42123"/>
              <a:gd name="connsiteX3" fmla="*/ 0 w 21634"/>
              <a:gd name="connsiteY3" fmla="*/ 35787 h 42123"/>
              <a:gd name="connsiteX4" fmla="*/ 34 w 21634"/>
              <a:gd name="connsiteY4" fmla="*/ 0 h 4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4" h="42123">
                <a:moveTo>
                  <a:pt x="34" y="0"/>
                </a:moveTo>
                <a:lnTo>
                  <a:pt x="21634" y="0"/>
                </a:lnTo>
                <a:lnTo>
                  <a:pt x="21634" y="17322"/>
                </a:lnTo>
                <a:cubicBezTo>
                  <a:pt x="10970" y="21444"/>
                  <a:pt x="9198" y="56098"/>
                  <a:pt x="0" y="35787"/>
                </a:cubicBezTo>
                <a:cubicBezTo>
                  <a:pt x="6" y="28162"/>
                  <a:pt x="28" y="7625"/>
                  <a:pt x="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tx1"/>
                </a:solidFill>
              </a:rPr>
              <a:pPr/>
              <a:t>‹#›</a:t>
            </a:fld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19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58E3AAF-44AA-41E0-AE18-8B461598A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6314" y="1825625"/>
            <a:ext cx="530678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C1B8B60-5429-4EF9-93D0-2CCCF562B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89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00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0215"/>
            <a:ext cx="3932237" cy="155718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43535EE-90E2-422C-B7AC-4D346E8D6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00215"/>
            <a:ext cx="6172200" cy="536877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24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0215"/>
            <a:ext cx="3932237" cy="155718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31CB29F-0BE0-476F-B57A-7638E9BFA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00215"/>
            <a:ext cx="6172200" cy="536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96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32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46C0F6-F728-4FF0-A7F3-F6AECCD35B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650" y="136525"/>
            <a:ext cx="11950700" cy="6584951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DAD220-8CE3-4FF4-957A-1E24442C6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87500" y="4022725"/>
            <a:ext cx="1003300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550" y="3269342"/>
            <a:ext cx="1155366" cy="2576090"/>
          </a:xfrm>
          <a:noFill/>
        </p:spPr>
        <p:txBody>
          <a:bodyPr wrap="square" lIns="182880" tIns="182880" rIns="182880" bIns="9144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283712C-6C33-4303-985C-6493AAFAF40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3B617-BDEC-4471-BF16-3ADF8D92DD69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D238BD-C38B-4BEB-92A5-657AAB9C5351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81040-AE93-4763-96F3-062F0F2D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4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14F9CD-0693-4A94-A67A-F71413300A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39624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3"/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86286-CEE2-E94A-BBC0-0A3723EB14DE}"/>
              </a:ext>
            </a:extLst>
          </p:cNvPr>
          <p:cNvSpPr/>
          <p:nvPr userDrawn="1"/>
        </p:nvSpPr>
        <p:spPr>
          <a:xfrm>
            <a:off x="11008895" y="6220326"/>
            <a:ext cx="866273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C719AD2-39D2-425C-90E5-8FD2D783AD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4907643" cy="7017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44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19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24BA90-E7BA-471E-AA13-3329EDCD80A2}"/>
              </a:ext>
            </a:extLst>
          </p:cNvPr>
          <p:cNvSpPr/>
          <p:nvPr userDrawn="1"/>
        </p:nvSpPr>
        <p:spPr>
          <a:xfrm flipV="1">
            <a:off x="-1" y="-3"/>
            <a:ext cx="12192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92" y="458787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836EFBB-5449-47CB-96D6-CB08287F75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3860800"/>
            <a:ext cx="9666514" cy="1686720"/>
          </a:xfrm>
        </p:spPr>
        <p:txBody>
          <a:bodyPr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2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5610170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8A07C-35C9-40A7-8487-9EAD314C595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E9143E8-1B27-4F08-9F20-BE30B14AC24E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7F86AE-7774-0B40-8944-DF91C77B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</p:spTree>
    <p:extLst>
      <p:ext uri="{BB962C8B-B14F-4D97-AF65-F5344CB8AC3E}">
        <p14:creationId xmlns:p14="http://schemas.microsoft.com/office/powerpoint/2010/main" val="6301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s-ES"/>
              <a:t>Haga clic para modificar el estilo de título del patrón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8346-1C0B-46DB-AAA6-71C865DE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28109-BF43-024A-B25B-C69E409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F05F3BA-65F5-4621-807B-C8B857D01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38900" y="1463346"/>
            <a:ext cx="5181600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CDF89E18-CCB2-4D69-AB77-CAB656EC2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8898" y="2149311"/>
            <a:ext cx="5181601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86F9159-693C-4325-939A-8C6869B2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463346"/>
            <a:ext cx="5306787" cy="48700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BEA361C8-0231-48E8-965E-6BB6D606C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314" y="2149311"/>
            <a:ext cx="5306789" cy="404035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6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500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20114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500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20114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FB9F81-CC7F-5244-95A6-279BE4B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1D122-60D0-8B4D-896A-2A770C0B6343}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5B9FA1-1805-A944-AC99-868579EBA1AD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62" r:id="rId5"/>
    <p:sldLayoutId id="2147483650" r:id="rId6"/>
    <p:sldLayoutId id="2147483668" r:id="rId7"/>
    <p:sldLayoutId id="2147483674" r:id="rId8"/>
    <p:sldLayoutId id="2147483666" r:id="rId9"/>
    <p:sldLayoutId id="2147483664" r:id="rId10"/>
    <p:sldLayoutId id="2147483663" r:id="rId11"/>
    <p:sldLayoutId id="2147483667" r:id="rId12"/>
    <p:sldLayoutId id="2147483671" r:id="rId13"/>
    <p:sldLayoutId id="2147483672" r:id="rId14"/>
    <p:sldLayoutId id="2147483673" r:id="rId15"/>
    <p:sldLayoutId id="2147483675" r:id="rId16"/>
    <p:sldLayoutId id="2147483676" r:id="rId17"/>
    <p:sldLayoutId id="2147483665" r:id="rId18"/>
    <p:sldLayoutId id="2147483669" r:id="rId19"/>
    <p:sldLayoutId id="214748367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ssefolkersen/hackaton_ar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ssefolkersen/hackaton_ar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erative_adversarial_networ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lassefolkersen/hackaton_ar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ssefolkersen/hackaton_ar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Subtítulo"/>
          <p:cNvSpPr>
            <a:spLocks noGrp="1"/>
          </p:cNvSpPr>
          <p:nvPr>
            <p:ph type="subTitle" idx="1"/>
          </p:nvPr>
        </p:nvSpPr>
        <p:spPr>
          <a:xfrm>
            <a:off x="694871" y="5477053"/>
            <a:ext cx="6840000" cy="71917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Sankt Hans Hospital</a:t>
            </a:r>
          </a:p>
          <a:p>
            <a:r>
              <a:rPr lang="en-US" dirty="0">
                <a:solidFill>
                  <a:schemeClr val="accent2"/>
                </a:solidFill>
              </a:rPr>
              <a:t>Lasse Folkersen</a:t>
            </a:r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694870" y="4775322"/>
            <a:ext cx="6840000" cy="701731"/>
          </a:xfrm>
        </p:spPr>
        <p:txBody>
          <a:bodyPr/>
          <a:lstStyle/>
          <a:p>
            <a:r>
              <a:rPr lang="en-US" b="0" dirty="0"/>
              <a:t>DNA Art</a:t>
            </a:r>
          </a:p>
        </p:txBody>
      </p:sp>
      <p:pic>
        <p:nvPicPr>
          <p:cNvPr id="8" name="7 Marcador de posición de imagen" descr="arnold-francisca-FBNxmwEVpAc-unsplash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tretch>
            <a:fillRect/>
          </a:stretch>
        </p:blipFill>
        <p:spPr>
          <a:xfrm>
            <a:off x="7541170" y="0"/>
            <a:ext cx="4572000" cy="685800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449"/>
            <a:ext cx="12192000" cy="571301"/>
          </a:xfrm>
          <a:solidFill>
            <a:schemeClr val="accent2"/>
          </a:solidFill>
        </p:spPr>
        <p:txBody>
          <a:bodyPr lIns="468000" tIns="36000" rIns="180000" bIns="36000"/>
          <a:lstStyle/>
          <a:p>
            <a:r>
              <a:rPr lang="en-US" b="0" dirty="0">
                <a:solidFill>
                  <a:schemeClr val="bg1"/>
                </a:solidFill>
              </a:rPr>
              <a:t>Background – problem/situation definition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0" y="6534835"/>
            <a:ext cx="52523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Copenhagen Bioinformatics </a:t>
            </a:r>
            <a:r>
              <a:rPr lang="en-US" sz="1500" dirty="0" err="1"/>
              <a:t>Hackathon</a:t>
            </a:r>
            <a:r>
              <a:rPr lang="en-US" sz="1500" dirty="0"/>
              <a:t> 2020 – April 24 - 26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567962" y="2468718"/>
            <a:ext cx="10440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The human genome consists of 3.15 billion base pairs. It is one of the most defining things about ourselves.</a:t>
            </a:r>
          </a:p>
          <a:p>
            <a:endParaRPr lang="en-GB" sz="2600" dirty="0"/>
          </a:p>
          <a:p>
            <a:r>
              <a:rPr lang="en-GB" sz="2600" dirty="0"/>
              <a:t>I challenge participants to make unique art pieces based on our underlying DNA sequence.</a:t>
            </a:r>
          </a:p>
          <a:p>
            <a:endParaRPr lang="en-GB" sz="2600" dirty="0"/>
          </a:p>
          <a:p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428443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449"/>
            <a:ext cx="12192000" cy="571301"/>
          </a:xfrm>
          <a:solidFill>
            <a:schemeClr val="accent2"/>
          </a:solidFill>
        </p:spPr>
        <p:txBody>
          <a:bodyPr lIns="468000" tIns="36000" rIns="180000" bIns="36000"/>
          <a:lstStyle/>
          <a:p>
            <a:r>
              <a:rPr lang="en-US" b="0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0" y="6534835"/>
            <a:ext cx="52523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Copenhagen Bioinformatics </a:t>
            </a:r>
            <a:r>
              <a:rPr lang="en-US" sz="1500" dirty="0" err="1"/>
              <a:t>Hackathon</a:t>
            </a:r>
            <a:r>
              <a:rPr lang="en-US" sz="1500" dirty="0"/>
              <a:t> 2020 – April 24 - 26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85193" y="2187365"/>
            <a:ext cx="10440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Teams choosing this challenge are expected to creatively use cutting-edge methods, such as generative adversarial networks (GANs)</a:t>
            </a:r>
            <a:r>
              <a:rPr lang="en-US" sz="2600" dirty="0"/>
              <a:t>, to make art based on human DNA</a:t>
            </a:r>
            <a:r>
              <a:rPr lang="en-GB" sz="2600" dirty="0"/>
              <a:t>. </a:t>
            </a:r>
          </a:p>
          <a:p>
            <a:endParaRPr lang="en-GB" sz="2600" dirty="0"/>
          </a:p>
          <a:p>
            <a:r>
              <a:rPr lang="en-GB" sz="2600" dirty="0"/>
              <a:t>Success is evaluated by the same metric as modern art: it has to catch the attention of the viewers!</a:t>
            </a:r>
          </a:p>
        </p:txBody>
      </p:sp>
    </p:spTree>
    <p:extLst>
      <p:ext uri="{BB962C8B-B14F-4D97-AF65-F5344CB8AC3E}">
        <p14:creationId xmlns:p14="http://schemas.microsoft.com/office/powerpoint/2010/main" val="428443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449"/>
            <a:ext cx="12192000" cy="571301"/>
          </a:xfrm>
          <a:solidFill>
            <a:schemeClr val="accent2"/>
          </a:solidFill>
        </p:spPr>
        <p:txBody>
          <a:bodyPr lIns="468000" tIns="36000" rIns="180000" bIns="36000"/>
          <a:lstStyle/>
          <a:p>
            <a:r>
              <a:rPr lang="en-US" b="0" dirty="0">
                <a:solidFill>
                  <a:schemeClr val="bg1"/>
                </a:solidFill>
              </a:rPr>
              <a:t>Examples of existing (similar) solutions 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0" y="6534835"/>
            <a:ext cx="52523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Copenhagen Bioinformatics </a:t>
            </a:r>
            <a:r>
              <a:rPr lang="en-US" sz="1500" dirty="0" err="1"/>
              <a:t>Hackathon</a:t>
            </a:r>
            <a:r>
              <a:rPr lang="en-US" sz="1500" dirty="0"/>
              <a:t> 2020 – April 24 - 26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14854" y="1261241"/>
            <a:ext cx="571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restriction fragment southern blot sells for 500 €</a:t>
            </a:r>
          </a:p>
          <a:p>
            <a:pPr algn="just"/>
            <a:r>
              <a:rPr lang="en-US" dirty="0"/>
              <a:t>It is based on 1990 DNA-technology</a:t>
            </a:r>
          </a:p>
        </p:txBody>
      </p:sp>
      <p:pic>
        <p:nvPicPr>
          <p:cNvPr id="1026" name="Picture 2" descr="https://d687uvzfee9e.cloudfront.net/static/img/products/dna/portrait-blue.png">
            <a:extLst>
              <a:ext uri="{FF2B5EF4-FFF2-40B4-BE49-F238E27FC236}">
                <a16:creationId xmlns:a16="http://schemas.microsoft.com/office/drawing/2014/main" id="{2B5F1DAE-0044-4D60-A926-240BA6335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612" y="1788514"/>
            <a:ext cx="2996711" cy="281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3 CuadroTexto">
            <a:extLst>
              <a:ext uri="{FF2B5EF4-FFF2-40B4-BE49-F238E27FC236}">
                <a16:creationId xmlns:a16="http://schemas.microsoft.com/office/drawing/2014/main" id="{181C5860-7CC0-41C4-9A5E-1DA3B84126D3}"/>
              </a:ext>
            </a:extLst>
          </p:cNvPr>
          <p:cNvSpPr txBox="1"/>
          <p:nvPr/>
        </p:nvSpPr>
        <p:spPr>
          <a:xfrm>
            <a:off x="6330462" y="1837223"/>
            <a:ext cx="5715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These landscape paintings were made by a computer.</a:t>
            </a:r>
          </a:p>
          <a:p>
            <a:pPr algn="just"/>
            <a:r>
              <a:rPr lang="en-US" dirty="0"/>
              <a:t>It is based on GAN technology. They don’t use DNA.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88725-D346-4C6A-8764-266556165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766" y="2595081"/>
            <a:ext cx="3467766" cy="352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3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449"/>
            <a:ext cx="12192000" cy="571301"/>
          </a:xfrm>
          <a:solidFill>
            <a:schemeClr val="accent2"/>
          </a:solidFill>
        </p:spPr>
        <p:txBody>
          <a:bodyPr lIns="468000" tIns="36000" rIns="180000" bIns="36000"/>
          <a:lstStyle/>
          <a:p>
            <a:r>
              <a:rPr lang="en-US" b="0" dirty="0">
                <a:solidFill>
                  <a:schemeClr val="bg1"/>
                </a:solidFill>
              </a:rPr>
              <a:t>Details, suggestions and guidance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0" y="6437299"/>
            <a:ext cx="913711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Copenhagen Bioinformatics Hackathon 2020 – April 24 - 26 ---  </a:t>
            </a:r>
            <a:r>
              <a:rPr lang="da-DK" sz="1600" dirty="0">
                <a:hlinkClick r:id="rId3"/>
              </a:rPr>
              <a:t>https://github.com/lassefolkersen/hackaton_art </a:t>
            </a:r>
            <a:endParaRPr lang="da-DK" sz="1600" dirty="0"/>
          </a:p>
          <a:p>
            <a:endParaRPr lang="en-US" sz="1500" dirty="0"/>
          </a:p>
        </p:txBody>
      </p:sp>
      <p:sp>
        <p:nvSpPr>
          <p:cNvPr id="4" name="3 CuadroTexto"/>
          <p:cNvSpPr txBox="1"/>
          <p:nvPr/>
        </p:nvSpPr>
        <p:spPr>
          <a:xfrm>
            <a:off x="3329352" y="1370617"/>
            <a:ext cx="104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a-DK" dirty="0">
                <a:hlinkClick r:id="rId3"/>
              </a:rPr>
              <a:t>https://github.com/lassefolkersen/hackaton_art </a:t>
            </a:r>
            <a:endParaRPr lang="da-DK" dirty="0"/>
          </a:p>
          <a:p>
            <a:pPr algn="just"/>
            <a:endParaRPr lang="da-DK" dirty="0"/>
          </a:p>
          <a:p>
            <a:pPr algn="just"/>
            <a:endParaRPr lang="da-DK" dirty="0"/>
          </a:p>
          <a:p>
            <a:pPr algn="just"/>
            <a:endParaRPr lang="da-DK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6BF684-81D0-4604-AC72-F79E6ECB0A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30" r="21827" b="4712"/>
          <a:stretch/>
        </p:blipFill>
        <p:spPr>
          <a:xfrm>
            <a:off x="3329352" y="1790790"/>
            <a:ext cx="4560611" cy="433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3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449"/>
            <a:ext cx="12192000" cy="571301"/>
          </a:xfrm>
          <a:solidFill>
            <a:schemeClr val="accent2"/>
          </a:solidFill>
        </p:spPr>
        <p:txBody>
          <a:bodyPr lIns="468000" tIns="36000" rIns="180000" bIns="36000"/>
          <a:lstStyle/>
          <a:p>
            <a:r>
              <a:rPr lang="en-US" b="0" dirty="0">
                <a:solidFill>
                  <a:schemeClr val="bg1"/>
                </a:solidFill>
              </a:rPr>
              <a:t>Details, suggestions and guidance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329352" y="1370617"/>
            <a:ext cx="104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a-DK" dirty="0">
                <a:hlinkClick r:id="rId3"/>
              </a:rPr>
              <a:t>https://github.com/lassefolkersen/hackaton_art </a:t>
            </a:r>
            <a:endParaRPr lang="da-DK" dirty="0"/>
          </a:p>
          <a:p>
            <a:pPr algn="just"/>
            <a:endParaRPr lang="da-DK" dirty="0"/>
          </a:p>
          <a:p>
            <a:pPr algn="just"/>
            <a:endParaRPr lang="da-DK" dirty="0"/>
          </a:p>
          <a:p>
            <a:pPr algn="just"/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FF187-EDAD-4711-AB5F-36C7C2238A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65" r="24519" b="31966"/>
          <a:stretch/>
        </p:blipFill>
        <p:spPr>
          <a:xfrm>
            <a:off x="3329352" y="1794614"/>
            <a:ext cx="5028845" cy="3692769"/>
          </a:xfrm>
          <a:prstGeom prst="rect">
            <a:avLst/>
          </a:prstGeom>
        </p:spPr>
      </p:pic>
      <p:sp>
        <p:nvSpPr>
          <p:cNvPr id="7" name="2 CuadroTexto">
            <a:extLst>
              <a:ext uri="{FF2B5EF4-FFF2-40B4-BE49-F238E27FC236}">
                <a16:creationId xmlns:a16="http://schemas.microsoft.com/office/drawing/2014/main" id="{93565E10-4504-4781-959B-6E494BB4FF02}"/>
              </a:ext>
            </a:extLst>
          </p:cNvPr>
          <p:cNvSpPr txBox="1"/>
          <p:nvPr/>
        </p:nvSpPr>
        <p:spPr>
          <a:xfrm>
            <a:off x="0" y="6437299"/>
            <a:ext cx="913711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Copenhagen Bioinformatics Hackathon 2020 – April 24 - 26 ---  </a:t>
            </a:r>
            <a:r>
              <a:rPr lang="da-DK" sz="1600" dirty="0">
                <a:hlinkClick r:id="rId3"/>
              </a:rPr>
              <a:t>https://github.com/lassefolkersen/hackaton_art </a:t>
            </a:r>
            <a:endParaRPr lang="da-DK" sz="16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6532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449"/>
            <a:ext cx="12192000" cy="571301"/>
          </a:xfrm>
          <a:solidFill>
            <a:schemeClr val="accent2"/>
          </a:solidFill>
        </p:spPr>
        <p:txBody>
          <a:bodyPr lIns="468000" tIns="36000" rIns="180000" bIns="36000"/>
          <a:lstStyle/>
          <a:p>
            <a:r>
              <a:rPr lang="en-US" b="0" dirty="0">
                <a:solidFill>
                  <a:schemeClr val="bg1"/>
                </a:solidFill>
              </a:rPr>
              <a:t>Output requirements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14854" y="1261241"/>
            <a:ext cx="1044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Overall goal: A prototype DNA-based art generator</a:t>
            </a:r>
          </a:p>
          <a:p>
            <a:pPr algn="just"/>
            <a:endParaRPr lang="en-US" dirty="0"/>
          </a:p>
          <a:p>
            <a:pPr algn="just"/>
            <a:r>
              <a:rPr lang="da-DK" dirty="0"/>
              <a:t>Three </a:t>
            </a:r>
            <a:r>
              <a:rPr lang="da-DK" dirty="0" err="1"/>
              <a:t>work</a:t>
            </a:r>
            <a:r>
              <a:rPr lang="da-DK" dirty="0"/>
              <a:t> </a:t>
            </a:r>
            <a:r>
              <a:rPr lang="da-DK" dirty="0" err="1"/>
              <a:t>packages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suggested</a:t>
            </a:r>
            <a:r>
              <a:rPr lang="da-DK" dirty="0"/>
              <a:t>. </a:t>
            </a:r>
            <a:r>
              <a:rPr lang="da-DK" u="sng" dirty="0" err="1"/>
              <a:t>They</a:t>
            </a:r>
            <a:r>
              <a:rPr lang="da-DK" u="sng" dirty="0"/>
              <a:t> </a:t>
            </a:r>
            <a:r>
              <a:rPr lang="da-DK" u="sng" dirty="0" err="1"/>
              <a:t>are</a:t>
            </a:r>
            <a:r>
              <a:rPr lang="da-DK" u="sng" dirty="0"/>
              <a:t> </a:t>
            </a:r>
            <a:r>
              <a:rPr lang="da-DK" u="sng" dirty="0" err="1"/>
              <a:t>optional</a:t>
            </a:r>
            <a:r>
              <a:rPr lang="da-DK" u="sng" dirty="0"/>
              <a:t> suggestions!</a:t>
            </a:r>
          </a:p>
          <a:p>
            <a:pPr algn="just"/>
            <a:endParaRPr lang="da-DK" dirty="0"/>
          </a:p>
          <a:p>
            <a:pPr algn="just"/>
            <a:r>
              <a:rPr lang="en-GB" dirty="0"/>
              <a:t>	WP 1 implement automatic generation of pictures using </a:t>
            </a:r>
            <a:r>
              <a:rPr lang="en-GB" dirty="0">
                <a:hlinkClick r:id="rId3"/>
              </a:rPr>
              <a:t>GAN</a:t>
            </a:r>
            <a:r>
              <a:rPr lang="en-GB" dirty="0"/>
              <a:t>-approaches together with DNA-	information input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	WP 2 train the outputting generator based on user-feedback (“like” or “not like”), using DNA-based 	variables as training data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	WP 3 showcase running algorithm using the provided test DNA-samples</a:t>
            </a:r>
          </a:p>
          <a:p>
            <a:pPr algn="just"/>
            <a:endParaRPr lang="en-GB" dirty="0"/>
          </a:p>
          <a:p>
            <a:pPr algn="just"/>
            <a:endParaRPr lang="en-GB" i="1" dirty="0"/>
          </a:p>
          <a:p>
            <a:pPr algn="just"/>
            <a:r>
              <a:rPr lang="en-GB" i="1" dirty="0"/>
              <a:t>But!! The sole criteria for evaluating success of this project is : ability to catch interest of viewers. </a:t>
            </a:r>
          </a:p>
          <a:p>
            <a:pPr algn="just"/>
            <a:endParaRPr lang="da-DK" dirty="0"/>
          </a:p>
          <a:p>
            <a:pPr algn="just"/>
            <a:endParaRPr lang="da-DK" dirty="0"/>
          </a:p>
          <a:p>
            <a:pPr algn="just"/>
            <a:endParaRPr lang="da-DK" dirty="0"/>
          </a:p>
          <a:p>
            <a:pPr algn="just"/>
            <a:endParaRPr lang="da-DK" dirty="0"/>
          </a:p>
        </p:txBody>
      </p:sp>
      <p:sp>
        <p:nvSpPr>
          <p:cNvPr id="5" name="2 CuadroTexto">
            <a:extLst>
              <a:ext uri="{FF2B5EF4-FFF2-40B4-BE49-F238E27FC236}">
                <a16:creationId xmlns:a16="http://schemas.microsoft.com/office/drawing/2014/main" id="{5F6F7655-4154-4A7E-B2BF-52CACBB3E80F}"/>
              </a:ext>
            </a:extLst>
          </p:cNvPr>
          <p:cNvSpPr txBox="1"/>
          <p:nvPr/>
        </p:nvSpPr>
        <p:spPr>
          <a:xfrm>
            <a:off x="0" y="6437299"/>
            <a:ext cx="913711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Copenhagen Bioinformatics Hackathon 2020 – April 24 - 26 ---  </a:t>
            </a:r>
            <a:r>
              <a:rPr lang="da-DK" sz="1600" dirty="0">
                <a:hlinkClick r:id="rId4"/>
              </a:rPr>
              <a:t>https://github.com/lassefolkersen/hackaton_art </a:t>
            </a:r>
            <a:endParaRPr lang="da-DK" sz="16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6419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449"/>
            <a:ext cx="12192000" cy="571301"/>
          </a:xfrm>
          <a:solidFill>
            <a:schemeClr val="accent2"/>
          </a:solidFill>
        </p:spPr>
        <p:txBody>
          <a:bodyPr lIns="468000" tIns="36000" rIns="180000" bIns="36000"/>
          <a:lstStyle/>
          <a:p>
            <a:r>
              <a:rPr lang="en-US" b="0" dirty="0">
                <a:solidFill>
                  <a:schemeClr val="bg1"/>
                </a:solidFill>
              </a:rPr>
              <a:t>Resources available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14854" y="1261241"/>
            <a:ext cx="104400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AutoNum type="arabicPeriod"/>
            </a:pPr>
            <a:r>
              <a:rPr lang="en-GB" sz="2000" b="1" dirty="0"/>
              <a:t>Hardware </a:t>
            </a:r>
            <a:r>
              <a:rPr lang="en-GB" sz="2000" dirty="0"/>
              <a:t>SSH-based access to an AWS cloud computer of the g3s.xlarge size</a:t>
            </a:r>
          </a:p>
          <a:p>
            <a:pPr marL="342900" indent="-342900" algn="just">
              <a:spcAft>
                <a:spcPts val="1200"/>
              </a:spcAft>
              <a:buAutoNum type="arabicPeriod"/>
            </a:pPr>
            <a:r>
              <a:rPr lang="en-GB" sz="2000" b="1" dirty="0"/>
              <a:t>Standard software</a:t>
            </a:r>
            <a:r>
              <a:rPr lang="en-GB" sz="2000" dirty="0"/>
              <a:t>: Ubuntu (18.04), with R (3.4.4) and python (2.7.17), CUDA Toolkit (10.2, for GPU usage). </a:t>
            </a:r>
          </a:p>
          <a:p>
            <a:pPr marL="342900" indent="-342900" algn="just">
              <a:spcAft>
                <a:spcPts val="1200"/>
              </a:spcAft>
              <a:buAutoNum type="arabicPeriod"/>
            </a:pPr>
            <a:r>
              <a:rPr lang="en-GB" sz="2000" b="1" dirty="0"/>
              <a:t>Genomics data</a:t>
            </a:r>
            <a:r>
              <a:rPr lang="en-GB" sz="2000" dirty="0"/>
              <a:t>: Genomic data from 51 example-genomes are available in standard impute-me format</a:t>
            </a:r>
          </a:p>
          <a:p>
            <a:pPr marL="342900" indent="-342900" algn="just">
              <a:spcAft>
                <a:spcPts val="1200"/>
              </a:spcAft>
              <a:buAutoNum type="arabicPeriod"/>
            </a:pPr>
            <a:r>
              <a:rPr lang="en-GB" sz="2000" b="1" dirty="0"/>
              <a:t>Art repository data</a:t>
            </a:r>
            <a:r>
              <a:rPr lang="en-GB" sz="2000" dirty="0"/>
              <a:t>:  two sets are pre-loaded on the instances: one with 200k aligned portrait images and one with 10k landscape art images</a:t>
            </a:r>
          </a:p>
          <a:p>
            <a:pPr marL="342900" indent="-342900" algn="just">
              <a:spcAft>
                <a:spcPts val="1200"/>
              </a:spcAft>
              <a:buAutoNum type="arabicPeriod"/>
            </a:pPr>
            <a:r>
              <a:rPr lang="en-GB" sz="2000" b="1" dirty="0"/>
              <a:t>Custom software</a:t>
            </a:r>
            <a:r>
              <a:rPr lang="en-GB" sz="2000" dirty="0"/>
              <a:t>: Each instance has a working copy of the impute.me software running (for WP3)</a:t>
            </a:r>
          </a:p>
          <a:p>
            <a:pPr algn="just">
              <a:spcAft>
                <a:spcPts val="1200"/>
              </a:spcAft>
            </a:pPr>
            <a:endParaRPr lang="en-GB" sz="2000" dirty="0"/>
          </a:p>
          <a:p>
            <a:pPr algn="just">
              <a:spcAft>
                <a:spcPts val="1200"/>
              </a:spcAft>
            </a:pPr>
            <a:endParaRPr lang="en-US" sz="2000" dirty="0"/>
          </a:p>
          <a:p>
            <a:pPr algn="just">
              <a:spcAft>
                <a:spcPts val="1200"/>
              </a:spcAft>
            </a:pPr>
            <a:r>
              <a:rPr lang="en-US" sz="2000" dirty="0"/>
              <a:t> </a:t>
            </a:r>
          </a:p>
        </p:txBody>
      </p:sp>
      <p:sp>
        <p:nvSpPr>
          <p:cNvPr id="5" name="2 CuadroTexto">
            <a:extLst>
              <a:ext uri="{FF2B5EF4-FFF2-40B4-BE49-F238E27FC236}">
                <a16:creationId xmlns:a16="http://schemas.microsoft.com/office/drawing/2014/main" id="{AB90F55D-F268-4A85-80DD-EB37F4A67BB0}"/>
              </a:ext>
            </a:extLst>
          </p:cNvPr>
          <p:cNvSpPr txBox="1"/>
          <p:nvPr/>
        </p:nvSpPr>
        <p:spPr>
          <a:xfrm>
            <a:off x="0" y="6437299"/>
            <a:ext cx="9137117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Copenhagen Bioinformatics Hackathon 2020 – April 24 - 26 ---  </a:t>
            </a:r>
            <a:r>
              <a:rPr lang="da-DK" sz="1600" dirty="0">
                <a:hlinkClick r:id="rId3"/>
              </a:rPr>
              <a:t>https://github.com/lassefolkersen/hackaton_art </a:t>
            </a:r>
            <a:endParaRPr lang="da-DK" sz="16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84431860"/>
      </p:ext>
    </p:extLst>
  </p:cSld>
  <p:clrMapOvr>
    <a:masterClrMapping/>
  </p:clrMapOvr>
</p:sld>
</file>

<file path=ppt/theme/theme1.xml><?xml version="1.0" encoding="utf-8"?>
<a:theme xmlns:a="http://schemas.openxmlformats.org/drawingml/2006/main" name="tf89715846">
  <a:themeElements>
    <a:clrScheme name="hack1">
      <a:dk1>
        <a:srgbClr val="FFFFFF"/>
      </a:dk1>
      <a:lt1>
        <a:srgbClr val="3F3F3F"/>
      </a:lt1>
      <a:dk2>
        <a:srgbClr val="3F3F3F"/>
      </a:dk2>
      <a:lt2>
        <a:srgbClr val="3F3F3F"/>
      </a:lt2>
      <a:accent1>
        <a:srgbClr val="FFFFFF"/>
      </a:accent1>
      <a:accent2>
        <a:srgbClr val="FEC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Personalizado 1">
      <a:majorFont>
        <a:latin typeface="Siro"/>
        <a:ea typeface=""/>
        <a:cs typeface=""/>
      </a:majorFont>
      <a:minorFont>
        <a:latin typeface="Si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nimalist_Template_03_CA - v7" id="{215D63C3-B139-4AD7-9F60-51396BC82D2C}" vid="{FAE53EBD-DCD0-4C4A-8B10-EB06EA2364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23BE856-B6C2-4675-AE16-47A27D415D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D8A4B1-1036-4F2B-9C1A-A86F68D314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0439D9-8631-4FC1-BCE0-1BDB23425EE1}">
  <ds:schemaRefs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417</Words>
  <Application>Microsoft Office PowerPoint</Application>
  <PresentationFormat>Widescreen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Siro</vt:lpstr>
      <vt:lpstr>Arial</vt:lpstr>
      <vt:lpstr>Calibri</vt:lpstr>
      <vt:lpstr>tf89715846</vt:lpstr>
      <vt:lpstr>DNA Art</vt:lpstr>
      <vt:lpstr>Background – problem/situation definition</vt:lpstr>
      <vt:lpstr>Challenge</vt:lpstr>
      <vt:lpstr>Examples of existing (similar) solutions </vt:lpstr>
      <vt:lpstr>Details, suggestions and guidance</vt:lpstr>
      <vt:lpstr>Details, suggestions and guidance</vt:lpstr>
      <vt:lpstr>Output requirements</vt:lpstr>
      <vt:lpstr>Resources available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2018-09-06T07:11:39Z</dcterms:created>
  <dcterms:modified xsi:type="dcterms:W3CDTF">2020-04-23T17:08:16Z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