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9" r:id="rId3"/>
    <p:sldId id="270" r:id="rId4"/>
    <p:sldId id="288" r:id="rId5"/>
    <p:sldId id="267" r:id="rId6"/>
    <p:sldId id="268" r:id="rId7"/>
    <p:sldId id="285" r:id="rId8"/>
    <p:sldId id="289" r:id="rId9"/>
    <p:sldId id="271" r:id="rId10"/>
    <p:sldId id="265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1" r:id="rId23"/>
    <p:sldId id="282" r:id="rId24"/>
    <p:sldId id="283" r:id="rId25"/>
    <p:sldId id="284" r:id="rId26"/>
    <p:sldId id="264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-79" normalizeH="0" baseline="0">
        <a:ln>
          <a:noFill/>
        </a:ln>
        <a:solidFill>
          <a:srgbClr val="53585F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595A59"/>
        </a:fontRef>
        <a:srgbClr val="595A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4"/>
    <p:restoredTop sz="80070" autoAdjust="0"/>
  </p:normalViewPr>
  <p:slideViewPr>
    <p:cSldViewPr snapToGrid="0" snapToObjects="1" showGuides="1">
      <p:cViewPr varScale="1">
        <p:scale>
          <a:sx n="47" d="100"/>
          <a:sy n="47" d="100"/>
        </p:scale>
        <p:origin x="12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543E-9044-4AC3-92FC-55E6FDF4D349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B230A-0D11-4BA6-A71B-0C6F9746BE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6988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api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083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In Docker, a secret is 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any blob of data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password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SSH private key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TLS Certificate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any other piece of data that is sensitive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248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67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Consul</a:t>
            </a:r>
          </a:p>
          <a:p>
            <a:r>
              <a:rPr lang="da-DK" dirty="0" smtClean="0"/>
              <a:t>Eureka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204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318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064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Manager nodes</a:t>
            </a:r>
          </a:p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Maintaining cluster state</a:t>
            </a:r>
          </a:p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Scheduling services</a:t>
            </a:r>
          </a:p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Serving swarm mode </a:t>
            </a:r>
            <a:r>
              <a:rPr lang="da-DK" sz="2200" b="0" i="0" u="none" strike="noStrike" dirty="0" smtClean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HTTP API endpoints</a:t>
            </a:r>
            <a:endParaRPr lang="da-DK" sz="2200" b="0" i="0" u="none" strike="noStrike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da-DK" sz="2200" b="0" i="0" u="none" strike="noStrike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Worker nodes</a:t>
            </a:r>
          </a:p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Sole purpose is to execute containers.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By default, all managers are also workers</a:t>
            </a:r>
            <a:endParaRPr lang="da-DK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da-DK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Raft group</a:t>
            </a:r>
          </a:p>
          <a:p>
            <a:r>
              <a:rPr lang="da-DK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All</a:t>
            </a:r>
            <a:r>
              <a:rPr lang="da-DK" sz="2200" b="0" i="0" baseline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events for recreating the cluster</a:t>
            </a:r>
          </a:p>
          <a:p>
            <a:r>
              <a:rPr lang="da-DK" sz="2200" b="0" i="0" baseline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Encrypted by default</a:t>
            </a:r>
          </a:p>
          <a:p>
            <a:r>
              <a:rPr lang="da-DK" sz="2200" b="0" i="0" baseline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Majority or quorum of </a:t>
            </a:r>
            <a:r>
              <a:rPr lang="en-US" dirty="0" smtClean="0"/>
              <a:t>(N/2)+1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 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		5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noted -&gt; max 2 down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547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b="0" i="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590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224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49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016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86105" indent="-586105">
              <a:buClr>
                <a:srgbClr val="FF6600"/>
              </a:buClr>
              <a:buSzPct val="75000"/>
              <a:buChar char="•"/>
            </a:lvl1pPr>
            <a:lvl2pPr marL="1221153" indent="-586153">
              <a:buClr>
                <a:srgbClr val="FF6600"/>
              </a:buClr>
              <a:buSzPct val="75000"/>
              <a:buChar char="•"/>
            </a:lvl2pPr>
            <a:lvl3pPr marL="1856153" indent="-586153">
              <a:buClr>
                <a:srgbClr val="FF6600"/>
              </a:buClr>
              <a:buSzPct val="75000"/>
              <a:buChar char="•"/>
            </a:lvl3pPr>
            <a:lvl4pPr marL="2491153" indent="-586153">
              <a:buClr>
                <a:srgbClr val="FF6600"/>
              </a:buClr>
              <a:buSzPct val="75000"/>
              <a:buChar char="•"/>
            </a:lvl4pPr>
            <a:lvl5pPr marL="3126153" indent="-586153">
              <a:buClr>
                <a:srgbClr val="FF6600"/>
              </a:buClr>
              <a:buSzPct val="75000"/>
              <a:buChar char="•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535113" y="495834"/>
            <a:ext cx="21301074" cy="22860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967" userDrawn="1">
          <p15:clr>
            <a:srgbClr val="FBAE40"/>
          </p15:clr>
        </p15:guide>
        <p15:guide id="2" orient="horz" pos="1326" userDrawn="1">
          <p15:clr>
            <a:srgbClr val="FBAE40"/>
          </p15:clr>
        </p15:guide>
        <p15:guide id="3" pos="14371" userDrawn="1">
          <p15:clr>
            <a:srgbClr val="FBAE40"/>
          </p15:clr>
        </p15:guide>
        <p15:guide id="4" orient="horz" pos="1961" userDrawn="1">
          <p15:clr>
            <a:srgbClr val="FBAE40"/>
          </p15:clr>
        </p15:guide>
        <p15:guide id="5" orient="horz" pos="3163" userDrawn="1">
          <p15:clr>
            <a:srgbClr val="FBAE40"/>
          </p15:clr>
        </p15:guide>
        <p15:guide id="6" orient="horz" pos="3549" userDrawn="1">
          <p15:clr>
            <a:srgbClr val="FBAE40"/>
          </p15:clr>
        </p15:guide>
        <p15:guide id="7" orient="horz" pos="4751" userDrawn="1">
          <p15:clr>
            <a:srgbClr val="FBAE40"/>
          </p15:clr>
        </p15:guide>
        <p15:guide id="8" orient="horz" pos="5159" userDrawn="1">
          <p15:clr>
            <a:srgbClr val="FBAE40"/>
          </p15:clr>
        </p15:guide>
        <p15:guide id="9" orient="horz" pos="6361" userDrawn="1">
          <p15:clr>
            <a:srgbClr val="FBAE40"/>
          </p15:clr>
        </p15:guide>
        <p15:guide id="10" orient="horz" pos="6769" userDrawn="1">
          <p15:clr>
            <a:srgbClr val="FBAE40"/>
          </p15:clr>
        </p15:guide>
        <p15:guide id="11" orient="horz" pos="7971" userDrawn="1">
          <p15:clr>
            <a:srgbClr val="FBAE40"/>
          </p15:clr>
        </p15:guide>
        <p15:guide id="12" pos="3303" userDrawn="1">
          <p15:clr>
            <a:srgbClr val="FBAE40"/>
          </p15:clr>
        </p15:guide>
        <p15:guide id="13" pos="3688" userDrawn="1">
          <p15:clr>
            <a:srgbClr val="FBAE40"/>
          </p15:clr>
        </p15:guide>
        <p15:guide id="14" pos="6070" userDrawn="1">
          <p15:clr>
            <a:srgbClr val="FBAE40"/>
          </p15:clr>
        </p15:guide>
        <p15:guide id="15" pos="6478" userDrawn="1">
          <p15:clr>
            <a:srgbClr val="FBAE40"/>
          </p15:clr>
        </p15:guide>
        <p15:guide id="16" pos="8882" userDrawn="1">
          <p15:clr>
            <a:srgbClr val="FBAE40"/>
          </p15:clr>
        </p15:guide>
        <p15:guide id="18" pos="9268" userDrawn="1">
          <p15:clr>
            <a:srgbClr val="FBAE40"/>
          </p15:clr>
        </p15:guide>
        <p15:guide id="19" pos="11649" userDrawn="1">
          <p15:clr>
            <a:srgbClr val="FBAE40"/>
          </p15:clr>
        </p15:guide>
        <p15:guide id="20" pos="120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13"/>
          </p:nvPr>
        </p:nvSpPr>
        <p:spPr>
          <a:xfrm>
            <a:off x="14003747" y="0"/>
            <a:ext cx="10380254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24000" y="576731"/>
            <a:ext cx="11850744" cy="22860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1524000" y="3569900"/>
            <a:ext cx="11850744" cy="6987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13"/>
          </p:nvPr>
        </p:nvSpPr>
        <p:spPr>
          <a:xfrm>
            <a:off x="14003747" y="0"/>
            <a:ext cx="10380254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24000" y="576731"/>
            <a:ext cx="11850744" cy="22860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Shape 22"/>
          <p:cNvSpPr>
            <a:spLocks noGrp="1"/>
          </p:cNvSpPr>
          <p:nvPr>
            <p:ph type="body" idx="14"/>
          </p:nvPr>
        </p:nvSpPr>
        <p:spPr>
          <a:xfrm>
            <a:off x="1524000" y="3601431"/>
            <a:ext cx="11850744" cy="6956010"/>
          </a:xfrm>
          <a:prstGeom prst="rect">
            <a:avLst/>
          </a:prstGeom>
        </p:spPr>
        <p:txBody>
          <a:bodyPr/>
          <a:lstStyle>
            <a:lvl1pPr marL="586105" indent="-586105">
              <a:buClr>
                <a:srgbClr val="FF6600"/>
              </a:buClr>
              <a:buSzPct val="75000"/>
              <a:buChar char="•"/>
            </a:lvl1pPr>
            <a:lvl2pPr marL="1221153" indent="-586153">
              <a:buClr>
                <a:srgbClr val="FF6600"/>
              </a:buClr>
              <a:buSzPct val="75000"/>
              <a:buChar char="•"/>
            </a:lvl2pPr>
            <a:lvl3pPr marL="1856153" indent="-586153">
              <a:buClr>
                <a:srgbClr val="FF6600"/>
              </a:buClr>
              <a:buSzPct val="75000"/>
              <a:buChar char="•"/>
            </a:lvl3pPr>
            <a:lvl4pPr marL="2491153" indent="-586153">
              <a:buClr>
                <a:srgbClr val="FF6600"/>
              </a:buClr>
              <a:buSzPct val="75000"/>
              <a:buChar char="•"/>
            </a:lvl4pPr>
            <a:lvl5pPr marL="3126153" indent="-586153">
              <a:buClr>
                <a:srgbClr val="FF6600"/>
              </a:buClr>
              <a:buSzPct val="75000"/>
              <a:buChar char="•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vi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tabLst>
                <a:tab pos="1181100" algn="l"/>
              </a:tabLst>
              <a:defRPr sz="12000" spc="0">
                <a:solidFill>
                  <a:srgbClr val="FFFFFF"/>
                </a:solidFill>
              </a:defRPr>
            </a:lvl1pPr>
          </a:lstStyle>
          <a:p>
            <a:pPr defTabSz="914400"/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7" name="Trifork_logo_neg_RGB.pdf"/>
          <p:cNvPicPr>
            <a:picLocks noChangeAspect="1"/>
          </p:cNvPicPr>
          <p:nvPr/>
        </p:nvPicPr>
        <p:blipFill>
          <a:blip r:embed="rId2">
            <a:extLst/>
          </a:blip>
          <a:srcRect l="481" r="481"/>
          <a:stretch>
            <a:fillRect/>
          </a:stretch>
        </p:blipFill>
        <p:spPr>
          <a:xfrm>
            <a:off x="22218558" y="13215140"/>
            <a:ext cx="1933679" cy="20313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8925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 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12824620"/>
            <a:ext cx="520976" cy="513026"/>
          </a:xfrm>
          <a:prstGeom prst="rect">
            <a:avLst/>
          </a:prstGeom>
        </p:spPr>
        <p:txBody>
          <a:bodyPr anchor="ctr"/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fld id="{ADB58DA1-B2F1-45C7-8646-C2825988B1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251"/>
            <a:ext cx="23164800" cy="127978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5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1251"/>
            <a:ext cx="23164800" cy="87026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5333">
                <a:solidFill>
                  <a:schemeClr val="tx2"/>
                </a:solidFill>
              </a:defRPr>
            </a:lvl1pPr>
            <a:lvl2pPr marL="1371617" indent="-457206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 marL="3200440" indent="-457206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4pPr>
            <a:lvl5pPr marL="4114851" indent="-457206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44701"/>
            <a:ext cx="23164800" cy="1248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095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0" y="576731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524000" y="3569900"/>
            <a:ext cx="21335999" cy="849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Trifork_logo_RGB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218558" y="13215140"/>
            <a:ext cx="1933679" cy="20313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008459" y="12920578"/>
            <a:ext cx="354382" cy="34933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700" b="0" spc="0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extBox 5"/>
          <p:cNvSpPr txBox="1"/>
          <p:nvPr userDrawn="1"/>
        </p:nvSpPr>
        <p:spPr>
          <a:xfrm>
            <a:off x="451412" y="12774312"/>
            <a:ext cx="5474825" cy="10847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685800" marR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kumimoji="0" lang="da-DK" sz="2000" b="0" i="0" u="none" strike="noStrike" cap="none" spc="-79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sym typeface="Helvetica Neue"/>
              </a:rPr>
              <a:t>Frederik Mogensen</a:t>
            </a:r>
          </a:p>
          <a:p>
            <a:pPr marL="685800" marR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None/>
              <a:tabLst/>
            </a:pPr>
            <a:r>
              <a:rPr kumimoji="0" lang="da-DK" sz="2000" b="0" i="0" u="none" strike="noStrike" cap="none" spc="-79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sym typeface="Helvetica Neue"/>
              </a:rPr>
              <a:t>fmo@trifork.com</a:t>
            </a:r>
          </a:p>
        </p:txBody>
      </p:sp>
    </p:spTree>
    <p:extLst>
      <p:ext uri="{BB962C8B-B14F-4D97-AF65-F5344CB8AC3E}">
        <p14:creationId xmlns:p14="http://schemas.microsoft.com/office/powerpoint/2010/main" val="20853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8" r:id="rId3"/>
    <p:sldLayoutId id="2147483659" r:id="rId4"/>
    <p:sldLayoutId id="2147483660" r:id="rId5"/>
    <p:sldLayoutId id="2147483661" r:id="rId6"/>
    <p:sldLayoutId id="2147483663" r:id="rId7"/>
  </p:sldLayoutIdLst>
  <p:transition spd="med"/>
  <p:hf sldNum="0" hdr="0" dt="0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159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0" marR="0" indent="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docker-swarm-meet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ocs.docker.com/engine/swarm/swarm-tutoria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1.jpg"/>
          <p:cNvPicPr>
            <a:picLocks noChangeAspect="1"/>
          </p:cNvPicPr>
          <p:nvPr/>
        </p:nvPicPr>
        <p:blipFill>
          <a:blip r:embed="rId2">
            <a:alphaModFix amt="35175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523999" y="1703452"/>
            <a:ext cx="21336002" cy="461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>
              <a:lnSpc>
                <a:spcPct val="80000"/>
              </a:lnSpc>
              <a:defRPr sz="16000" spc="-319">
                <a:solidFill>
                  <a:srgbClr val="FFFFFF"/>
                </a:solidFill>
              </a:defRPr>
            </a:pPr>
            <a:r>
              <a:rPr lang="en-US" sz="16000" dirty="0" smtClean="0"/>
              <a:t>Container Orchestration with Docker Swarm</a:t>
            </a:r>
          </a:p>
        </p:txBody>
      </p:sp>
      <p:pic>
        <p:nvPicPr>
          <p:cNvPr id="69" name="Trifork_logo_neg_RGB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901" y="12231152"/>
            <a:ext cx="5105024" cy="531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What is Container Orchestration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lvl="1"/>
            <a:r>
              <a:rPr lang="da-DK" b="1" dirty="0" smtClean="0"/>
              <a:t>Cluster management</a:t>
            </a:r>
          </a:p>
          <a:p>
            <a:pPr lvl="1"/>
            <a:r>
              <a:rPr lang="da-DK" b="1" dirty="0" smtClean="0"/>
              <a:t>Scaling</a:t>
            </a:r>
            <a:endParaRPr lang="da-DK" b="1" dirty="0"/>
          </a:p>
          <a:p>
            <a:pPr lvl="1"/>
            <a:r>
              <a:rPr lang="da-DK" b="1" dirty="0"/>
              <a:t>Service discovery </a:t>
            </a:r>
            <a:endParaRPr lang="da-DK" b="1" dirty="0" smtClean="0"/>
          </a:p>
          <a:p>
            <a:pPr lvl="1"/>
            <a:r>
              <a:rPr lang="da-DK" b="1" dirty="0"/>
              <a:t>Load </a:t>
            </a:r>
            <a:r>
              <a:rPr lang="da-DK" b="1" dirty="0" smtClean="0"/>
              <a:t>balancing</a:t>
            </a:r>
          </a:p>
          <a:p>
            <a:pPr lvl="1"/>
            <a:r>
              <a:rPr lang="da-DK" b="1" dirty="0" smtClean="0"/>
              <a:t>Networking</a:t>
            </a:r>
          </a:p>
          <a:p>
            <a:pPr lvl="1"/>
            <a:r>
              <a:rPr lang="da-DK" b="1" dirty="0" smtClean="0"/>
              <a:t>Security</a:t>
            </a:r>
          </a:p>
          <a:p>
            <a:pPr lvl="1"/>
            <a:r>
              <a:rPr lang="da-DK" b="1" dirty="0"/>
              <a:t>Rolling </a:t>
            </a:r>
            <a:r>
              <a:rPr lang="da-DK" b="1" dirty="0" smtClean="0"/>
              <a:t>updates</a:t>
            </a:r>
          </a:p>
          <a:p>
            <a:pPr lvl="1"/>
            <a:r>
              <a:rPr lang="da-DK" b="1" dirty="0" smtClean="0"/>
              <a:t>Storage</a:t>
            </a:r>
          </a:p>
          <a:p>
            <a:pPr lvl="1"/>
            <a:r>
              <a:rPr lang="da-DK" b="1" dirty="0" smtClean="0"/>
              <a:t>Configuration</a:t>
            </a:r>
          </a:p>
          <a:p>
            <a:pPr lvl="1"/>
            <a:r>
              <a:rPr lang="da-DK" b="1" dirty="0" smtClean="0"/>
              <a:t>Secrets</a:t>
            </a:r>
            <a:endParaRPr lang="da-DK" b="1" dirty="0"/>
          </a:p>
          <a:p>
            <a:pPr lvl="1"/>
            <a:r>
              <a:rPr lang="da-DK" b="1" dirty="0" smtClean="0"/>
              <a:t>...</a:t>
            </a:r>
            <a:endParaRPr lang="da-DK" dirty="0"/>
          </a:p>
        </p:txBody>
      </p:sp>
      <p:pic>
        <p:nvPicPr>
          <p:cNvPr id="1026" name="Picture 2" descr="docker.png (1024×8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52" y="8837656"/>
            <a:ext cx="4587326" cy="381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aurora mes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462" y="896216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1SzFuAhBapT6dBWTPjMt_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956" y="6567487"/>
            <a:ext cx="3425239" cy="332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cker.png (1024×8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52" y="8837655"/>
            <a:ext cx="4587326" cy="381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39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Scaling Services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3569900"/>
            <a:ext cx="21335999" cy="8495100"/>
          </a:xfrm>
        </p:spPr>
        <p:txBody>
          <a:bodyPr/>
          <a:lstStyle/>
          <a:p>
            <a:r>
              <a:rPr lang="en-US" dirty="0" smtClean="0"/>
              <a:t>Declare </a:t>
            </a:r>
            <a:r>
              <a:rPr lang="en-US" dirty="0"/>
              <a:t>the number of </a:t>
            </a:r>
            <a:r>
              <a:rPr lang="en-US" dirty="0" smtClean="0"/>
              <a:t>services </a:t>
            </a:r>
            <a:r>
              <a:rPr lang="en-US" dirty="0"/>
              <a:t>you want to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Scale </a:t>
            </a:r>
            <a:r>
              <a:rPr lang="en-US" dirty="0"/>
              <a:t>up or </a:t>
            </a:r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Orchestrator automatically </a:t>
            </a:r>
            <a:r>
              <a:rPr lang="en-US" dirty="0"/>
              <a:t>adapts </a:t>
            </a:r>
            <a:r>
              <a:rPr lang="en-US" dirty="0" smtClean="0"/>
              <a:t>to </a:t>
            </a:r>
            <a:r>
              <a:rPr lang="en-US" i="1" dirty="0" smtClean="0"/>
              <a:t>desired </a:t>
            </a:r>
            <a:r>
              <a:rPr lang="en-US" i="1" dirty="0"/>
              <a:t>state.</a:t>
            </a:r>
            <a:endParaRPr lang="da-DK" b="1" i="1" dirty="0"/>
          </a:p>
        </p:txBody>
      </p:sp>
      <p:pic>
        <p:nvPicPr>
          <p:cNvPr id="2056" name="Picture 8" descr="Microservices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8"/>
          <a:stretch/>
        </p:blipFill>
        <p:spPr bwMode="auto">
          <a:xfrm>
            <a:off x="12776200" y="7283669"/>
            <a:ext cx="9753600" cy="43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190231" y="13046100"/>
            <a:ext cx="808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292675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Service Discovery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3569900"/>
            <a:ext cx="21335999" cy="8495100"/>
          </a:xfrm>
        </p:spPr>
        <p:txBody>
          <a:bodyPr/>
          <a:lstStyle/>
          <a:p>
            <a:r>
              <a:rPr lang="en-US" dirty="0" smtClean="0"/>
              <a:t>Allow for services in the cluster to locate other services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2"/>
            <a:r>
              <a:rPr lang="en-US" dirty="0" smtClean="0"/>
              <a:t>Running containers</a:t>
            </a:r>
          </a:p>
          <a:p>
            <a:pPr lvl="2"/>
            <a:r>
              <a:rPr lang="en-US" dirty="0" smtClean="0"/>
              <a:t>Not dead containers</a:t>
            </a:r>
          </a:p>
          <a:p>
            <a:pPr lvl="1"/>
            <a:endParaRPr lang="da-DK" b="1" i="1" dirty="0"/>
          </a:p>
        </p:txBody>
      </p:sp>
      <p:sp>
        <p:nvSpPr>
          <p:cNvPr id="4" name="Rectangle 3"/>
          <p:cNvSpPr/>
          <p:nvPr/>
        </p:nvSpPr>
        <p:spPr>
          <a:xfrm>
            <a:off x="15190231" y="13046100"/>
            <a:ext cx="808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dirty="0"/>
              <a:t>https://martinfowler.com/articles/microservices.html</a:t>
            </a:r>
          </a:p>
        </p:txBody>
      </p:sp>
      <p:pic>
        <p:nvPicPr>
          <p:cNvPr id="7" name="Picture 8" descr="Microservices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8"/>
          <a:stretch/>
        </p:blipFill>
        <p:spPr bwMode="auto">
          <a:xfrm>
            <a:off x="12776200" y="7283669"/>
            <a:ext cx="9753600" cy="43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03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Load Balancing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Expose services </a:t>
            </a:r>
            <a:r>
              <a:rPr lang="en-US" dirty="0"/>
              <a:t>to </a:t>
            </a:r>
            <a:r>
              <a:rPr lang="en-US" dirty="0" smtClean="0"/>
              <a:t>external users</a:t>
            </a:r>
          </a:p>
          <a:p>
            <a:r>
              <a:rPr lang="en-US" dirty="0" smtClean="0"/>
              <a:t>Distribution </a:t>
            </a:r>
            <a:r>
              <a:rPr lang="en-US" dirty="0"/>
              <a:t>of workloads across multiple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Optimize </a:t>
            </a:r>
            <a:r>
              <a:rPr lang="en-US" dirty="0"/>
              <a:t>resource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Maximize</a:t>
            </a:r>
            <a:r>
              <a:rPr lang="en-US" dirty="0"/>
              <a:t> </a:t>
            </a:r>
            <a:r>
              <a:rPr lang="en-US" dirty="0" smtClean="0"/>
              <a:t>throughput</a:t>
            </a:r>
          </a:p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overload of any single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Increase </a:t>
            </a:r>
            <a:r>
              <a:rPr lang="en-US" dirty="0"/>
              <a:t>reliability and availability through </a:t>
            </a:r>
            <a:r>
              <a:rPr lang="en-US" dirty="0" smtClean="0"/>
              <a:t>redundancy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106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1.jpg"/>
          <p:cNvPicPr>
            <a:picLocks noChangeAspect="1"/>
          </p:cNvPicPr>
          <p:nvPr/>
        </p:nvPicPr>
        <p:blipFill>
          <a:blip r:embed="rId2">
            <a:alphaModFix amt="35175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523999" y="1703452"/>
            <a:ext cx="21336002" cy="461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80000"/>
              </a:lnSpc>
              <a:defRPr sz="16000" spc="-319">
                <a:solidFill>
                  <a:srgbClr val="FFFFFF"/>
                </a:solidFill>
              </a:defRPr>
            </a:pPr>
            <a:endParaRPr lang="en-US" sz="16000" dirty="0" smtClean="0"/>
          </a:p>
        </p:txBody>
      </p:sp>
      <p:pic>
        <p:nvPicPr>
          <p:cNvPr id="69" name="Trifork_logo_neg_RGB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901" y="12231152"/>
            <a:ext cx="5105024" cy="5311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Docker Swarm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0732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Core consepts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lvl="1">
              <a:lnSpc>
                <a:spcPct val="150000"/>
              </a:lnSpc>
            </a:pPr>
            <a:r>
              <a:rPr lang="da-DK" dirty="0" smtClean="0"/>
              <a:t>Swarm</a:t>
            </a:r>
          </a:p>
          <a:p>
            <a:pPr lvl="1">
              <a:lnSpc>
                <a:spcPct val="150000"/>
              </a:lnSpc>
            </a:pPr>
            <a:r>
              <a:rPr lang="da-DK" dirty="0" smtClean="0"/>
              <a:t>Node</a:t>
            </a:r>
          </a:p>
          <a:p>
            <a:pPr lvl="1">
              <a:lnSpc>
                <a:spcPct val="150000"/>
              </a:lnSpc>
            </a:pPr>
            <a:r>
              <a:rPr lang="da-DK" dirty="0" smtClean="0"/>
              <a:t>Service</a:t>
            </a:r>
          </a:p>
          <a:p>
            <a:pPr lvl="1">
              <a:lnSpc>
                <a:spcPct val="150000"/>
              </a:lnSpc>
            </a:pPr>
            <a:r>
              <a:rPr lang="da-DK" dirty="0" smtClean="0"/>
              <a:t>Tasks</a:t>
            </a:r>
          </a:p>
          <a:p>
            <a:pPr lvl="1">
              <a:lnSpc>
                <a:spcPct val="150000"/>
              </a:lnSpc>
            </a:pPr>
            <a:r>
              <a:rPr lang="da-DK" dirty="0" smtClean="0"/>
              <a:t>Secrets</a:t>
            </a:r>
            <a:endParaRPr lang="da-DK" dirty="0" smtClean="0"/>
          </a:p>
        </p:txBody>
      </p:sp>
      <p:pic>
        <p:nvPicPr>
          <p:cNvPr id="1026" name="Picture 2" descr="docker.png (1024×8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007" y="5744132"/>
            <a:ext cx="9753600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13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nodes work</a:t>
            </a:r>
          </a:p>
        </p:txBody>
      </p:sp>
      <p:pic>
        <p:nvPicPr>
          <p:cNvPr id="3074" name="Picture 2" descr="Swarm mode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45" y="3330627"/>
            <a:ext cx="18110108" cy="84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60537" y="13088392"/>
            <a:ext cx="4189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0" dirty="0"/>
              <a:t>https://docs.docker.com/engine/swarm</a:t>
            </a:r>
          </a:p>
        </p:txBody>
      </p:sp>
    </p:spTree>
    <p:extLst>
      <p:ext uri="{BB962C8B-B14F-4D97-AF65-F5344CB8AC3E}">
        <p14:creationId xmlns:p14="http://schemas.microsoft.com/office/powerpoint/2010/main" val="4187992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services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lvl="1"/>
            <a:r>
              <a:rPr lang="en-US" dirty="0" smtClean="0"/>
              <a:t>In a services we specify</a:t>
            </a:r>
            <a:endParaRPr lang="en-US" dirty="0"/>
          </a:p>
          <a:p>
            <a:pPr lvl="2"/>
            <a:r>
              <a:rPr lang="en-US" dirty="0" smtClean="0"/>
              <a:t>Image</a:t>
            </a:r>
            <a:endParaRPr lang="en-US" dirty="0"/>
          </a:p>
          <a:p>
            <a:pPr lvl="2"/>
            <a:r>
              <a:rPr lang="en-US" dirty="0" smtClean="0"/>
              <a:t>Exposing </a:t>
            </a:r>
            <a:r>
              <a:rPr lang="en-US" dirty="0"/>
              <a:t>e</a:t>
            </a:r>
            <a:r>
              <a:rPr lang="en-US" dirty="0" smtClean="0"/>
              <a:t>xternal ports</a:t>
            </a:r>
            <a:endParaRPr lang="en-US" dirty="0"/>
          </a:p>
          <a:p>
            <a:pPr lvl="2"/>
            <a:r>
              <a:rPr lang="en-US" dirty="0" smtClean="0"/>
              <a:t>Overlay </a:t>
            </a:r>
            <a:r>
              <a:rPr lang="en-US" dirty="0"/>
              <a:t>network </a:t>
            </a:r>
            <a:r>
              <a:rPr lang="en-US" dirty="0" smtClean="0"/>
              <a:t>for connecting </a:t>
            </a:r>
            <a:r>
              <a:rPr lang="en-US" dirty="0"/>
              <a:t>to other services</a:t>
            </a:r>
          </a:p>
          <a:p>
            <a:pPr lvl="2"/>
            <a:r>
              <a:rPr lang="en-US" dirty="0" smtClean="0"/>
              <a:t>CPU </a:t>
            </a:r>
            <a:r>
              <a:rPr lang="en-US" dirty="0"/>
              <a:t>and memory limits and reservations</a:t>
            </a:r>
          </a:p>
          <a:p>
            <a:pPr lvl="2"/>
            <a:r>
              <a:rPr lang="en-US" dirty="0" smtClean="0"/>
              <a:t>Update </a:t>
            </a:r>
            <a:r>
              <a:rPr lang="en-US" dirty="0"/>
              <a:t>policy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replicas</a:t>
            </a:r>
            <a:endParaRPr lang="da-DK" dirty="0"/>
          </a:p>
        </p:txBody>
      </p:sp>
      <p:pic>
        <p:nvPicPr>
          <p:cNvPr id="6146" name="Picture 2" descr="service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632" y="3569900"/>
            <a:ext cx="11030024" cy="76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860537" y="13088392"/>
            <a:ext cx="4189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0" dirty="0"/>
              <a:t>https://docs.docker.com/engine/swarm</a:t>
            </a:r>
          </a:p>
        </p:txBody>
      </p:sp>
    </p:spTree>
    <p:extLst>
      <p:ext uri="{BB962C8B-B14F-4D97-AF65-F5344CB8AC3E}">
        <p14:creationId xmlns:p14="http://schemas.microsoft.com/office/powerpoint/2010/main" val="3240228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services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lvl="1"/>
            <a:r>
              <a:rPr lang="da-DK" dirty="0" smtClean="0"/>
              <a:t>Replicated</a:t>
            </a:r>
          </a:p>
          <a:p>
            <a:pPr lvl="2"/>
            <a:r>
              <a:rPr lang="en-US" dirty="0" smtClean="0"/>
              <a:t>Specify </a:t>
            </a:r>
            <a:r>
              <a:rPr lang="en-US" dirty="0"/>
              <a:t>the number of identical tasks you </a:t>
            </a:r>
            <a:r>
              <a:rPr lang="en-US" dirty="0" smtClean="0"/>
              <a:t>want</a:t>
            </a:r>
            <a:endParaRPr lang="da-DK" dirty="0" smtClean="0"/>
          </a:p>
          <a:p>
            <a:pPr lvl="1"/>
            <a:r>
              <a:rPr lang="da-DK" dirty="0" smtClean="0"/>
              <a:t>Global services</a:t>
            </a:r>
          </a:p>
          <a:p>
            <a:pPr lvl="2"/>
            <a:r>
              <a:rPr lang="en-US" dirty="0" smtClean="0"/>
              <a:t>Service </a:t>
            </a:r>
            <a:r>
              <a:rPr lang="en-US" dirty="0"/>
              <a:t>that runs one task on every node</a:t>
            </a:r>
            <a:endParaRPr lang="da-DK" dirty="0"/>
          </a:p>
          <a:p>
            <a:pPr lvl="1"/>
            <a:endParaRPr lang="da-DK" dirty="0"/>
          </a:p>
        </p:txBody>
      </p:sp>
      <p:pic>
        <p:nvPicPr>
          <p:cNvPr id="7170" name="Picture 2" descr="global vs replicated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875" y="3569900"/>
            <a:ext cx="10402841" cy="74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860537" y="13088392"/>
            <a:ext cx="4189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0" dirty="0"/>
              <a:t>https://docs.docker.com/engine/swarm</a:t>
            </a:r>
          </a:p>
        </p:txBody>
      </p:sp>
    </p:spTree>
    <p:extLst>
      <p:ext uri="{BB962C8B-B14F-4D97-AF65-F5344CB8AC3E}">
        <p14:creationId xmlns:p14="http://schemas.microsoft.com/office/powerpoint/2010/main" val="3047569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Configuration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635000" lvl="1" indent="0">
              <a:buNone/>
            </a:pPr>
            <a:r>
              <a:rPr lang="da-DK" dirty="0" smtClean="0">
                <a:latin typeface="+mj-lt"/>
              </a:rPr>
              <a:t>Environment variables</a:t>
            </a:r>
          </a:p>
          <a:p>
            <a:pPr marL="635000" lvl="1" indent="0">
              <a:buNone/>
            </a:pPr>
            <a:r>
              <a:rPr lang="da-DK" dirty="0" smtClean="0">
                <a:latin typeface="Consolas" panose="020B0609020204030204" pitchFamily="49" charset="0"/>
              </a:rPr>
              <a:t>web</a:t>
            </a:r>
            <a:r>
              <a:rPr lang="da-DK" dirty="0">
                <a:latin typeface="Consolas" panose="020B0609020204030204" pitchFamily="49" charset="0"/>
              </a:rPr>
              <a:t>:</a:t>
            </a:r>
          </a:p>
          <a:p>
            <a:pPr marL="635000" lvl="1" indent="0">
              <a:buNone/>
            </a:pPr>
            <a:r>
              <a:rPr lang="da-DK" dirty="0">
                <a:latin typeface="Consolas" panose="020B0609020204030204" pitchFamily="49" charset="0"/>
              </a:rPr>
              <a:t>  environment:</a:t>
            </a:r>
          </a:p>
          <a:p>
            <a:pPr marL="635000" lvl="1" indent="0">
              <a:buNone/>
            </a:pPr>
            <a:r>
              <a:rPr lang="da-DK" dirty="0">
                <a:latin typeface="Consolas" panose="020B0609020204030204" pitchFamily="49" charset="0"/>
              </a:rPr>
              <a:t>    - </a:t>
            </a:r>
            <a:r>
              <a:rPr lang="da-DK" dirty="0" smtClean="0">
                <a:latin typeface="Consolas" panose="020B0609020204030204" pitchFamily="49" charset="0"/>
              </a:rPr>
              <a:t>DEBUG</a:t>
            </a:r>
          </a:p>
          <a:p>
            <a:pPr marL="635000" lvl="1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635000" lvl="1" indent="0">
              <a:buNone/>
            </a:pPr>
            <a:endParaRPr lang="da-DK" dirty="0"/>
          </a:p>
          <a:p>
            <a:pPr marL="635000" lvl="1" indent="0">
              <a:buNone/>
            </a:pPr>
            <a:endParaRPr lang="da-DK" dirty="0" smtClean="0"/>
          </a:p>
          <a:p>
            <a:pPr marL="635000" lvl="1" indent="0">
              <a:buNone/>
            </a:pPr>
            <a:endParaRPr lang="da-DK" dirty="0"/>
          </a:p>
          <a:p>
            <a:pPr marL="635000" lvl="1" indent="0">
              <a:buNone/>
            </a:pPr>
            <a:r>
              <a:rPr lang="da-DK" dirty="0" smtClean="0"/>
              <a:t>Environment files</a:t>
            </a:r>
            <a:endParaRPr lang="da-DK" dirty="0"/>
          </a:p>
          <a:p>
            <a:pPr marL="635000" lvl="1" indent="0">
              <a:buNone/>
            </a:pPr>
            <a:r>
              <a:rPr lang="da-DK" dirty="0" smtClean="0">
                <a:latin typeface="Consolas" panose="020B0609020204030204" pitchFamily="49" charset="0"/>
              </a:rPr>
              <a:t>web</a:t>
            </a:r>
            <a:r>
              <a:rPr lang="da-DK" dirty="0">
                <a:latin typeface="Consolas" panose="020B0609020204030204" pitchFamily="49" charset="0"/>
              </a:rPr>
              <a:t>:</a:t>
            </a:r>
          </a:p>
          <a:p>
            <a:pPr marL="635000" lvl="1" indent="0">
              <a:buNone/>
            </a:pPr>
            <a:r>
              <a:rPr lang="da-DK" dirty="0">
                <a:latin typeface="Consolas" panose="020B0609020204030204" pitchFamily="49" charset="0"/>
              </a:rPr>
              <a:t>  env_file:</a:t>
            </a:r>
          </a:p>
          <a:p>
            <a:pPr marL="635000" lvl="1" indent="0">
              <a:buNone/>
            </a:pPr>
            <a:r>
              <a:rPr lang="da-DK" dirty="0">
                <a:latin typeface="Consolas" panose="020B0609020204030204" pitchFamily="49" charset="0"/>
              </a:rPr>
              <a:t>    - web-variables.env</a:t>
            </a:r>
          </a:p>
        </p:txBody>
      </p:sp>
    </p:spTree>
    <p:extLst>
      <p:ext uri="{BB962C8B-B14F-4D97-AF65-F5344CB8AC3E}">
        <p14:creationId xmlns:p14="http://schemas.microsoft.com/office/powerpoint/2010/main" val="374351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About 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467" dirty="0">
                <a:solidFill>
                  <a:schemeClr val="tx1"/>
                </a:solidFill>
              </a:rPr>
              <a:t>Frederik Mogensen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Software </a:t>
            </a:r>
            <a:r>
              <a:rPr lang="en-US" i="1" dirty="0">
                <a:solidFill>
                  <a:schemeClr val="tx1"/>
                </a:solidFill>
              </a:rPr>
              <a:t>Pilot at </a:t>
            </a:r>
            <a:r>
              <a:rPr lang="en-US" i="1" dirty="0" smtClean="0">
                <a:solidFill>
                  <a:schemeClr val="tx1"/>
                </a:solidFill>
              </a:rPr>
              <a:t>Trifork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Focus on </a:t>
            </a:r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i="1" dirty="0" smtClean="0">
                <a:solidFill>
                  <a:schemeClr val="tx1"/>
                </a:solidFill>
              </a:rPr>
              <a:t>ocker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orchestration and ci/cd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https://media.licdn.com/mpr/mpr/shrinknp_400_400/p/4/005/066/0be/17e3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791" y="705395"/>
            <a:ext cx="5827544" cy="5827547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goto.docker.com/rs/929-FJL-178/images/docker-contribu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9663"/>
            <a:ext cx="24384000" cy="724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Networks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569900"/>
            <a:ext cx="21335999" cy="1128224"/>
          </a:xfrm>
        </p:spPr>
        <p:txBody>
          <a:bodyPr numCol="2"/>
          <a:lstStyle/>
          <a:p>
            <a:pPr marL="635000" lvl="1" indent="0">
              <a:buNone/>
            </a:pPr>
            <a:r>
              <a:rPr lang="da-DK" sz="4000" b="1" dirty="0" smtClean="0">
                <a:latin typeface="+mj-lt"/>
              </a:rPr>
              <a:t>Develope-editon</a:t>
            </a:r>
          </a:p>
          <a:p>
            <a:pPr marL="635000" lvl="1" indent="0">
              <a:buNone/>
            </a:pPr>
            <a:r>
              <a:rPr lang="da-DK" sz="4000" b="1" dirty="0" smtClean="0">
                <a:latin typeface="+mj-lt"/>
              </a:rPr>
              <a:t>Network-guy-edition</a:t>
            </a:r>
            <a:endParaRPr lang="da-DK" sz="4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62841" y="13088392"/>
            <a:ext cx="8536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0" dirty="0"/>
              <a:t>http://blog.nigelpoulton.com/demystifying-docker-overlay-networking/</a:t>
            </a:r>
          </a:p>
        </p:txBody>
      </p:sp>
      <p:pic>
        <p:nvPicPr>
          <p:cNvPr id="14338" name="Picture 2" descr="figure8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98124"/>
            <a:ext cx="97536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igure8-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445" y="4709324"/>
            <a:ext cx="9753600" cy="6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15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0.wp.com/blog.docker.com/wp-content/uploads/b69d2410-9e25-44d8-aa2d-f67b795ff5e3.jpg?w=1140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53" y="6655113"/>
            <a:ext cx="14881679" cy="661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Secrets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890" y="2862732"/>
            <a:ext cx="22801007" cy="8495100"/>
          </a:xfrm>
        </p:spPr>
        <p:txBody>
          <a:bodyPr numCol="1"/>
          <a:lstStyle/>
          <a:p>
            <a:pPr marL="635000" lvl="1" indent="0">
              <a:lnSpc>
                <a:spcPct val="150000"/>
              </a:lnSpc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$ </a:t>
            </a:r>
            <a:r>
              <a:rPr lang="en-US" sz="4000" dirty="0">
                <a:latin typeface="Consolas" panose="020B0609020204030204" pitchFamily="49" charset="0"/>
              </a:rPr>
              <a:t>echo "This is a secret" | docker secret create </a:t>
            </a:r>
            <a:r>
              <a:rPr lang="en-US" sz="4000" dirty="0" err="1" smtClean="0">
                <a:latin typeface="Consolas" panose="020B0609020204030204" pitchFamily="49" charset="0"/>
              </a:rPr>
              <a:t>my_secret</a:t>
            </a:r>
            <a:r>
              <a:rPr lang="en-US" sz="4000" dirty="0" smtClean="0">
                <a:latin typeface="Consolas" panose="020B0609020204030204" pitchFamily="49" charset="0"/>
              </a:rPr>
              <a:t> –</a:t>
            </a:r>
            <a:endParaRPr lang="en-US" sz="4000" dirty="0">
              <a:latin typeface="Consolas" panose="020B0609020204030204" pitchFamily="49" charset="0"/>
            </a:endParaRPr>
          </a:p>
          <a:p>
            <a:pPr marL="635000" lvl="1" indent="0">
              <a:lnSpc>
                <a:spcPct val="150000"/>
              </a:lnSpc>
              <a:buNone/>
            </a:pPr>
            <a:r>
              <a:rPr lang="en-US" sz="4000" dirty="0">
                <a:latin typeface="Consolas" panose="020B0609020204030204" pitchFamily="49" charset="0"/>
              </a:rPr>
              <a:t>$ docker service </a:t>
            </a:r>
            <a:r>
              <a:rPr lang="en-US" sz="4000" dirty="0" smtClean="0">
                <a:latin typeface="Consolas" panose="020B0609020204030204" pitchFamily="49" charset="0"/>
              </a:rPr>
              <a:t>create </a:t>
            </a:r>
            <a:r>
              <a:rPr lang="en-US" sz="4000" dirty="0">
                <a:latin typeface="Consolas" panose="020B0609020204030204" pitchFamily="49" charset="0"/>
              </a:rPr>
              <a:t>--name </a:t>
            </a:r>
            <a:r>
              <a:rPr lang="en-US" sz="4000" dirty="0" err="1">
                <a:latin typeface="Consolas" panose="020B0609020204030204" pitchFamily="49" charset="0"/>
              </a:rPr>
              <a:t>redis</a:t>
            </a:r>
            <a:r>
              <a:rPr lang="en-US" sz="4000" dirty="0">
                <a:latin typeface="Consolas" panose="020B0609020204030204" pitchFamily="49" charset="0"/>
              </a:rPr>
              <a:t> --secret </a:t>
            </a:r>
            <a:r>
              <a:rPr lang="en-US" sz="4000" dirty="0" err="1" smtClean="0">
                <a:latin typeface="Consolas" panose="020B0609020204030204" pitchFamily="49" charset="0"/>
              </a:rPr>
              <a:t>my_secret</a:t>
            </a:r>
            <a:r>
              <a:rPr lang="en-US" sz="4000" dirty="0" smtClean="0">
                <a:latin typeface="Consolas" panose="020B0609020204030204" pitchFamily="49" charset="0"/>
              </a:rPr>
              <a:t> </a:t>
            </a:r>
            <a:r>
              <a:rPr lang="en-US" sz="4000" dirty="0" err="1" smtClean="0">
                <a:latin typeface="Consolas" panose="020B0609020204030204" pitchFamily="49" charset="0"/>
              </a:rPr>
              <a:t>redis:alpine</a:t>
            </a:r>
            <a:endParaRPr lang="en-US" sz="4000" dirty="0">
              <a:latin typeface="Consolas" panose="020B0609020204030204" pitchFamily="49" charset="0"/>
            </a:endParaRPr>
          </a:p>
          <a:p>
            <a:pPr marL="635000" lvl="1" indent="0">
              <a:lnSpc>
                <a:spcPct val="150000"/>
              </a:lnSpc>
              <a:buNone/>
            </a:pPr>
            <a:r>
              <a:rPr lang="en-US" sz="4000" dirty="0">
                <a:latin typeface="Consolas" panose="020B0609020204030204" pitchFamily="49" charset="0"/>
              </a:rPr>
              <a:t>$ docker exec $(docker </a:t>
            </a:r>
            <a:r>
              <a:rPr lang="en-US" sz="4000" dirty="0" err="1">
                <a:latin typeface="Consolas" panose="020B0609020204030204" pitchFamily="49" charset="0"/>
              </a:rPr>
              <a:t>ps</a:t>
            </a:r>
            <a:r>
              <a:rPr lang="en-US" sz="4000" dirty="0">
                <a:latin typeface="Consolas" panose="020B0609020204030204" pitchFamily="49" charset="0"/>
              </a:rPr>
              <a:t> --filter name=</a:t>
            </a:r>
            <a:r>
              <a:rPr lang="en-US" sz="4000" dirty="0" err="1">
                <a:latin typeface="Consolas" panose="020B0609020204030204" pitchFamily="49" charset="0"/>
              </a:rPr>
              <a:t>redis</a:t>
            </a:r>
            <a:r>
              <a:rPr lang="en-US" sz="4000" dirty="0">
                <a:latin typeface="Consolas" panose="020B0609020204030204" pitchFamily="49" charset="0"/>
              </a:rPr>
              <a:t> -q) </a:t>
            </a:r>
            <a:r>
              <a:rPr lang="en-US" sz="4000" dirty="0" smtClean="0">
                <a:latin typeface="Consolas" panose="020B0609020204030204" pitchFamily="49" charset="0"/>
              </a:rPr>
              <a:t>cat </a:t>
            </a:r>
            <a:r>
              <a:rPr lang="en-US" sz="4000" dirty="0">
                <a:latin typeface="Consolas" panose="020B0609020204030204" pitchFamily="49" charset="0"/>
              </a:rPr>
              <a:t>/</a:t>
            </a:r>
            <a:r>
              <a:rPr lang="en-US" sz="4000" dirty="0" smtClean="0">
                <a:latin typeface="Consolas" panose="020B0609020204030204" pitchFamily="49" charset="0"/>
              </a:rPr>
              <a:t>run/secrets/</a:t>
            </a:r>
            <a:r>
              <a:rPr lang="en-US" sz="4000" dirty="0" err="1" smtClean="0">
                <a:latin typeface="Consolas" panose="020B0609020204030204" pitchFamily="49" charset="0"/>
              </a:rPr>
              <a:t>my_secret</a:t>
            </a:r>
            <a:endParaRPr lang="en-US" sz="4000" dirty="0">
              <a:latin typeface="Consolas" panose="020B0609020204030204" pitchFamily="49" charset="0"/>
            </a:endParaRPr>
          </a:p>
          <a:p>
            <a:pPr marL="635000" lvl="1" indent="0">
              <a:lnSpc>
                <a:spcPct val="150000"/>
              </a:lnSpc>
              <a:buNone/>
            </a:pPr>
            <a:r>
              <a:rPr lang="en-US" sz="4000" dirty="0" smtClean="0">
                <a:latin typeface="Consolas" panose="020B0609020204030204" pitchFamily="49" charset="0"/>
              </a:rPr>
              <a:t>This </a:t>
            </a:r>
            <a:r>
              <a:rPr lang="en-US" sz="4000" dirty="0">
                <a:latin typeface="Consolas" panose="020B0609020204030204" pitchFamily="49" charset="0"/>
              </a:rPr>
              <a:t>is a secret</a:t>
            </a:r>
            <a:endParaRPr lang="da-DK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80123" y="13168168"/>
            <a:ext cx="7970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0" dirty="0"/>
              <a:t>https://blog.docker.com/2017/02/docker-secrets-management/</a:t>
            </a:r>
          </a:p>
        </p:txBody>
      </p:sp>
    </p:spTree>
    <p:extLst>
      <p:ext uri="{BB962C8B-B14F-4D97-AF65-F5344CB8AC3E}">
        <p14:creationId xmlns:p14="http://schemas.microsoft.com/office/powerpoint/2010/main" val="1058378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Docker Swarm </a:t>
            </a:r>
            <a:r>
              <a:rPr lang="en-US" dirty="0" smtClean="0">
                <a:solidFill>
                  <a:schemeClr val="accent1"/>
                </a:solidFill>
              </a:rPr>
              <a:t>Cheat Sheet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Swarm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docker swarm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advertise-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$IP/$NET_INTERFACE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swarm join --token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SWMTKN-1-49n… $MANAGER_IP:2377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$ docker swarm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leave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docker node ls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node update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availability drain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$NODE_ID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node update --availability active $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NODE_ID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node promote $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NODE_ID</a:t>
            </a:r>
          </a:p>
        </p:txBody>
      </p:sp>
    </p:spTree>
    <p:extLst>
      <p:ext uri="{BB962C8B-B14F-4D97-AF65-F5344CB8AC3E}">
        <p14:creationId xmlns:p14="http://schemas.microsoft.com/office/powerpoint/2010/main" val="45902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Docker Swarm </a:t>
            </a:r>
            <a:r>
              <a:rPr lang="en-US" dirty="0" smtClean="0">
                <a:solidFill>
                  <a:schemeClr val="accent1"/>
                </a:solidFill>
              </a:rPr>
              <a:t>Cheat Sheet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Services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service create --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name=$SERVICE_ID $IMAGE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service </a:t>
            </a: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SERVICE_ID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service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ls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Stacks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stack deploy --compose-file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myComposeFile.yml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$NAME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ls</a:t>
            </a: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ps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6350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rm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1.jpg"/>
          <p:cNvPicPr>
            <a:picLocks noChangeAspect="1"/>
          </p:cNvPicPr>
          <p:nvPr/>
        </p:nvPicPr>
        <p:blipFill>
          <a:blip r:embed="rId2">
            <a:alphaModFix amt="35175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523999" y="1703452"/>
            <a:ext cx="21336002" cy="461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80000"/>
              </a:lnSpc>
              <a:defRPr sz="16000" spc="-319">
                <a:solidFill>
                  <a:srgbClr val="FFFFFF"/>
                </a:solidFill>
              </a:defRPr>
            </a:pPr>
            <a:endParaRPr lang="en-US" sz="16000" dirty="0" smtClean="0"/>
          </a:p>
        </p:txBody>
      </p:sp>
      <p:pic>
        <p:nvPicPr>
          <p:cNvPr id="69" name="Trifork_logo_neg_RGB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901" y="12231152"/>
            <a:ext cx="5105024" cy="5311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mtClean="0"/>
              <a:t>Food, Beer, </a:t>
            </a:r>
            <a:r>
              <a:rPr lang="da-DK" dirty="0" smtClean="0"/>
              <a:t>and 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006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428999"/>
            <a:ext cx="21335999" cy="7974947"/>
          </a:xfrm>
        </p:spPr>
        <p:txBody>
          <a:bodyPr numCol="1"/>
          <a:lstStyle/>
          <a:p>
            <a:pPr marL="635000" lvl="1" indent="0" algn="ctr">
              <a:buNone/>
            </a:pPr>
            <a:r>
              <a:rPr lang="da-DK" sz="8000" dirty="0" smtClean="0">
                <a:hlinkClick r:id="rId3"/>
              </a:rPr>
              <a:t>https://tiny.cc/docker-swarm-meetup</a:t>
            </a:r>
            <a:endParaRPr lang="da-DK" sz="8000" dirty="0" smtClean="0"/>
          </a:p>
          <a:p>
            <a:pPr marL="635000" lvl="1" indent="0" algn="ctr">
              <a:buNone/>
            </a:pPr>
            <a:r>
              <a:rPr lang="da-DK" sz="6600" dirty="0">
                <a:hlinkClick r:id="rId4"/>
              </a:rPr>
              <a:t>https://docs.docker.com/engine/swarm/swarm-tutorial</a:t>
            </a:r>
            <a:r>
              <a:rPr lang="da-DK" sz="6600" dirty="0" smtClean="0">
                <a:hlinkClick r:id="rId4"/>
              </a:rPr>
              <a:t>/</a:t>
            </a:r>
            <a:endParaRPr lang="da-DK" sz="6600" dirty="0" smtClean="0"/>
          </a:p>
          <a:p>
            <a:pPr marL="635000" lvl="1" indent="0" algn="ctr">
              <a:buNone/>
            </a:pPr>
            <a:endParaRPr lang="da-DK" sz="6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60537" y="13088392"/>
            <a:ext cx="4189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0" dirty="0"/>
              <a:t>https://docs.docker.com/engine/swarm</a:t>
            </a:r>
          </a:p>
        </p:txBody>
      </p:sp>
      <p:pic>
        <p:nvPicPr>
          <p:cNvPr id="6" name="Picture 18" descr="https://goto.docker.com/rs/929-FJL-178/images/docker-contributo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3949"/>
            <a:ext cx="24384000" cy="724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67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18.jp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Trifork_logo_neg_RGB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8860" y="6468567"/>
            <a:ext cx="7486280" cy="77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1.jpg"/>
          <p:cNvPicPr>
            <a:picLocks noChangeAspect="1"/>
          </p:cNvPicPr>
          <p:nvPr/>
        </p:nvPicPr>
        <p:blipFill>
          <a:blip r:embed="rId2">
            <a:alphaModFix amt="35175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523999" y="1703452"/>
            <a:ext cx="21336002" cy="461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80000"/>
              </a:lnSpc>
              <a:defRPr sz="16000" spc="-319">
                <a:solidFill>
                  <a:srgbClr val="FFFFFF"/>
                </a:solidFill>
              </a:defRPr>
            </a:pPr>
            <a:endParaRPr lang="en-US" sz="16000" dirty="0" smtClean="0"/>
          </a:p>
        </p:txBody>
      </p:sp>
      <p:pic>
        <p:nvPicPr>
          <p:cNvPr id="69" name="Trifork_logo_neg_RGB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901" y="12231152"/>
            <a:ext cx="5105024" cy="5311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Running </a:t>
            </a:r>
            <a:r>
              <a:rPr lang="da-DK" dirty="0">
                <a:latin typeface="Century" panose="02040604050505020304" pitchFamily="18" charset="0"/>
              </a:rPr>
              <a:t>N</a:t>
            </a:r>
            <a:r>
              <a:rPr lang="da-DK" dirty="0"/>
              <a:t> containers on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latin typeface="Century" panose="02040604050505020304" pitchFamily="18" charset="0"/>
              </a:rPr>
              <a:t>M</a:t>
            </a:r>
            <a:r>
              <a:rPr lang="da-DK" dirty="0" smtClean="0"/>
              <a:t> </a:t>
            </a:r>
            <a:r>
              <a:rPr lang="da-DK" dirty="0"/>
              <a:t>machines ?</a:t>
            </a:r>
          </a:p>
        </p:txBody>
      </p:sp>
    </p:spTree>
    <p:extLst>
      <p:ext uri="{BB962C8B-B14F-4D97-AF65-F5344CB8AC3E}">
        <p14:creationId xmlns:p14="http://schemas.microsoft.com/office/powerpoint/2010/main" val="808879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Independent Docker hosts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19" y="3569900"/>
            <a:ext cx="21335999" cy="8495100"/>
          </a:xfrm>
        </p:spPr>
        <p:txBody>
          <a:bodyPr/>
          <a:lstStyle/>
          <a:p>
            <a:r>
              <a:rPr lang="da-DK" dirty="0" smtClean="0"/>
              <a:t>Deployment on </a:t>
            </a:r>
            <a:r>
              <a:rPr lang="da-DK" dirty="0" smtClean="0">
                <a:latin typeface="Century" panose="02040604050505020304" pitchFamily="18" charset="0"/>
              </a:rPr>
              <a:t>M</a:t>
            </a:r>
            <a:r>
              <a:rPr lang="da-DK" dirty="0" smtClean="0"/>
              <a:t> machines ?</a:t>
            </a:r>
          </a:p>
          <a:p>
            <a:r>
              <a:rPr lang="da-DK" dirty="0" smtClean="0"/>
              <a:t>Updating </a:t>
            </a:r>
            <a:r>
              <a:rPr lang="da-DK" dirty="0" smtClean="0">
                <a:latin typeface="Century" panose="02040604050505020304" pitchFamily="18" charset="0"/>
              </a:rPr>
              <a:t>N</a:t>
            </a:r>
            <a:r>
              <a:rPr lang="da-DK" dirty="0" smtClean="0"/>
              <a:t> containers ?</a:t>
            </a:r>
          </a:p>
          <a:p>
            <a:r>
              <a:rPr lang="da-DK" dirty="0" smtClean="0"/>
              <a:t>Scheduling </a:t>
            </a:r>
            <a:r>
              <a:rPr lang="da-DK" dirty="0" smtClean="0">
                <a:latin typeface="Century" panose="02040604050505020304" pitchFamily="18" charset="0"/>
              </a:rPr>
              <a:t>N</a:t>
            </a:r>
            <a:r>
              <a:rPr lang="da-DK" dirty="0" smtClean="0"/>
              <a:t> on </a:t>
            </a:r>
            <a:r>
              <a:rPr lang="da-DK" dirty="0" smtClean="0">
                <a:latin typeface="Century" panose="02040604050505020304" pitchFamily="18" charset="0"/>
              </a:rPr>
              <a:t>M</a:t>
            </a:r>
            <a:r>
              <a:rPr lang="da-DK" dirty="0" smtClean="0"/>
              <a:t> ?</a:t>
            </a:r>
          </a:p>
          <a:p>
            <a:endParaRPr lang="da-DK" dirty="0" smtClean="0"/>
          </a:p>
          <a:p>
            <a:r>
              <a:rPr lang="da-DK" dirty="0" smtClean="0"/>
              <a:t>Possible solutions</a:t>
            </a:r>
          </a:p>
          <a:p>
            <a:pPr lvl="1"/>
            <a:r>
              <a:rPr lang="da-DK" dirty="0" smtClean="0"/>
              <a:t>Chef</a:t>
            </a:r>
          </a:p>
          <a:p>
            <a:pPr lvl="1"/>
            <a:r>
              <a:rPr lang="da-DK" dirty="0" smtClean="0"/>
              <a:t>Puppet</a:t>
            </a:r>
          </a:p>
          <a:p>
            <a:pPr lvl="1"/>
            <a:r>
              <a:rPr lang="da-DK" dirty="0" smtClean="0"/>
              <a:t>Ansible</a:t>
            </a:r>
          </a:p>
          <a:p>
            <a:endParaRPr lang="da-DK" dirty="0" smtClean="0"/>
          </a:p>
        </p:txBody>
      </p:sp>
      <p:pic>
        <p:nvPicPr>
          <p:cNvPr id="48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614" y="7952038"/>
            <a:ext cx="3323605" cy="2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894" y="10994376"/>
            <a:ext cx="3323605" cy="2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Beholder, Skibsfart, Oplade, Belastning, Fragt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423" r="1018" b="7721"/>
          <a:stretch/>
        </p:blipFill>
        <p:spPr bwMode="auto">
          <a:xfrm>
            <a:off x="15497175" y="9201149"/>
            <a:ext cx="3219450" cy="18478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1024px-Network-server.svg.png (1024×1024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162" y="3440388"/>
            <a:ext cx="2657533" cy="26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1024px-Network-server.svg.png (1024×1024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841" y="1511994"/>
            <a:ext cx="2657533" cy="26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1024px-Network-server.svg.png (1024×1024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112" y="3440388"/>
            <a:ext cx="2657533" cy="26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Beholder, Skibsfart, Oplade, Belastning, Fragt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3" b="4394"/>
          <a:stretch/>
        </p:blipFill>
        <p:spPr bwMode="auto">
          <a:xfrm>
            <a:off x="19822717" y="10915650"/>
            <a:ext cx="332360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urved Connector 54"/>
          <p:cNvCxnSpPr>
            <a:stCxn id="48" idx="3"/>
            <a:endCxn id="52" idx="2"/>
          </p:cNvCxnSpPr>
          <p:nvPr/>
        </p:nvCxnSpPr>
        <p:spPr>
          <a:xfrm flipV="1">
            <a:off x="12103219" y="4169527"/>
            <a:ext cx="6655389" cy="4810752"/>
          </a:xfrm>
          <a:prstGeom prst="curvedConnector2">
            <a:avLst/>
          </a:prstGeom>
          <a:noFill/>
          <a:ln w="57150" cap="flat">
            <a:solidFill>
              <a:srgbClr val="FF66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Curved Connector 55"/>
          <p:cNvCxnSpPr>
            <a:stCxn id="49" idx="3"/>
            <a:endCxn id="51" idx="2"/>
          </p:cNvCxnSpPr>
          <p:nvPr/>
        </p:nvCxnSpPr>
        <p:spPr>
          <a:xfrm flipV="1">
            <a:off x="13418499" y="6097921"/>
            <a:ext cx="1285430" cy="5924696"/>
          </a:xfrm>
          <a:prstGeom prst="curvedConnector2">
            <a:avLst/>
          </a:prstGeom>
          <a:ln w="57150" cmpd="sng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0" idx="3"/>
            <a:endCxn id="53" idx="1"/>
          </p:cNvCxnSpPr>
          <p:nvPr/>
        </p:nvCxnSpPr>
        <p:spPr>
          <a:xfrm flipV="1">
            <a:off x="18716625" y="4769155"/>
            <a:ext cx="2058487" cy="5355920"/>
          </a:xfrm>
          <a:prstGeom prst="curvedConnector3">
            <a:avLst/>
          </a:prstGeom>
          <a:noFill/>
          <a:ln w="57150" cap="flat">
            <a:solidFill>
              <a:srgbClr val="FF66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Curved Connector 57"/>
          <p:cNvCxnSpPr>
            <a:stCxn id="54" idx="0"/>
            <a:endCxn id="51" idx="3"/>
          </p:cNvCxnSpPr>
          <p:nvPr/>
        </p:nvCxnSpPr>
        <p:spPr>
          <a:xfrm rot="16200000" flipV="1">
            <a:off x="15685361" y="5116490"/>
            <a:ext cx="6146495" cy="5451825"/>
          </a:xfrm>
          <a:prstGeom prst="curvedConnector2">
            <a:avLst/>
          </a:prstGeom>
          <a:noFill/>
          <a:ln w="57150" cap="flat">
            <a:solidFill>
              <a:srgbClr val="FF66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4048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Containers manually allocated on multiple nodes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Non-linear </a:t>
            </a:r>
            <a:r>
              <a:rPr lang="da-DK" dirty="0"/>
              <a:t>resources </a:t>
            </a:r>
            <a:r>
              <a:rPr lang="da-DK" dirty="0" smtClean="0"/>
              <a:t>usage</a:t>
            </a:r>
            <a:endParaRPr lang="da-DK" dirty="0" smtClean="0">
              <a:latin typeface="Century" panose="02040604050505020304" pitchFamily="18" charset="0"/>
            </a:endParaRPr>
          </a:p>
          <a:p>
            <a:r>
              <a:rPr lang="da-DK" dirty="0" smtClean="0"/>
              <a:t>No </a:t>
            </a:r>
            <a:r>
              <a:rPr lang="da-DK" dirty="0"/>
              <a:t>service discovery, hardcoded </a:t>
            </a:r>
            <a:r>
              <a:rPr lang="da-DK" dirty="0" smtClean="0"/>
              <a:t>configurations</a:t>
            </a:r>
            <a:endParaRPr lang="da-DK" dirty="0" smtClean="0">
              <a:latin typeface="Century" panose="02040604050505020304" pitchFamily="18" charset="0"/>
            </a:endParaRPr>
          </a:p>
          <a:p>
            <a:r>
              <a:rPr lang="da-DK" dirty="0" smtClean="0"/>
              <a:t>Manual </a:t>
            </a:r>
            <a:r>
              <a:rPr lang="da-DK" dirty="0"/>
              <a:t>reaction to </a:t>
            </a:r>
            <a:r>
              <a:rPr lang="da-DK" dirty="0" smtClean="0"/>
              <a:t>failures</a:t>
            </a:r>
          </a:p>
          <a:p>
            <a:endParaRPr lang="da-DK" dirty="0" smtClean="0"/>
          </a:p>
          <a:p>
            <a:r>
              <a:rPr lang="da-DK" dirty="0" smtClean="0"/>
              <a:t>Possible </a:t>
            </a:r>
            <a:r>
              <a:rPr lang="da-DK" dirty="0"/>
              <a:t>solutions </a:t>
            </a:r>
            <a:endParaRPr lang="da-DK" dirty="0" smtClean="0"/>
          </a:p>
          <a:p>
            <a:pPr lvl="1"/>
            <a:r>
              <a:rPr lang="da-DK" dirty="0" smtClean="0"/>
              <a:t>Manually monitor nodes and reschedule containers</a:t>
            </a:r>
          </a:p>
          <a:p>
            <a:pPr lvl="1"/>
            <a:r>
              <a:rPr lang="da-DK" dirty="0" smtClean="0"/>
              <a:t>Maintain list of services on nodes</a:t>
            </a:r>
          </a:p>
        </p:txBody>
      </p:sp>
      <p:pic>
        <p:nvPicPr>
          <p:cNvPr id="4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048" y="11378786"/>
            <a:ext cx="3323605" cy="2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673" y="5075295"/>
            <a:ext cx="3323605" cy="2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eholder, Skibsfart, Oplade, Belastning, Fragt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0" t="3834" r="1607" b="7022"/>
          <a:stretch/>
        </p:blipFill>
        <p:spPr bwMode="auto">
          <a:xfrm>
            <a:off x="16421099" y="9496424"/>
            <a:ext cx="3205047" cy="18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eholder, Skibsfart, Oplade, Belastning, Fragt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3" t="2921" r="1317" b="5834"/>
          <a:stretch/>
        </p:blipFill>
        <p:spPr bwMode="auto">
          <a:xfrm>
            <a:off x="20478751" y="10753725"/>
            <a:ext cx="3181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loud Callout 15"/>
          <p:cNvSpPr/>
          <p:nvPr/>
        </p:nvSpPr>
        <p:spPr>
          <a:xfrm>
            <a:off x="18974766" y="2667111"/>
            <a:ext cx="4307175" cy="2645071"/>
          </a:xfrm>
          <a:prstGeom prst="cloudCallou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48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15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070" y="3410781"/>
            <a:ext cx="2097280" cy="129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41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Storage for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Store on node?</a:t>
            </a:r>
          </a:p>
          <a:p>
            <a:r>
              <a:rPr lang="da-DK" dirty="0" smtClean="0"/>
              <a:t>Manually integrate to network storage</a:t>
            </a:r>
          </a:p>
          <a:p>
            <a:endParaRPr lang="da-DK" dirty="0" smtClean="0"/>
          </a:p>
        </p:txBody>
      </p:sp>
      <p:pic>
        <p:nvPicPr>
          <p:cNvPr id="2050" name="Picture 2" descr="Køretur, Disk, Ekstern, Hård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690" y="9815768"/>
            <a:ext cx="2694335" cy="19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39" y="9634974"/>
            <a:ext cx="3323605" cy="2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eholder, Skibsfart, Oplade, Belastning, Frag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047" y="6989437"/>
            <a:ext cx="3323605" cy="2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eholder, Skibsfart, Oplade, Belastning, Fragt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423" r="1018" b="7721"/>
          <a:stretch/>
        </p:blipFill>
        <p:spPr bwMode="auto">
          <a:xfrm>
            <a:off x="16535026" y="3291945"/>
            <a:ext cx="3219450" cy="18478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eholder, Skibsfart, Oplade, Belastning, Fragt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3" b="4394"/>
          <a:stretch/>
        </p:blipFill>
        <p:spPr bwMode="auto">
          <a:xfrm>
            <a:off x="18878821" y="5857926"/>
            <a:ext cx="332360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urved Connector 10"/>
          <p:cNvCxnSpPr>
            <a:stCxn id="10" idx="2"/>
            <a:endCxn id="2050" idx="3"/>
          </p:cNvCxnSpPr>
          <p:nvPr/>
        </p:nvCxnSpPr>
        <p:spPr>
          <a:xfrm rot="5400000">
            <a:off x="17031029" y="7295498"/>
            <a:ext cx="3013593" cy="4005599"/>
          </a:xfrm>
          <a:prstGeom prst="curvedConnector2">
            <a:avLst/>
          </a:prstGeom>
          <a:noFill/>
          <a:ln w="57150" cap="flat">
            <a:solidFill>
              <a:srgbClr val="FF66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urved Connector 12"/>
          <p:cNvCxnSpPr>
            <a:stCxn id="9" idx="2"/>
            <a:endCxn id="2050" idx="0"/>
          </p:cNvCxnSpPr>
          <p:nvPr/>
        </p:nvCxnSpPr>
        <p:spPr>
          <a:xfrm rot="5400000">
            <a:off x="14328319" y="5999336"/>
            <a:ext cx="4675972" cy="2956893"/>
          </a:xfrm>
          <a:prstGeom prst="curvedConnector3">
            <a:avLst/>
          </a:prstGeom>
          <a:noFill/>
          <a:ln w="57150" cap="flat">
            <a:solidFill>
              <a:srgbClr val="FF66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39509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Pets VS Cattle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6523" y="6765070"/>
            <a:ext cx="9576083" cy="3253897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Unique </a:t>
            </a:r>
            <a:r>
              <a:rPr lang="en-US" sz="4000" dirty="0"/>
              <a:t>systems that can never be </a:t>
            </a:r>
            <a:r>
              <a:rPr lang="en-US" sz="4000" dirty="0" smtClean="0"/>
              <a:t>down.</a:t>
            </a:r>
          </a:p>
          <a:p>
            <a:pPr marL="0" indent="0">
              <a:buNone/>
            </a:pPr>
            <a:r>
              <a:rPr lang="en-US" sz="4000" dirty="0" smtClean="0"/>
              <a:t>Build and </a:t>
            </a:r>
            <a:r>
              <a:rPr lang="en-US" sz="4000" dirty="0"/>
              <a:t>managed </a:t>
            </a:r>
            <a:r>
              <a:rPr lang="en-US" sz="4000" dirty="0" smtClean="0"/>
              <a:t>manually.</a:t>
            </a:r>
          </a:p>
          <a:p>
            <a:pPr marL="0" indent="0">
              <a:buNone/>
            </a:pPr>
            <a:r>
              <a:rPr lang="en-US" sz="4000" dirty="0" smtClean="0"/>
              <a:t>“Hand fed”</a:t>
            </a:r>
            <a:endParaRPr lang="da-DK" sz="4000" dirty="0" smtClean="0"/>
          </a:p>
        </p:txBody>
      </p:sp>
      <p:pic>
        <p:nvPicPr>
          <p:cNvPr id="12290" name="Picture 2" descr="Servers: pets vs cattle&#10;&quot;When one of them gets sick, you shoot&#10;'em in the head and replace 'em with a&#10;new one.&quot;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0" b="30752"/>
          <a:stretch/>
        </p:blipFill>
        <p:spPr bwMode="auto">
          <a:xfrm>
            <a:off x="4118763" y="2341771"/>
            <a:ext cx="16587625" cy="41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837683" y="13046100"/>
            <a:ext cx="1344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dirty="0"/>
              <a:t>https://www.slideshare.net/zhurbilo/artem-zhurbilo-some-ways-to-set-up-the-server-highload-strategy-meetup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41536" y="6765070"/>
            <a:ext cx="8056179" cy="2617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685800" indent="-685800" algn="l" defTabSz="914400" hangingPunct="1">
              <a:lnSpc>
                <a:spcPct val="150000"/>
              </a:lnSpc>
              <a:buClr>
                <a:schemeClr val="tx2"/>
              </a:buClr>
            </a:pPr>
            <a:r>
              <a:rPr kumimoji="0" lang="da-DK" sz="4800" b="0" i="0" u="none" strike="noStrike" cap="none" spc="-79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sym typeface="Helvetica Neue"/>
              </a:rPr>
              <a:t>”</a:t>
            </a:r>
            <a:r>
              <a:rPr lang="en-US" b="0" dirty="0"/>
              <a:t> When one of them gets sick, you shoot '</a:t>
            </a:r>
            <a:r>
              <a:rPr lang="en-US" b="0" dirty="0" err="1"/>
              <a:t>em</a:t>
            </a:r>
            <a:r>
              <a:rPr lang="en-US" b="0" dirty="0"/>
              <a:t> in the head and replace '</a:t>
            </a:r>
            <a:r>
              <a:rPr lang="en-US" b="0" dirty="0" err="1"/>
              <a:t>em</a:t>
            </a:r>
            <a:r>
              <a:rPr lang="en-US" b="0" dirty="0"/>
              <a:t> with a new one</a:t>
            </a:r>
            <a:r>
              <a:rPr lang="en-US" b="0" dirty="0" smtClean="0"/>
              <a:t>.”</a:t>
            </a:r>
            <a:endParaRPr kumimoji="0" lang="da-DK" sz="4800" b="0" i="0" u="none" strike="noStrike" cap="none" spc="-79" normalizeH="0" baseline="0" dirty="0" smtClean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3535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Monolith Retirement</a:t>
            </a:r>
          </a:p>
        </p:txBody>
      </p:sp>
      <p:pic>
        <p:nvPicPr>
          <p:cNvPr id="1026" name="Picture 2" descr="The Monolith Retirement geek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3060967"/>
            <a:ext cx="11790680" cy="939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89740" y="12738467"/>
            <a:ext cx="10011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http://turnoff.us/geek/monolith-retirement/</a:t>
            </a:r>
          </a:p>
        </p:txBody>
      </p:sp>
    </p:spTree>
    <p:extLst>
      <p:ext uri="{BB962C8B-B14F-4D97-AF65-F5344CB8AC3E}">
        <p14:creationId xmlns:p14="http://schemas.microsoft.com/office/powerpoint/2010/main" val="13644711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01.jpg"/>
          <p:cNvPicPr>
            <a:picLocks noChangeAspect="1"/>
          </p:cNvPicPr>
          <p:nvPr/>
        </p:nvPicPr>
        <p:blipFill>
          <a:blip r:embed="rId2">
            <a:alphaModFix amt="35175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523999" y="1703452"/>
            <a:ext cx="21336002" cy="461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80000"/>
              </a:lnSpc>
              <a:defRPr sz="16000" spc="-319">
                <a:solidFill>
                  <a:srgbClr val="FFFFFF"/>
                </a:solidFill>
              </a:defRPr>
            </a:pPr>
            <a:endParaRPr lang="en-US" sz="16000" dirty="0" smtClean="0"/>
          </a:p>
        </p:txBody>
      </p:sp>
      <p:pic>
        <p:nvPicPr>
          <p:cNvPr id="69" name="Trifork_logo_neg_RGB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7901" y="12231152"/>
            <a:ext cx="5105024" cy="5311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Orchestration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0798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fork">
  <a:themeElements>
    <a:clrScheme name="Trifork">
      <a:dk1>
        <a:srgbClr val="53585F"/>
      </a:dk1>
      <a:lt1>
        <a:srgbClr val="FFFFFF"/>
      </a:lt1>
      <a:dk2>
        <a:srgbClr val="FF6600"/>
      </a:dk2>
      <a:lt2>
        <a:srgbClr val="FFFFFF"/>
      </a:lt2>
      <a:accent1>
        <a:srgbClr val="FF6600"/>
      </a:accent1>
      <a:accent2>
        <a:srgbClr val="979797"/>
      </a:accent2>
      <a:accent3>
        <a:srgbClr val="000000"/>
      </a:accent3>
      <a:accent4>
        <a:srgbClr val="FFFFFF"/>
      </a:accent4>
      <a:accent5>
        <a:srgbClr val="FF6600"/>
      </a:accent5>
      <a:accent6>
        <a:srgbClr val="979797"/>
      </a:accent6>
      <a:hlink>
        <a:srgbClr val="FF6600"/>
      </a:hlink>
      <a:folHlink>
        <a:srgbClr val="53585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66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Autofit/>
      </a:bodyPr>
      <a:lstStyle>
        <a:defPPr marL="685800" marR="0" indent="-68580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charset="0"/>
          <a:buNone/>
          <a:tabLst/>
          <a:defRPr kumimoji="0" sz="4800" b="0" i="0" u="none" strike="noStrike" cap="none" spc="-79" normalizeH="0" baseline="0" dirty="0" smtClean="0">
            <a:ln>
              <a:noFill/>
            </a:ln>
            <a:solidFill>
              <a:srgbClr val="53585F"/>
            </a:solidFill>
            <a:effectLst/>
            <a:uFillTx/>
            <a:latin typeface="+mn-lt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rifork" id="{7F570CCA-B6A8-E44B-83CE-63C433B8D967}" vid="{0B4B5119-1C17-EB4C-B295-DE609182297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66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-79" normalizeH="0" baseline="0">
            <a:ln>
              <a:noFill/>
            </a:ln>
            <a:solidFill>
              <a:srgbClr val="53585F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Trifork</Template>
  <TotalTime>7205</TotalTime>
  <Words>496</Words>
  <Application>Microsoft Office PowerPoint</Application>
  <PresentationFormat>Custom</PresentationFormat>
  <Paragraphs>163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 Light</vt:lpstr>
      <vt:lpstr>Century</vt:lpstr>
      <vt:lpstr>Consolas</vt:lpstr>
      <vt:lpstr>Helvetica Neue</vt:lpstr>
      <vt:lpstr>Helvetica Neue Light</vt:lpstr>
      <vt:lpstr>Wingdings</vt:lpstr>
      <vt:lpstr>Trifork</vt:lpstr>
      <vt:lpstr>PowerPoint Presentation</vt:lpstr>
      <vt:lpstr>About me</vt:lpstr>
      <vt:lpstr>Running N containers on  M machines ?</vt:lpstr>
      <vt:lpstr>Independent Docker hosts</vt:lpstr>
      <vt:lpstr>Containers manually allocated on multiple nodes</vt:lpstr>
      <vt:lpstr>Storage for containers</vt:lpstr>
      <vt:lpstr>Pets VS Cattle</vt:lpstr>
      <vt:lpstr>The Monolith Retirement</vt:lpstr>
      <vt:lpstr>Orchestration</vt:lpstr>
      <vt:lpstr>What is Container Orchestration?</vt:lpstr>
      <vt:lpstr>Scaling Services</vt:lpstr>
      <vt:lpstr>Service Discovery</vt:lpstr>
      <vt:lpstr>Load Balancing</vt:lpstr>
      <vt:lpstr>Docker Swarm</vt:lpstr>
      <vt:lpstr>Core consepts</vt:lpstr>
      <vt:lpstr>How nodes work</vt:lpstr>
      <vt:lpstr>How services work</vt:lpstr>
      <vt:lpstr>How services work</vt:lpstr>
      <vt:lpstr>Configuration</vt:lpstr>
      <vt:lpstr>Networks</vt:lpstr>
      <vt:lpstr>Secrets</vt:lpstr>
      <vt:lpstr>Docker Swarm Cheat Sheet</vt:lpstr>
      <vt:lpstr>Docker Swarm Cheat Sheet</vt:lpstr>
      <vt:lpstr>Food, Beer, and Exercises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fmo</dc:creator>
  <cp:lastModifiedBy>fmo</cp:lastModifiedBy>
  <cp:revision>59</cp:revision>
  <dcterms:modified xsi:type="dcterms:W3CDTF">2017-09-21T14:39:46Z</dcterms:modified>
</cp:coreProperties>
</file>