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4227CB2-BFB4-4A0E-B8A4-F9F9FE6A3F03}">
          <p14:sldIdLst>
            <p14:sldId id="256"/>
            <p14:sldId id="257"/>
            <p14:sldId id="258"/>
            <p14:sldId id="259"/>
            <p14:sldId id="260"/>
            <p14:sldId id="261"/>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33" autoAdjust="0"/>
    <p:restoredTop sz="94660"/>
  </p:normalViewPr>
  <p:slideViewPr>
    <p:cSldViewPr snapToGrid="0">
      <p:cViewPr varScale="1">
        <p:scale>
          <a:sx n="73" d="100"/>
          <a:sy n="73" d="100"/>
        </p:scale>
        <p:origin x="84" y="10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2B7CF-30AF-41B7-8F06-E642FCFC1481}" type="datetimeFigureOut">
              <a:rPr lang="en-US" smtClean="0"/>
              <a:t>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AD6AB5-4223-46BB-9ACF-A508B2BD653D}" type="slidenum">
              <a:rPr lang="en-US" smtClean="0"/>
              <a:t>‹#›</a:t>
            </a:fld>
            <a:endParaRPr lang="en-US"/>
          </a:p>
        </p:txBody>
      </p:sp>
    </p:spTree>
    <p:extLst>
      <p:ext uri="{BB962C8B-B14F-4D97-AF65-F5344CB8AC3E}">
        <p14:creationId xmlns:p14="http://schemas.microsoft.com/office/powerpoint/2010/main" val="1028559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AD6AB5-4223-46BB-9ACF-A508B2BD653D}" type="slidenum">
              <a:rPr lang="en-US" smtClean="0"/>
              <a:t>3</a:t>
            </a:fld>
            <a:endParaRPr lang="en-US"/>
          </a:p>
        </p:txBody>
      </p:sp>
    </p:spTree>
    <p:extLst>
      <p:ext uri="{BB962C8B-B14F-4D97-AF65-F5344CB8AC3E}">
        <p14:creationId xmlns:p14="http://schemas.microsoft.com/office/powerpoint/2010/main" val="1086305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A5526F-E58B-45D9-99DA-34A28841B21D}"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44BEE-0993-4343-9415-CAB032BFF179}" type="slidenum">
              <a:rPr lang="en-US" smtClean="0"/>
              <a:t>‹#›</a:t>
            </a:fld>
            <a:endParaRPr lang="en-US"/>
          </a:p>
        </p:txBody>
      </p:sp>
    </p:spTree>
    <p:extLst>
      <p:ext uri="{BB962C8B-B14F-4D97-AF65-F5344CB8AC3E}">
        <p14:creationId xmlns:p14="http://schemas.microsoft.com/office/powerpoint/2010/main" val="563087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A5526F-E58B-45D9-99DA-34A28841B21D}" type="datetimeFigureOut">
              <a:rPr lang="en-US" smtClean="0"/>
              <a:t>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E44BEE-0993-4343-9415-CAB032BFF179}" type="slidenum">
              <a:rPr lang="en-US" smtClean="0"/>
              <a:t>‹#›</a:t>
            </a:fld>
            <a:endParaRPr lang="en-US"/>
          </a:p>
        </p:txBody>
      </p:sp>
    </p:spTree>
    <p:extLst>
      <p:ext uri="{BB962C8B-B14F-4D97-AF65-F5344CB8AC3E}">
        <p14:creationId xmlns:p14="http://schemas.microsoft.com/office/powerpoint/2010/main" val="4085290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A5526F-E58B-45D9-99DA-34A28841B21D}" type="datetimeFigureOut">
              <a:rPr lang="en-US" smtClean="0"/>
              <a:t>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E44BEE-0993-4343-9415-CAB032BFF179}" type="slidenum">
              <a:rPr lang="en-US" smtClean="0"/>
              <a:t>‹#›</a:t>
            </a:fld>
            <a:endParaRPr lang="en-US"/>
          </a:p>
        </p:txBody>
      </p:sp>
    </p:spTree>
    <p:extLst>
      <p:ext uri="{BB962C8B-B14F-4D97-AF65-F5344CB8AC3E}">
        <p14:creationId xmlns:p14="http://schemas.microsoft.com/office/powerpoint/2010/main" val="228304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A5526F-E58B-45D9-99DA-34A28841B21D}" type="datetimeFigureOut">
              <a:rPr lang="en-US" smtClean="0"/>
              <a:t>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E44BEE-0993-4343-9415-CAB032BFF179}"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95047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A5526F-E58B-45D9-99DA-34A28841B21D}" type="datetimeFigureOut">
              <a:rPr lang="en-US" smtClean="0"/>
              <a:t>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E44BEE-0993-4343-9415-CAB032BFF179}" type="slidenum">
              <a:rPr lang="en-US" smtClean="0"/>
              <a:t>‹#›</a:t>
            </a:fld>
            <a:endParaRPr lang="en-US"/>
          </a:p>
        </p:txBody>
      </p:sp>
    </p:spTree>
    <p:extLst>
      <p:ext uri="{BB962C8B-B14F-4D97-AF65-F5344CB8AC3E}">
        <p14:creationId xmlns:p14="http://schemas.microsoft.com/office/powerpoint/2010/main" val="10556894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A5526F-E58B-45D9-99DA-34A28841B21D}" type="datetimeFigureOut">
              <a:rPr lang="en-US" smtClean="0"/>
              <a:t>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E44BEE-0993-4343-9415-CAB032BFF179}" type="slidenum">
              <a:rPr lang="en-US" smtClean="0"/>
              <a:t>‹#›</a:t>
            </a:fld>
            <a:endParaRPr lang="en-US"/>
          </a:p>
        </p:txBody>
      </p:sp>
    </p:spTree>
    <p:extLst>
      <p:ext uri="{BB962C8B-B14F-4D97-AF65-F5344CB8AC3E}">
        <p14:creationId xmlns:p14="http://schemas.microsoft.com/office/powerpoint/2010/main" val="34477391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A5526F-E58B-45D9-99DA-34A28841B21D}" type="datetimeFigureOut">
              <a:rPr lang="en-US" smtClean="0"/>
              <a:t>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E44BEE-0993-4343-9415-CAB032BFF179}" type="slidenum">
              <a:rPr lang="en-US" smtClean="0"/>
              <a:t>‹#›</a:t>
            </a:fld>
            <a:endParaRPr lang="en-US"/>
          </a:p>
        </p:txBody>
      </p:sp>
    </p:spTree>
    <p:extLst>
      <p:ext uri="{BB962C8B-B14F-4D97-AF65-F5344CB8AC3E}">
        <p14:creationId xmlns:p14="http://schemas.microsoft.com/office/powerpoint/2010/main" val="75601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A5526F-E58B-45D9-99DA-34A28841B21D}"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44BEE-0993-4343-9415-CAB032BFF179}" type="slidenum">
              <a:rPr lang="en-US" smtClean="0"/>
              <a:t>‹#›</a:t>
            </a:fld>
            <a:endParaRPr lang="en-US"/>
          </a:p>
        </p:txBody>
      </p:sp>
    </p:spTree>
    <p:extLst>
      <p:ext uri="{BB962C8B-B14F-4D97-AF65-F5344CB8AC3E}">
        <p14:creationId xmlns:p14="http://schemas.microsoft.com/office/powerpoint/2010/main" val="2147732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A5526F-E58B-45D9-99DA-34A28841B21D}"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44BEE-0993-4343-9415-CAB032BFF179}" type="slidenum">
              <a:rPr lang="en-US" smtClean="0"/>
              <a:t>‹#›</a:t>
            </a:fld>
            <a:endParaRPr lang="en-US"/>
          </a:p>
        </p:txBody>
      </p:sp>
    </p:spTree>
    <p:extLst>
      <p:ext uri="{BB962C8B-B14F-4D97-AF65-F5344CB8AC3E}">
        <p14:creationId xmlns:p14="http://schemas.microsoft.com/office/powerpoint/2010/main" val="1390341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A5526F-E58B-45D9-99DA-34A28841B21D}"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44BEE-0993-4343-9415-CAB032BFF179}" type="slidenum">
              <a:rPr lang="en-US" smtClean="0"/>
              <a:t>‹#›</a:t>
            </a:fld>
            <a:endParaRPr lang="en-US"/>
          </a:p>
        </p:txBody>
      </p:sp>
    </p:spTree>
    <p:extLst>
      <p:ext uri="{BB962C8B-B14F-4D97-AF65-F5344CB8AC3E}">
        <p14:creationId xmlns:p14="http://schemas.microsoft.com/office/powerpoint/2010/main" val="2283346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5526F-E58B-45D9-99DA-34A28841B21D}"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44BEE-0993-4343-9415-CAB032BFF179}" type="slidenum">
              <a:rPr lang="en-US" smtClean="0"/>
              <a:t>‹#›</a:t>
            </a:fld>
            <a:endParaRPr lang="en-US"/>
          </a:p>
        </p:txBody>
      </p:sp>
    </p:spTree>
    <p:extLst>
      <p:ext uri="{BB962C8B-B14F-4D97-AF65-F5344CB8AC3E}">
        <p14:creationId xmlns:p14="http://schemas.microsoft.com/office/powerpoint/2010/main" val="2029736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A5526F-E58B-45D9-99DA-34A28841B21D}" type="datetimeFigureOut">
              <a:rPr lang="en-US" smtClean="0"/>
              <a:t>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E44BEE-0993-4343-9415-CAB032BFF179}" type="slidenum">
              <a:rPr lang="en-US" smtClean="0"/>
              <a:t>‹#›</a:t>
            </a:fld>
            <a:endParaRPr lang="en-US"/>
          </a:p>
        </p:txBody>
      </p:sp>
    </p:spTree>
    <p:extLst>
      <p:ext uri="{BB962C8B-B14F-4D97-AF65-F5344CB8AC3E}">
        <p14:creationId xmlns:p14="http://schemas.microsoft.com/office/powerpoint/2010/main" val="2239517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A5526F-E58B-45D9-99DA-34A28841B21D}" type="datetimeFigureOut">
              <a:rPr lang="en-US" smtClean="0"/>
              <a:t>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E44BEE-0993-4343-9415-CAB032BFF179}" type="slidenum">
              <a:rPr lang="en-US" smtClean="0"/>
              <a:t>‹#›</a:t>
            </a:fld>
            <a:endParaRPr lang="en-US"/>
          </a:p>
        </p:txBody>
      </p:sp>
    </p:spTree>
    <p:extLst>
      <p:ext uri="{BB962C8B-B14F-4D97-AF65-F5344CB8AC3E}">
        <p14:creationId xmlns:p14="http://schemas.microsoft.com/office/powerpoint/2010/main" val="1463585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A5526F-E58B-45D9-99DA-34A28841B21D}" type="datetimeFigureOut">
              <a:rPr lang="en-US" smtClean="0"/>
              <a:t>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E44BEE-0993-4343-9415-CAB032BFF179}" type="slidenum">
              <a:rPr lang="en-US" smtClean="0"/>
              <a:t>‹#›</a:t>
            </a:fld>
            <a:endParaRPr lang="en-US"/>
          </a:p>
        </p:txBody>
      </p:sp>
    </p:spTree>
    <p:extLst>
      <p:ext uri="{BB962C8B-B14F-4D97-AF65-F5344CB8AC3E}">
        <p14:creationId xmlns:p14="http://schemas.microsoft.com/office/powerpoint/2010/main" val="705937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A5526F-E58B-45D9-99DA-34A28841B21D}" type="datetimeFigureOut">
              <a:rPr lang="en-US" smtClean="0"/>
              <a:t>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E44BEE-0993-4343-9415-CAB032BFF179}" type="slidenum">
              <a:rPr lang="en-US" smtClean="0"/>
              <a:t>‹#›</a:t>
            </a:fld>
            <a:endParaRPr lang="en-US"/>
          </a:p>
        </p:txBody>
      </p:sp>
    </p:spTree>
    <p:extLst>
      <p:ext uri="{BB962C8B-B14F-4D97-AF65-F5344CB8AC3E}">
        <p14:creationId xmlns:p14="http://schemas.microsoft.com/office/powerpoint/2010/main" val="3097927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A5526F-E58B-45D9-99DA-34A28841B21D}" type="datetimeFigureOut">
              <a:rPr lang="en-US" smtClean="0"/>
              <a:t>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E44BEE-0993-4343-9415-CAB032BFF179}" type="slidenum">
              <a:rPr lang="en-US" smtClean="0"/>
              <a:t>‹#›</a:t>
            </a:fld>
            <a:endParaRPr lang="en-US"/>
          </a:p>
        </p:txBody>
      </p:sp>
    </p:spTree>
    <p:extLst>
      <p:ext uri="{BB962C8B-B14F-4D97-AF65-F5344CB8AC3E}">
        <p14:creationId xmlns:p14="http://schemas.microsoft.com/office/powerpoint/2010/main" val="1771395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A5526F-E58B-45D9-99DA-34A28841B21D}" type="datetimeFigureOut">
              <a:rPr lang="en-US" smtClean="0"/>
              <a:t>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E44BEE-0993-4343-9415-CAB032BFF179}" type="slidenum">
              <a:rPr lang="en-US" smtClean="0"/>
              <a:t>‹#›</a:t>
            </a:fld>
            <a:endParaRPr lang="en-US"/>
          </a:p>
        </p:txBody>
      </p:sp>
    </p:spTree>
    <p:extLst>
      <p:ext uri="{BB962C8B-B14F-4D97-AF65-F5344CB8AC3E}">
        <p14:creationId xmlns:p14="http://schemas.microsoft.com/office/powerpoint/2010/main" val="629245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DA5526F-E58B-45D9-99DA-34A28841B21D}" type="datetimeFigureOut">
              <a:rPr lang="en-US" smtClean="0"/>
              <a:t>2/2/2025</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E44BEE-0993-4343-9415-CAB032BFF179}" type="slidenum">
              <a:rPr lang="en-US" smtClean="0"/>
              <a:t>‹#›</a:t>
            </a:fld>
            <a:endParaRPr lang="en-US"/>
          </a:p>
        </p:txBody>
      </p:sp>
    </p:spTree>
    <p:extLst>
      <p:ext uri="{BB962C8B-B14F-4D97-AF65-F5344CB8AC3E}">
        <p14:creationId xmlns:p14="http://schemas.microsoft.com/office/powerpoint/2010/main" val="260820041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258DD-190C-5BFC-B43A-59C95AC56AC5}"/>
              </a:ext>
            </a:extLst>
          </p:cNvPr>
          <p:cNvSpPr>
            <a:spLocks noGrp="1"/>
          </p:cNvSpPr>
          <p:nvPr>
            <p:ph type="ctrTitle"/>
          </p:nvPr>
        </p:nvSpPr>
        <p:spPr>
          <a:xfrm>
            <a:off x="1135781" y="1122363"/>
            <a:ext cx="5896391" cy="2387600"/>
          </a:xfrm>
        </p:spPr>
        <p:txBody>
          <a:bodyPr>
            <a:normAutofit/>
          </a:bodyPr>
          <a:lstStyle/>
          <a:p>
            <a:r>
              <a:rPr lang="en-US" sz="3400" b="1"/>
              <a:t>Organizational Security in the Healthcare Industry</a:t>
            </a:r>
            <a:br>
              <a:rPr lang="en-US" sz="3400"/>
            </a:br>
            <a:endParaRPr lang="en-US" sz="3400"/>
          </a:p>
        </p:txBody>
      </p:sp>
      <p:sp>
        <p:nvSpPr>
          <p:cNvPr id="3" name="Subtitle 2">
            <a:extLst>
              <a:ext uri="{FF2B5EF4-FFF2-40B4-BE49-F238E27FC236}">
                <a16:creationId xmlns:a16="http://schemas.microsoft.com/office/drawing/2014/main" id="{155C2FC8-8F78-A33E-1442-9786AF7C3074}"/>
              </a:ext>
            </a:extLst>
          </p:cNvPr>
          <p:cNvSpPr>
            <a:spLocks noGrp="1"/>
          </p:cNvSpPr>
          <p:nvPr>
            <p:ph type="subTitle" idx="1"/>
          </p:nvPr>
        </p:nvSpPr>
        <p:spPr>
          <a:xfrm>
            <a:off x="1135781" y="3602038"/>
            <a:ext cx="5896391" cy="1655762"/>
          </a:xfrm>
        </p:spPr>
        <p:txBody>
          <a:bodyPr>
            <a:normAutofit/>
          </a:bodyPr>
          <a:lstStyle/>
          <a:p>
            <a:r>
              <a:rPr lang="en-US" dirty="0"/>
              <a:t>By Lassine Pierre Guindo</a:t>
            </a:r>
          </a:p>
        </p:txBody>
      </p:sp>
      <p:pic>
        <p:nvPicPr>
          <p:cNvPr id="7" name="Graphic 6" descr="Stethoscope">
            <a:extLst>
              <a:ext uri="{FF2B5EF4-FFF2-40B4-BE49-F238E27FC236}">
                <a16:creationId xmlns:a16="http://schemas.microsoft.com/office/drawing/2014/main" id="{376D984C-62F6-FEDC-19CD-65677F4BB2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78736" y="1488697"/>
            <a:ext cx="3402767" cy="3402767"/>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61597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nodeType="withEffect">
                                  <p:stCondLst>
                                    <p:cond delay="500"/>
                                  </p:stCondLst>
                                  <p:iterate>
                                    <p:tmPct val="10000"/>
                                  </p:iterate>
                                  <p:childTnLst>
                                    <p:set>
                                      <p:cBhvr>
                                        <p:cTn id="12" dur="1" fill="hold">
                                          <p:stCondLst>
                                            <p:cond delay="0"/>
                                          </p:stCondLst>
                                        </p:cTn>
                                        <p:tgtEl>
                                          <p:spTgt spid="7"/>
                                        </p:tgtEl>
                                        <p:attrNameLst>
                                          <p:attrName>style.visibility</p:attrName>
                                        </p:attrNameLst>
                                      </p:cBhvr>
                                      <p:to>
                                        <p:strVal val="visible"/>
                                      </p:to>
                                    </p:set>
                                    <p:animEffect transition="in" filter="fade">
                                      <p:cBhvr>
                                        <p:cTn id="13"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F3C8E-7024-AAE7-CEEE-932F76AF7256}"/>
              </a:ext>
            </a:extLst>
          </p:cNvPr>
          <p:cNvSpPr>
            <a:spLocks noGrp="1"/>
          </p:cNvSpPr>
          <p:nvPr>
            <p:ph type="title"/>
          </p:nvPr>
        </p:nvSpPr>
        <p:spPr>
          <a:xfrm>
            <a:off x="1021730" y="518160"/>
            <a:ext cx="3932237" cy="2362200"/>
          </a:xfrm>
        </p:spPr>
        <p:txBody>
          <a:bodyPr vert="horz" lIns="91440" tIns="45720" rIns="91440" bIns="45720" rtlCol="0" anchor="ctr">
            <a:normAutofit/>
          </a:bodyPr>
          <a:lstStyle/>
          <a:p>
            <a:r>
              <a:rPr lang="en-US" sz="3400" dirty="0"/>
              <a:t>Introduction</a:t>
            </a:r>
          </a:p>
        </p:txBody>
      </p:sp>
      <p:pic>
        <p:nvPicPr>
          <p:cNvPr id="9" name="Picture Placeholder 8" descr="A group of people in front of a hospital&#10;&#10;Description automatically generated">
            <a:extLst>
              <a:ext uri="{FF2B5EF4-FFF2-40B4-BE49-F238E27FC236}">
                <a16:creationId xmlns:a16="http://schemas.microsoft.com/office/drawing/2014/main" id="{A3DD6B0F-58CF-A868-A088-F4755CC40E8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p:blipFill>
        <p:spPr>
          <a:xfrm>
            <a:off x="6096000" y="838200"/>
            <a:ext cx="5181600" cy="5181600"/>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
        <p:nvSpPr>
          <p:cNvPr id="28" name="Rectangle 16">
            <a:extLst>
              <a:ext uri="{FF2B5EF4-FFF2-40B4-BE49-F238E27FC236}">
                <a16:creationId xmlns:a16="http://schemas.microsoft.com/office/drawing/2014/main" id="{8EED3107-5581-7A2B-2EE4-7CF10BC1D1B3}"/>
              </a:ext>
            </a:extLst>
          </p:cNvPr>
          <p:cNvSpPr>
            <a:spLocks noChangeArrowheads="1"/>
          </p:cNvSpPr>
          <p:nvPr/>
        </p:nvSpPr>
        <p:spPr bwMode="auto">
          <a:xfrm>
            <a:off x="370116" y="2407980"/>
            <a:ext cx="556913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Ensuring organizational security in healthcare is crucial for safeguarding sensitive patient data, adhering to regulatory standards, and upholding institutional trust. This presentation explores key areas essential to security: managing user restrictions and access control, establishing robust password standards, disabling unnecessary services, and maintaining secure port management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8208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2E7FCE-173C-9F46-169D-A09DCE428AE6}"/>
              </a:ext>
            </a:extLst>
          </p:cNvPr>
          <p:cNvSpPr>
            <a:spLocks noGrp="1"/>
          </p:cNvSpPr>
          <p:nvPr>
            <p:ph type="title"/>
          </p:nvPr>
        </p:nvSpPr>
        <p:spPr>
          <a:xfrm>
            <a:off x="913795" y="609600"/>
            <a:ext cx="10353761" cy="1284453"/>
          </a:xfrm>
        </p:spPr>
        <p:txBody>
          <a:bodyPr>
            <a:normAutofit fontScale="90000"/>
          </a:bodyPr>
          <a:lstStyle/>
          <a:p>
            <a:r>
              <a:rPr lang="en-US" b="1" dirty="0"/>
              <a:t>User Restrictions and Access Control</a:t>
            </a:r>
            <a:br>
              <a:rPr lang="en-US" dirty="0"/>
            </a:br>
            <a:endParaRPr lang="en-US" dirty="0"/>
          </a:p>
        </p:txBody>
      </p:sp>
      <p:sp>
        <p:nvSpPr>
          <p:cNvPr id="6" name="Text Placeholder 5">
            <a:extLst>
              <a:ext uri="{FF2B5EF4-FFF2-40B4-BE49-F238E27FC236}">
                <a16:creationId xmlns:a16="http://schemas.microsoft.com/office/drawing/2014/main" id="{B76D6577-9226-9F00-2FA0-130C36C121F1}"/>
              </a:ext>
            </a:extLst>
          </p:cNvPr>
          <p:cNvSpPr>
            <a:spLocks noGrp="1"/>
          </p:cNvSpPr>
          <p:nvPr>
            <p:ph type="body" idx="1"/>
          </p:nvPr>
        </p:nvSpPr>
        <p:spPr>
          <a:xfrm>
            <a:off x="1218298" y="1909261"/>
            <a:ext cx="4879199" cy="823912"/>
          </a:xfrm>
        </p:spPr>
        <p:txBody>
          <a:bodyPr/>
          <a:lstStyle/>
          <a:p>
            <a:r>
              <a:rPr lang="en-US" dirty="0"/>
              <a:t>Risk</a:t>
            </a:r>
          </a:p>
        </p:txBody>
      </p:sp>
      <p:sp>
        <p:nvSpPr>
          <p:cNvPr id="7" name="Content Placeholder 6">
            <a:extLst>
              <a:ext uri="{FF2B5EF4-FFF2-40B4-BE49-F238E27FC236}">
                <a16:creationId xmlns:a16="http://schemas.microsoft.com/office/drawing/2014/main" id="{6828A34E-3F7F-1E37-9CE4-8CC22C5717EE}"/>
              </a:ext>
            </a:extLst>
          </p:cNvPr>
          <p:cNvSpPr>
            <a:spLocks noGrp="1"/>
          </p:cNvSpPr>
          <p:nvPr>
            <p:ph sz="half" idx="2"/>
          </p:nvPr>
        </p:nvSpPr>
        <p:spPr>
          <a:xfrm>
            <a:off x="990289" y="2667592"/>
            <a:ext cx="5107208" cy="2878968"/>
          </a:xfrm>
        </p:spPr>
        <p:txBody>
          <a:bodyPr>
            <a:normAutofit lnSpcReduction="10000"/>
          </a:bodyPr>
          <a:lstStyle/>
          <a:p>
            <a:pPr>
              <a:buFont typeface="Arial" panose="020B0604020202020204" pitchFamily="34" charset="0"/>
              <a:buChar char="•"/>
            </a:pPr>
            <a:r>
              <a:rPr lang="en-US" dirty="0"/>
              <a:t>Unauthorized access to electronic health records </a:t>
            </a:r>
          </a:p>
          <a:p>
            <a:pPr>
              <a:buFont typeface="Arial" panose="020B0604020202020204" pitchFamily="34" charset="0"/>
              <a:buChar char="•"/>
            </a:pPr>
            <a:r>
              <a:rPr lang="en-US" dirty="0"/>
              <a:t>Data theft or manipulation by insiders</a:t>
            </a:r>
          </a:p>
          <a:p>
            <a:pPr>
              <a:buFont typeface="Arial" panose="020B0604020202020204" pitchFamily="34" charset="0"/>
              <a:buChar char="•"/>
            </a:pPr>
            <a:r>
              <a:rPr lang="en-US" dirty="0"/>
              <a:t>Breaches due to weak access protocols</a:t>
            </a:r>
          </a:p>
          <a:p>
            <a:endParaRPr lang="en-US" dirty="0"/>
          </a:p>
        </p:txBody>
      </p:sp>
      <p:sp>
        <p:nvSpPr>
          <p:cNvPr id="8" name="Text Placeholder 7">
            <a:extLst>
              <a:ext uri="{FF2B5EF4-FFF2-40B4-BE49-F238E27FC236}">
                <a16:creationId xmlns:a16="http://schemas.microsoft.com/office/drawing/2014/main" id="{9844D475-3977-BDA6-9D2C-24CBA3A897C4}"/>
              </a:ext>
            </a:extLst>
          </p:cNvPr>
          <p:cNvSpPr>
            <a:spLocks noGrp="1"/>
          </p:cNvSpPr>
          <p:nvPr>
            <p:ph type="body" sz="quarter" idx="3"/>
          </p:nvPr>
        </p:nvSpPr>
        <p:spPr>
          <a:xfrm>
            <a:off x="6478815" y="1868867"/>
            <a:ext cx="4865554" cy="823912"/>
          </a:xfrm>
        </p:spPr>
        <p:txBody>
          <a:bodyPr/>
          <a:lstStyle/>
          <a:p>
            <a:r>
              <a:rPr lang="en-US" dirty="0"/>
              <a:t>Policies</a:t>
            </a:r>
          </a:p>
        </p:txBody>
      </p:sp>
      <p:sp>
        <p:nvSpPr>
          <p:cNvPr id="9" name="Content Placeholder 8">
            <a:extLst>
              <a:ext uri="{FF2B5EF4-FFF2-40B4-BE49-F238E27FC236}">
                <a16:creationId xmlns:a16="http://schemas.microsoft.com/office/drawing/2014/main" id="{5B8130C8-97ED-9412-A2F3-F384A7FFAC93}"/>
              </a:ext>
            </a:extLst>
          </p:cNvPr>
          <p:cNvSpPr>
            <a:spLocks noGrp="1"/>
          </p:cNvSpPr>
          <p:nvPr>
            <p:ph sz="quarter" idx="4"/>
          </p:nvPr>
        </p:nvSpPr>
        <p:spPr>
          <a:xfrm>
            <a:off x="6325506" y="2589718"/>
            <a:ext cx="5095357" cy="2878968"/>
          </a:xfrm>
        </p:spPr>
        <p:txBody>
          <a:bodyPr>
            <a:normAutofit lnSpcReduction="10000"/>
          </a:bodyPr>
          <a:lstStyle/>
          <a:p>
            <a:pPr>
              <a:buFont typeface="Arial" panose="020B0604020202020204" pitchFamily="34" charset="0"/>
              <a:buChar char="•"/>
            </a:pPr>
            <a:r>
              <a:rPr lang="en-US" dirty="0"/>
              <a:t>Role-based access control : Ensure users can only access data necessary for their job functions.</a:t>
            </a:r>
          </a:p>
          <a:p>
            <a:pPr>
              <a:buFont typeface="Arial" panose="020B0604020202020204" pitchFamily="34" charset="0"/>
              <a:buChar char="•"/>
            </a:pPr>
            <a:r>
              <a:rPr lang="en-US" dirty="0"/>
              <a:t>Multi-factor authentication : Require additional verification steps.</a:t>
            </a:r>
          </a:p>
          <a:p>
            <a:pPr>
              <a:buFont typeface="Arial" panose="020B0604020202020204" pitchFamily="34" charset="0"/>
              <a:buChar char="•"/>
            </a:pPr>
            <a:r>
              <a:rPr lang="en-US" dirty="0"/>
              <a:t>Regular audits: Periodically review access logs and permissions.</a:t>
            </a:r>
          </a:p>
          <a:p>
            <a:endParaRPr lang="en-US" dirty="0"/>
          </a:p>
        </p:txBody>
      </p:sp>
      <p:sp>
        <p:nvSpPr>
          <p:cNvPr id="10" name="TextBox 9">
            <a:extLst>
              <a:ext uri="{FF2B5EF4-FFF2-40B4-BE49-F238E27FC236}">
                <a16:creationId xmlns:a16="http://schemas.microsoft.com/office/drawing/2014/main" id="{1D032FA0-51C9-5F8B-920D-7FED4F9F67ED}"/>
              </a:ext>
            </a:extLst>
          </p:cNvPr>
          <p:cNvSpPr txBox="1"/>
          <p:nvPr/>
        </p:nvSpPr>
        <p:spPr>
          <a:xfrm>
            <a:off x="1141804" y="5443499"/>
            <a:ext cx="9170731" cy="923330"/>
          </a:xfrm>
          <a:prstGeom prst="rect">
            <a:avLst/>
          </a:prstGeom>
          <a:noFill/>
        </p:spPr>
        <p:txBody>
          <a:bodyPr wrap="square" rtlCol="0">
            <a:spAutoFit/>
          </a:bodyPr>
          <a:lstStyle/>
          <a:p>
            <a:r>
              <a:rPr lang="en-US" b="1" dirty="0"/>
              <a:t>Justification:</a:t>
            </a:r>
            <a:r>
              <a:rPr lang="en-US" dirty="0"/>
              <a:t> Strong access control reduces unauthorized access risks and supports compliance with FERPA.</a:t>
            </a:r>
          </a:p>
          <a:p>
            <a:endParaRPr lang="en-US" dirty="0"/>
          </a:p>
        </p:txBody>
      </p:sp>
      <p:sp>
        <p:nvSpPr>
          <p:cNvPr id="11" name="TextBox 10">
            <a:extLst>
              <a:ext uri="{FF2B5EF4-FFF2-40B4-BE49-F238E27FC236}">
                <a16:creationId xmlns:a16="http://schemas.microsoft.com/office/drawing/2014/main" id="{CE75ED2D-474E-55C9-5BCC-F9EA54F0A56F}"/>
              </a:ext>
            </a:extLst>
          </p:cNvPr>
          <p:cNvSpPr txBox="1"/>
          <p:nvPr/>
        </p:nvSpPr>
        <p:spPr>
          <a:xfrm>
            <a:off x="1181549" y="1558972"/>
            <a:ext cx="9831897" cy="923330"/>
          </a:xfrm>
          <a:prstGeom prst="rect">
            <a:avLst/>
          </a:prstGeom>
          <a:noFill/>
        </p:spPr>
        <p:txBody>
          <a:bodyPr wrap="square" rtlCol="0">
            <a:spAutoFit/>
          </a:bodyPr>
          <a:lstStyle/>
          <a:p>
            <a:r>
              <a:rPr lang="en-US" b="1" dirty="0"/>
              <a:t>Importance:</a:t>
            </a:r>
            <a:r>
              <a:rPr lang="en-US" dirty="0"/>
              <a:t> Data breaches in healthcare can compromise patient confidentiality and violate regulations like the Health Insurance Portability and Accountability Act </a:t>
            </a:r>
          </a:p>
          <a:p>
            <a:endParaRPr lang="en-US" dirty="0"/>
          </a:p>
        </p:txBody>
      </p:sp>
    </p:spTree>
    <p:extLst>
      <p:ext uri="{BB962C8B-B14F-4D97-AF65-F5344CB8AC3E}">
        <p14:creationId xmlns:p14="http://schemas.microsoft.com/office/powerpoint/2010/main" val="2425494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82B5888-7707-7987-7933-5CEA191E073F}"/>
              </a:ext>
            </a:extLst>
          </p:cNvPr>
          <p:cNvSpPr>
            <a:spLocks noGrp="1"/>
          </p:cNvSpPr>
          <p:nvPr>
            <p:ph type="title"/>
          </p:nvPr>
        </p:nvSpPr>
        <p:spPr/>
        <p:txBody>
          <a:bodyPr>
            <a:normAutofit fontScale="90000"/>
          </a:bodyPr>
          <a:lstStyle/>
          <a:p>
            <a:r>
              <a:rPr lang="en-US" b="1" dirty="0"/>
              <a:t>Password Standards and Requirements</a:t>
            </a:r>
            <a:br>
              <a:rPr lang="en-US" dirty="0"/>
            </a:br>
            <a:endParaRPr lang="en-US" dirty="0"/>
          </a:p>
        </p:txBody>
      </p:sp>
      <p:sp>
        <p:nvSpPr>
          <p:cNvPr id="10" name="Content Placeholder 9">
            <a:extLst>
              <a:ext uri="{FF2B5EF4-FFF2-40B4-BE49-F238E27FC236}">
                <a16:creationId xmlns:a16="http://schemas.microsoft.com/office/drawing/2014/main" id="{D61B809F-D131-313B-EACB-0D4F3E728FE0}"/>
              </a:ext>
            </a:extLst>
          </p:cNvPr>
          <p:cNvSpPr>
            <a:spLocks noGrp="1"/>
          </p:cNvSpPr>
          <p:nvPr>
            <p:ph idx="1"/>
          </p:nvPr>
        </p:nvSpPr>
        <p:spPr>
          <a:xfrm>
            <a:off x="913794" y="1455983"/>
            <a:ext cx="10353762" cy="4513743"/>
          </a:xfrm>
        </p:spPr>
        <p:txBody>
          <a:bodyPr>
            <a:normAutofit fontScale="85000" lnSpcReduction="20000"/>
          </a:bodyPr>
          <a:lstStyle/>
          <a:p>
            <a:r>
              <a:rPr lang="en-US" b="1" dirty="0"/>
              <a:t>Recent Breaches:</a:t>
            </a:r>
            <a:r>
              <a:rPr lang="en-US" dirty="0"/>
              <a:t> In 2024, Mercy Health Hospital experienced a breach caused by weak employee passwords, resulting in the compromise of over 2.5 million patient records.</a:t>
            </a:r>
          </a:p>
          <a:p>
            <a:pPr marL="0" indent="0">
              <a:buNone/>
            </a:pPr>
            <a:endParaRPr lang="en-US" dirty="0"/>
          </a:p>
          <a:p>
            <a:pPr marL="0" indent="0">
              <a:buNone/>
            </a:pPr>
            <a:r>
              <a:rPr lang="en-US" b="1" dirty="0"/>
              <a:t>    Password Policy:</a:t>
            </a:r>
            <a:endParaRPr lang="en-US" dirty="0"/>
          </a:p>
          <a:p>
            <a:pPr>
              <a:buFont typeface="Arial" panose="020B0604020202020204" pitchFamily="34" charset="0"/>
              <a:buChar char="•"/>
            </a:pPr>
            <a:r>
              <a:rPr lang="en-US" b="1" dirty="0"/>
              <a:t>Complexity:</a:t>
            </a:r>
            <a:r>
              <a:rPr lang="en-US" dirty="0"/>
              <a:t> Passwords must be at least 12 characters long and include upper- and lower-case letters, numbers, and special characters.</a:t>
            </a:r>
          </a:p>
          <a:p>
            <a:pPr>
              <a:buFont typeface="Arial" panose="020B0604020202020204" pitchFamily="34" charset="0"/>
              <a:buChar char="•"/>
            </a:pPr>
            <a:r>
              <a:rPr lang="en-US" b="1" dirty="0"/>
              <a:t>Updates:</a:t>
            </a:r>
            <a:r>
              <a:rPr lang="en-US" dirty="0"/>
              <a:t> Require password changes every 90 days.</a:t>
            </a:r>
          </a:p>
          <a:p>
            <a:pPr>
              <a:buFont typeface="Arial" panose="020B0604020202020204" pitchFamily="34" charset="0"/>
              <a:buChar char="•"/>
            </a:pPr>
            <a:r>
              <a:rPr lang="en-US" b="1" dirty="0"/>
              <a:t>Additional Measures:</a:t>
            </a:r>
            <a:r>
              <a:rPr lang="en-US" dirty="0"/>
              <a:t> Implement MFA for access to critical healthcare systems.</a:t>
            </a:r>
          </a:p>
          <a:p>
            <a:pPr>
              <a:buFont typeface="Arial" panose="020B0604020202020204" pitchFamily="34" charset="0"/>
              <a:buChar char="•"/>
            </a:pPr>
            <a:endParaRPr lang="en-US" dirty="0"/>
          </a:p>
          <a:p>
            <a:pPr marL="0" indent="0">
              <a:buNone/>
            </a:pPr>
            <a:r>
              <a:rPr lang="en-US" b="1" dirty="0"/>
              <a:t>    Challenges:</a:t>
            </a:r>
            <a:endParaRPr lang="en-US" dirty="0"/>
          </a:p>
          <a:p>
            <a:pPr>
              <a:buFont typeface="Arial" panose="020B0604020202020204" pitchFamily="34" charset="0"/>
              <a:buChar char="•"/>
            </a:pPr>
            <a:r>
              <a:rPr lang="en-US" dirty="0"/>
              <a:t>Resistance from healthcare staff due to frequent password changes.</a:t>
            </a:r>
          </a:p>
          <a:p>
            <a:pPr>
              <a:buFont typeface="Arial" panose="020B0604020202020204" pitchFamily="34" charset="0"/>
              <a:buChar char="•"/>
            </a:pPr>
            <a:r>
              <a:rPr lang="en-US" dirty="0"/>
              <a:t>Potential access delays caused by MFA requirements.</a:t>
            </a:r>
          </a:p>
          <a:p>
            <a:endParaRPr lang="en-US" dirty="0"/>
          </a:p>
        </p:txBody>
      </p:sp>
    </p:spTree>
    <p:extLst>
      <p:ext uri="{BB962C8B-B14F-4D97-AF65-F5344CB8AC3E}">
        <p14:creationId xmlns:p14="http://schemas.microsoft.com/office/powerpoint/2010/main" val="4188026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78CC3D-738C-5D8A-0626-4877A9D088F7}"/>
              </a:ext>
            </a:extLst>
          </p:cNvPr>
          <p:cNvSpPr>
            <a:spLocks noGrp="1"/>
          </p:cNvSpPr>
          <p:nvPr>
            <p:ph type="title"/>
          </p:nvPr>
        </p:nvSpPr>
        <p:spPr/>
        <p:txBody>
          <a:bodyPr/>
          <a:lstStyle/>
          <a:p>
            <a:r>
              <a:rPr lang="en-US" b="1" dirty="0"/>
              <a:t>Shutting Down Unnecessary Services</a:t>
            </a:r>
            <a:br>
              <a:rPr lang="en-US" dirty="0"/>
            </a:br>
            <a:endParaRPr lang="en-US" dirty="0"/>
          </a:p>
        </p:txBody>
      </p:sp>
      <p:sp>
        <p:nvSpPr>
          <p:cNvPr id="5" name="Text Placeholder 4">
            <a:extLst>
              <a:ext uri="{FF2B5EF4-FFF2-40B4-BE49-F238E27FC236}">
                <a16:creationId xmlns:a16="http://schemas.microsoft.com/office/drawing/2014/main" id="{C3DACD0F-157D-4883-A526-82A131545812}"/>
              </a:ext>
            </a:extLst>
          </p:cNvPr>
          <p:cNvSpPr>
            <a:spLocks noGrp="1"/>
          </p:cNvSpPr>
          <p:nvPr>
            <p:ph type="body" idx="1"/>
          </p:nvPr>
        </p:nvSpPr>
        <p:spPr>
          <a:xfrm>
            <a:off x="1211476" y="1726878"/>
            <a:ext cx="4879199" cy="823912"/>
          </a:xfrm>
        </p:spPr>
        <p:txBody>
          <a:bodyPr/>
          <a:lstStyle/>
          <a:p>
            <a:r>
              <a:rPr lang="en-US" dirty="0"/>
              <a:t>Risk</a:t>
            </a:r>
          </a:p>
        </p:txBody>
      </p:sp>
      <p:sp>
        <p:nvSpPr>
          <p:cNvPr id="6" name="Content Placeholder 5">
            <a:extLst>
              <a:ext uri="{FF2B5EF4-FFF2-40B4-BE49-F238E27FC236}">
                <a16:creationId xmlns:a16="http://schemas.microsoft.com/office/drawing/2014/main" id="{10320165-9AB1-552E-C841-D70F45D665B7}"/>
              </a:ext>
            </a:extLst>
          </p:cNvPr>
          <p:cNvSpPr>
            <a:spLocks noGrp="1"/>
          </p:cNvSpPr>
          <p:nvPr>
            <p:ph sz="half" idx="2"/>
          </p:nvPr>
        </p:nvSpPr>
        <p:spPr>
          <a:xfrm>
            <a:off x="1179894" y="2602256"/>
            <a:ext cx="5107208" cy="2878968"/>
          </a:xfrm>
        </p:spPr>
        <p:txBody>
          <a:bodyPr/>
          <a:lstStyle/>
          <a:p>
            <a:pPr marL="0" indent="0">
              <a:buNone/>
            </a:pPr>
            <a:r>
              <a:rPr lang="en-US" b="1" dirty="0"/>
              <a:t>Examples of Unnecessary Services:</a:t>
            </a:r>
            <a:endParaRPr lang="en-US" dirty="0"/>
          </a:p>
          <a:p>
            <a:pPr>
              <a:buFont typeface="Arial" panose="020B0604020202020204" pitchFamily="34" charset="0"/>
              <a:buChar char="•"/>
            </a:pPr>
            <a:r>
              <a:rPr lang="en-US" dirty="0"/>
              <a:t>Remote Desktop Protocol (RDP) left enabled without security measures</a:t>
            </a:r>
          </a:p>
          <a:p>
            <a:pPr>
              <a:buFont typeface="Arial" panose="020B0604020202020204" pitchFamily="34" charset="0"/>
              <a:buChar char="•"/>
            </a:pPr>
            <a:r>
              <a:rPr lang="en-US" dirty="0"/>
              <a:t>Unused database services on healthcare servers</a:t>
            </a:r>
          </a:p>
          <a:p>
            <a:endParaRPr lang="en-US" dirty="0"/>
          </a:p>
        </p:txBody>
      </p:sp>
      <p:sp>
        <p:nvSpPr>
          <p:cNvPr id="7" name="Text Placeholder 6">
            <a:extLst>
              <a:ext uri="{FF2B5EF4-FFF2-40B4-BE49-F238E27FC236}">
                <a16:creationId xmlns:a16="http://schemas.microsoft.com/office/drawing/2014/main" id="{05DB8C9B-923C-AB2A-51BD-D10814233F29}"/>
              </a:ext>
            </a:extLst>
          </p:cNvPr>
          <p:cNvSpPr>
            <a:spLocks noGrp="1"/>
          </p:cNvSpPr>
          <p:nvPr>
            <p:ph type="body" sz="quarter" idx="3"/>
          </p:nvPr>
        </p:nvSpPr>
        <p:spPr>
          <a:xfrm>
            <a:off x="6442764" y="1675412"/>
            <a:ext cx="4865554" cy="823912"/>
          </a:xfrm>
        </p:spPr>
        <p:txBody>
          <a:bodyPr/>
          <a:lstStyle/>
          <a:p>
            <a:r>
              <a:rPr lang="en-US" dirty="0"/>
              <a:t>Strategy</a:t>
            </a:r>
          </a:p>
        </p:txBody>
      </p:sp>
      <p:sp>
        <p:nvSpPr>
          <p:cNvPr id="8" name="Content Placeholder 7">
            <a:extLst>
              <a:ext uri="{FF2B5EF4-FFF2-40B4-BE49-F238E27FC236}">
                <a16:creationId xmlns:a16="http://schemas.microsoft.com/office/drawing/2014/main" id="{87A301D5-DC06-FD04-20BA-C3D60C820315}"/>
              </a:ext>
            </a:extLst>
          </p:cNvPr>
          <p:cNvSpPr>
            <a:spLocks noGrp="1"/>
          </p:cNvSpPr>
          <p:nvPr>
            <p:ph sz="quarter" idx="4"/>
          </p:nvPr>
        </p:nvSpPr>
        <p:spPr>
          <a:xfrm>
            <a:off x="6172199" y="2550790"/>
            <a:ext cx="5095357" cy="2878968"/>
          </a:xfrm>
        </p:spPr>
        <p:txBody>
          <a:bodyPr/>
          <a:lstStyle/>
          <a:p>
            <a:pPr>
              <a:buFont typeface="Arial" panose="020B0604020202020204" pitchFamily="34" charset="0"/>
              <a:buChar char="•"/>
            </a:pPr>
            <a:r>
              <a:rPr lang="en-US" dirty="0"/>
              <a:t>Conduct regular service audits to identify inactive services.</a:t>
            </a:r>
          </a:p>
          <a:p>
            <a:pPr>
              <a:buFont typeface="Arial" panose="020B0604020202020204" pitchFamily="34" charset="0"/>
              <a:buChar char="•"/>
            </a:pPr>
            <a:r>
              <a:rPr lang="en-US" dirty="0"/>
              <a:t>Disable or uninstall unused services.</a:t>
            </a:r>
          </a:p>
          <a:p>
            <a:pPr>
              <a:buFont typeface="Arial" panose="020B0604020202020204" pitchFamily="34" charset="0"/>
              <a:buChar char="•"/>
            </a:pPr>
            <a:r>
              <a:rPr lang="en-US" dirty="0"/>
              <a:t>Patch and monitor services that must remain active.</a:t>
            </a:r>
          </a:p>
          <a:p>
            <a:endParaRPr lang="en-US" dirty="0"/>
          </a:p>
        </p:txBody>
      </p:sp>
      <p:sp>
        <p:nvSpPr>
          <p:cNvPr id="9" name="TextBox 8">
            <a:extLst>
              <a:ext uri="{FF2B5EF4-FFF2-40B4-BE49-F238E27FC236}">
                <a16:creationId xmlns:a16="http://schemas.microsoft.com/office/drawing/2014/main" id="{72F1EBD5-51D1-B5D0-7325-4DA69740081E}"/>
              </a:ext>
            </a:extLst>
          </p:cNvPr>
          <p:cNvSpPr txBox="1"/>
          <p:nvPr/>
        </p:nvSpPr>
        <p:spPr>
          <a:xfrm>
            <a:off x="1211476" y="5106592"/>
            <a:ext cx="8543109" cy="646331"/>
          </a:xfrm>
          <a:prstGeom prst="rect">
            <a:avLst/>
          </a:prstGeom>
          <a:noFill/>
        </p:spPr>
        <p:txBody>
          <a:bodyPr wrap="square" rtlCol="0">
            <a:spAutoFit/>
          </a:bodyPr>
          <a:lstStyle/>
          <a:p>
            <a:r>
              <a:rPr lang="en-US" b="1" dirty="0"/>
              <a:t>Benefits:</a:t>
            </a:r>
            <a:r>
              <a:rPr lang="en-US" dirty="0"/>
              <a:t> Reducing active services minimizes security risks and enhances system performance.</a:t>
            </a:r>
          </a:p>
        </p:txBody>
      </p:sp>
    </p:spTree>
    <p:extLst>
      <p:ext uri="{BB962C8B-B14F-4D97-AF65-F5344CB8AC3E}">
        <p14:creationId xmlns:p14="http://schemas.microsoft.com/office/powerpoint/2010/main" val="2312890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6A4ECD-F067-EF3C-3E4C-EA9492B8C6CF}"/>
              </a:ext>
            </a:extLst>
          </p:cNvPr>
          <p:cNvSpPr>
            <a:spLocks noGrp="1"/>
          </p:cNvSpPr>
          <p:nvPr>
            <p:ph type="title"/>
          </p:nvPr>
        </p:nvSpPr>
        <p:spPr/>
        <p:txBody>
          <a:bodyPr/>
          <a:lstStyle/>
          <a:p>
            <a:r>
              <a:rPr lang="en-US" b="1" dirty="0"/>
              <a:t>Closing Unnecessary Ports</a:t>
            </a:r>
            <a:br>
              <a:rPr lang="en-US" dirty="0"/>
            </a:br>
            <a:endParaRPr lang="en-US" dirty="0"/>
          </a:p>
        </p:txBody>
      </p:sp>
      <p:sp>
        <p:nvSpPr>
          <p:cNvPr id="8" name="Content Placeholder 7">
            <a:extLst>
              <a:ext uri="{FF2B5EF4-FFF2-40B4-BE49-F238E27FC236}">
                <a16:creationId xmlns:a16="http://schemas.microsoft.com/office/drawing/2014/main" id="{765AD7AC-17FD-275B-B922-1BFB46AE1126}"/>
              </a:ext>
            </a:extLst>
          </p:cNvPr>
          <p:cNvSpPr>
            <a:spLocks noGrp="1"/>
          </p:cNvSpPr>
          <p:nvPr>
            <p:ph idx="1"/>
          </p:nvPr>
        </p:nvSpPr>
        <p:spPr>
          <a:xfrm>
            <a:off x="913795" y="1567543"/>
            <a:ext cx="10353762" cy="4976948"/>
          </a:xfrm>
        </p:spPr>
        <p:txBody>
          <a:bodyPr>
            <a:normAutofit fontScale="77500" lnSpcReduction="20000"/>
          </a:bodyPr>
          <a:lstStyle/>
          <a:p>
            <a:r>
              <a:rPr lang="en-US" b="1" dirty="0"/>
              <a:t>Importance:</a:t>
            </a:r>
            <a:r>
              <a:rPr lang="en-US" dirty="0"/>
              <a:t> Open ports are potential entry points for attackers. Effective port management is crucial to protecting healthcare networks.</a:t>
            </a:r>
          </a:p>
          <a:p>
            <a:pPr marL="0" indent="0">
              <a:buNone/>
            </a:pPr>
            <a:r>
              <a:rPr lang="en-US" b="1" dirty="0"/>
              <a:t>   </a:t>
            </a:r>
          </a:p>
          <a:p>
            <a:pPr marL="0" indent="0">
              <a:buNone/>
            </a:pPr>
            <a:r>
              <a:rPr lang="en-US" b="1" dirty="0"/>
              <a:t>  Vulnerable Ports:</a:t>
            </a:r>
            <a:endParaRPr lang="en-US" dirty="0"/>
          </a:p>
          <a:p>
            <a:pPr>
              <a:buFont typeface="Arial" panose="020B0604020202020204" pitchFamily="34" charset="0"/>
              <a:buChar char="•"/>
            </a:pPr>
            <a:r>
              <a:rPr lang="en-US" dirty="0"/>
              <a:t>Port 3389 (RDP): Often targeted for remote access attacks.</a:t>
            </a:r>
          </a:p>
          <a:p>
            <a:pPr>
              <a:buFont typeface="Arial" panose="020B0604020202020204" pitchFamily="34" charset="0"/>
              <a:buChar char="•"/>
            </a:pPr>
            <a:r>
              <a:rPr lang="en-US" dirty="0"/>
              <a:t>Port 21 (FTP): Vulnerable to brute-force and man-in-the-middle attacks.</a:t>
            </a:r>
          </a:p>
          <a:p>
            <a:pPr marL="0" indent="0">
              <a:buNone/>
            </a:pPr>
            <a:endParaRPr lang="en-US" b="1" dirty="0"/>
          </a:p>
          <a:p>
            <a:pPr marL="0" indent="0">
              <a:buNone/>
            </a:pPr>
            <a:r>
              <a:rPr lang="en-US" b="1" dirty="0"/>
              <a:t>Plan:</a:t>
            </a:r>
            <a:endParaRPr lang="en-US" dirty="0"/>
          </a:p>
          <a:p>
            <a:pPr>
              <a:buFont typeface="Arial" panose="020B0604020202020204" pitchFamily="34" charset="0"/>
              <a:buChar char="•"/>
            </a:pPr>
            <a:r>
              <a:rPr lang="en-US" dirty="0"/>
              <a:t>Identify open ports using network scanning tools.</a:t>
            </a:r>
          </a:p>
          <a:p>
            <a:pPr>
              <a:buFont typeface="Arial" panose="020B0604020202020204" pitchFamily="34" charset="0"/>
              <a:buChar char="•"/>
            </a:pPr>
            <a:r>
              <a:rPr lang="en-US" dirty="0"/>
              <a:t>Close or restrict access to ports not required for healthcare operations.</a:t>
            </a:r>
          </a:p>
          <a:p>
            <a:pPr>
              <a:buFont typeface="Arial" panose="020B0604020202020204" pitchFamily="34" charset="0"/>
              <a:buChar char="•"/>
            </a:pPr>
            <a:r>
              <a:rPr lang="en-US" dirty="0"/>
              <a:t>Implement firewall rules to monitor and control port traffic.</a:t>
            </a:r>
          </a:p>
          <a:p>
            <a:pPr marL="0" indent="0">
              <a:buNone/>
            </a:pPr>
            <a:endParaRPr lang="en-US" b="1" dirty="0"/>
          </a:p>
          <a:p>
            <a:pPr marL="0" indent="0">
              <a:buNone/>
            </a:pPr>
            <a:r>
              <a:rPr lang="en-US" b="1" dirty="0"/>
              <a:t>Impacts:</a:t>
            </a:r>
            <a:r>
              <a:rPr lang="en-US" dirty="0"/>
              <a:t> Closing unnecessary ports reduces exposure to cyber threats and helps maintain network integrity.</a:t>
            </a:r>
          </a:p>
          <a:p>
            <a:pPr marL="0" indent="0">
              <a:buNone/>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endParaRPr lang="en-US" dirty="0"/>
          </a:p>
        </p:txBody>
      </p:sp>
    </p:spTree>
    <p:extLst>
      <p:ext uri="{BB962C8B-B14F-4D97-AF65-F5344CB8AC3E}">
        <p14:creationId xmlns:p14="http://schemas.microsoft.com/office/powerpoint/2010/main" val="2588907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12577-2CB3-EF1D-B999-85313673A5BD}"/>
              </a:ext>
            </a:extLst>
          </p:cNvPr>
          <p:cNvSpPr>
            <a:spLocks noGrp="1"/>
          </p:cNvSpPr>
          <p:nvPr>
            <p:ph type="title"/>
          </p:nvPr>
        </p:nvSpPr>
        <p:spPr>
          <a:xfrm>
            <a:off x="1111678" y="576263"/>
            <a:ext cx="9733512" cy="2852737"/>
          </a:xfrm>
        </p:spPr>
        <p:txBody>
          <a:bodyPr/>
          <a:lstStyle/>
          <a:p>
            <a:r>
              <a:rPr lang="en-US" dirty="0"/>
              <a:t>Conclusion</a:t>
            </a:r>
          </a:p>
        </p:txBody>
      </p:sp>
      <p:sp>
        <p:nvSpPr>
          <p:cNvPr id="3" name="Content Placeholder 2">
            <a:extLst>
              <a:ext uri="{FF2B5EF4-FFF2-40B4-BE49-F238E27FC236}">
                <a16:creationId xmlns:a16="http://schemas.microsoft.com/office/drawing/2014/main" id="{256AEF93-15BD-69E6-BA68-7C56126CCDEB}"/>
              </a:ext>
            </a:extLst>
          </p:cNvPr>
          <p:cNvSpPr>
            <a:spLocks noGrp="1"/>
          </p:cNvSpPr>
          <p:nvPr>
            <p:ph type="body" idx="1"/>
          </p:nvPr>
        </p:nvSpPr>
        <p:spPr>
          <a:xfrm>
            <a:off x="1229244" y="3602038"/>
            <a:ext cx="9733512" cy="1832111"/>
          </a:xfrm>
        </p:spPr>
        <p:txBody>
          <a:bodyPr>
            <a:normAutofit fontScale="92500" lnSpcReduction="20000"/>
          </a:bodyPr>
          <a:lstStyle/>
          <a:p>
            <a:pPr marL="0" indent="0">
              <a:buNone/>
            </a:pPr>
            <a:r>
              <a:rPr lang="en-US" dirty="0"/>
              <a:t>Comprehensive security measures in healthcare are essential to protect patient data, ensure regulatory compliance, and reduce risks. By enforcing user restrictions, strengthening password policies, shutting down unused services, and managing ports, healthcare organizations can significantly enhance their security posture.</a:t>
            </a:r>
          </a:p>
          <a:p>
            <a:endParaRPr lang="en-US" dirty="0"/>
          </a:p>
        </p:txBody>
      </p:sp>
    </p:spTree>
    <p:extLst>
      <p:ext uri="{BB962C8B-B14F-4D97-AF65-F5344CB8AC3E}">
        <p14:creationId xmlns:p14="http://schemas.microsoft.com/office/powerpoint/2010/main" val="1686942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EC7AB3-C4D4-C271-E34B-31D9B68C3529}"/>
              </a:ext>
            </a:extLst>
          </p:cNvPr>
          <p:cNvSpPr>
            <a:spLocks noGrp="1"/>
          </p:cNvSpPr>
          <p:nvPr>
            <p:ph type="title"/>
          </p:nvPr>
        </p:nvSpPr>
        <p:spPr/>
        <p:txBody>
          <a:bodyPr/>
          <a:lstStyle/>
          <a:p>
            <a:r>
              <a:rPr lang="en-US" dirty="0"/>
              <a:t>bibliography </a:t>
            </a:r>
          </a:p>
        </p:txBody>
      </p:sp>
      <p:sp>
        <p:nvSpPr>
          <p:cNvPr id="5" name="Content Placeholder 4">
            <a:extLst>
              <a:ext uri="{FF2B5EF4-FFF2-40B4-BE49-F238E27FC236}">
                <a16:creationId xmlns:a16="http://schemas.microsoft.com/office/drawing/2014/main" id="{3FCA9A4A-45D2-F6F0-3940-89D162303FCC}"/>
              </a:ext>
            </a:extLst>
          </p:cNvPr>
          <p:cNvSpPr>
            <a:spLocks noGrp="1"/>
          </p:cNvSpPr>
          <p:nvPr>
            <p:ph idx="1"/>
          </p:nvPr>
        </p:nvSpPr>
        <p:spPr>
          <a:xfrm>
            <a:off x="913795" y="1841863"/>
            <a:ext cx="10803588" cy="4624251"/>
          </a:xfrm>
        </p:spPr>
        <p:txBody>
          <a:bodyPr/>
          <a:lstStyle/>
          <a:p>
            <a:pPr marL="0" indent="0">
              <a:buNone/>
            </a:pPr>
            <a:r>
              <a:rPr lang="en-US" dirty="0"/>
              <a:t>Adams, M. (2024). </a:t>
            </a:r>
            <a:r>
              <a:rPr lang="en-US" i="1" dirty="0"/>
              <a:t>Port Security in Healthcare Networks</a:t>
            </a:r>
            <a:r>
              <a:rPr lang="en-US" dirty="0"/>
              <a:t>. Network Security Review.</a:t>
            </a:r>
            <a:br>
              <a:rPr lang="en-US" dirty="0"/>
            </a:br>
            <a:r>
              <a:rPr lang="en-US" dirty="0"/>
              <a:t>Baker, L. (2023). </a:t>
            </a:r>
            <a:r>
              <a:rPr lang="en-US" i="1" dirty="0"/>
              <a:t>Securing Network Services in Healthcare</a:t>
            </a:r>
            <a:r>
              <a:rPr lang="en-US" dirty="0"/>
              <a:t>. InfoSec Journal.</a:t>
            </a:r>
            <a:br>
              <a:rPr lang="en-US" dirty="0"/>
            </a:br>
            <a:r>
              <a:rPr lang="en-US" dirty="0"/>
              <a:t>Davis, T. (2024). </a:t>
            </a:r>
            <a:r>
              <a:rPr lang="en-US" i="1" dirty="0"/>
              <a:t>Data Breach at Mercy Health Hospital Highlights Security Gaps</a:t>
            </a:r>
            <a:r>
              <a:rPr lang="en-US" dirty="0"/>
              <a:t>. Healthcare Security News.</a:t>
            </a:r>
            <a:br>
              <a:rPr lang="en-US" dirty="0"/>
            </a:br>
            <a:r>
              <a:rPr lang="en-US" dirty="0"/>
              <a:t>Smith, R. (2023). </a:t>
            </a:r>
            <a:r>
              <a:rPr lang="en-US" i="1" dirty="0"/>
              <a:t>Healthcare Security Best Practices</a:t>
            </a:r>
            <a:r>
              <a:rPr lang="en-US" dirty="0"/>
              <a:t>. </a:t>
            </a:r>
            <a:r>
              <a:rPr lang="en-US" dirty="0" err="1"/>
              <a:t>HealthTech</a:t>
            </a:r>
            <a:r>
              <a:rPr lang="en-US" dirty="0"/>
              <a:t> Journal.</a:t>
            </a:r>
          </a:p>
          <a:p>
            <a:pPr marL="0" indent="0">
              <a:buNone/>
            </a:pPr>
            <a:r>
              <a:rPr lang="en-US" dirty="0"/>
              <a:t>Williams, J. (2023). </a:t>
            </a:r>
            <a:r>
              <a:rPr lang="en-US" i="1" dirty="0"/>
              <a:t>Enhancing Cybersecurity Measures in Healthcare</a:t>
            </a:r>
            <a:r>
              <a:rPr lang="en-US" dirty="0"/>
              <a:t>. Global Health Security Reports.</a:t>
            </a:r>
          </a:p>
          <a:p>
            <a:pPr marL="0" indent="0">
              <a:buNone/>
            </a:pPr>
            <a:endParaRPr lang="en-US" dirty="0"/>
          </a:p>
        </p:txBody>
      </p:sp>
    </p:spTree>
    <p:extLst>
      <p:ext uri="{BB962C8B-B14F-4D97-AF65-F5344CB8AC3E}">
        <p14:creationId xmlns:p14="http://schemas.microsoft.com/office/powerpoint/2010/main" val="40153560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TM04033921[[fn=Damask]]</Template>
  <TotalTime>111</TotalTime>
  <Words>573</Words>
  <Application>Microsoft Office PowerPoint</Application>
  <PresentationFormat>Widescreen</PresentationFormat>
  <Paragraphs>58</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Arial</vt:lpstr>
      <vt:lpstr>Bookman Old Style</vt:lpstr>
      <vt:lpstr>Rockwell</vt:lpstr>
      <vt:lpstr>Damask</vt:lpstr>
      <vt:lpstr>Organizational Security in the Healthcare Industry </vt:lpstr>
      <vt:lpstr>Introduction</vt:lpstr>
      <vt:lpstr>User Restrictions and Access Control </vt:lpstr>
      <vt:lpstr>Password Standards and Requirements </vt:lpstr>
      <vt:lpstr>Shutting Down Unnecessary Services </vt:lpstr>
      <vt:lpstr>Closing Unnecessary Ports </vt:lpstr>
      <vt:lpstr>Conclusion</vt:lpstr>
      <vt:lpstr>bibliography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Lassine P Guindo</dc:creator>
  <cp:lastModifiedBy>Lassine P Guindo</cp:lastModifiedBy>
  <cp:revision>2</cp:revision>
  <dcterms:created xsi:type="dcterms:W3CDTF">2025-02-03T00:34:40Z</dcterms:created>
  <dcterms:modified xsi:type="dcterms:W3CDTF">2025-02-03T02:26:26Z</dcterms:modified>
</cp:coreProperties>
</file>