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2" r:id="rId2"/>
    <p:sldId id="280" r:id="rId3"/>
    <p:sldId id="279" r:id="rId4"/>
    <p:sldId id="259" r:id="rId5"/>
    <p:sldId id="263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61" r:id="rId15"/>
    <p:sldId id="273" r:id="rId16"/>
    <p:sldId id="283" r:id="rId17"/>
    <p:sldId id="282" r:id="rId18"/>
    <p:sldId id="284" r:id="rId19"/>
    <p:sldId id="285" r:id="rId20"/>
    <p:sldId id="286" r:id="rId21"/>
    <p:sldId id="275" r:id="rId22"/>
    <p:sldId id="276" r:id="rId23"/>
    <p:sldId id="287" r:id="rId24"/>
    <p:sldId id="288" r:id="rId25"/>
    <p:sldId id="281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JO BLESSING ODOH" initials="OBO" lastIdx="1" clrIdx="0">
    <p:extLst>
      <p:ext uri="{19B8F6BF-5375-455C-9EA6-DF929625EA0E}">
        <p15:presenceInfo xmlns:p15="http://schemas.microsoft.com/office/powerpoint/2012/main" userId="S-1-5-21-607126847-70518424-489426498-4714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273A04-22B8-4434-9079-7732B7FF6FF0}" v="344" dt="2022-04-15T05:06:36.1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69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C85DC-5960-4FA7-B2AA-498804111FC4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30CE5-967B-4329-B3DE-315E8250A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42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D4A19-1FE1-4990-B189-9E2F2C1D7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C77DB-F850-4570-ABB5-376BA16D8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85967-9637-4AEC-B05D-E1D7A87E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E8BF-DB54-4A4E-B4B8-7DD4E5E4C353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A3294-8DEE-42F0-A8BB-9BF091382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10D62-C7E9-45CB-A671-FAD25427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F959-C248-4EB8-B820-31043F671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26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EDC0-81C1-4B95-8C65-63C7EBA5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69A44-1E34-4EA8-BAD3-0562294E3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A160C-D870-4928-824E-A371B070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E8BF-DB54-4A4E-B4B8-7DD4E5E4C353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99F6-9B05-4596-8278-032BDD6D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D8E2E-B5AD-4C00-8C80-EEBD8AAB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F959-C248-4EB8-B820-31043F671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01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638207-6DEE-43EC-8C5D-386C0C69C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D6A73-A87B-4E20-B89E-708391E7C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2E7D3-2503-494A-9162-A9E9AE45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E8BF-DB54-4A4E-B4B8-7DD4E5E4C353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175CA-F048-41EB-ACF3-3BF503EF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3A4CA-DB0A-4500-8244-AC0A2F8C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F959-C248-4EB8-B820-31043F671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78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0F9D-4D80-41DC-849B-2231D095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98347-F93F-4EC3-B88A-B261486A1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5CB47-7F70-4393-90D6-99C31571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E8BF-DB54-4A4E-B4B8-7DD4E5E4C353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F3CB8-9EDB-47D7-9D74-259462EA8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087C6-9CD8-4461-A9F8-3A34B8414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F959-C248-4EB8-B820-31043F671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48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B2C1-4E66-4BF6-A86D-DB65D7F2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D758B-8134-4096-A451-59CC6455F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9E16B-623C-49D1-A427-FF956CE9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E8BF-DB54-4A4E-B4B8-7DD4E5E4C353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791A4-CC24-44CC-AE64-F98D012C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F4501-3762-4F74-97FA-1A8BF846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F959-C248-4EB8-B820-31043F671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39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7725-1533-4EC6-87B3-769159556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32CC7-A9AF-4A05-A304-10D9B9534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170D4-9BFE-4E4C-B487-E8C6C0843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E0CD-1DD9-4F68-B617-1B3C8FDF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E8BF-DB54-4A4E-B4B8-7DD4E5E4C353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9A8FC-EB4A-4678-81EB-DB861F98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9E506-AE88-4D07-8F9D-727E40A2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F959-C248-4EB8-B820-31043F671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97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0B50A-2FA9-4A29-9B91-3908E4572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A7EB4-B20E-41A9-81C3-157D0D9AC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FB0A5-E4A1-4D6F-9D1F-5501C69C2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88347-516D-4C36-88DB-F6B210CF9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7627C-6DC5-4150-A500-57387806C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1A61DF-A91B-4A79-8EBD-04B65C2F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E8BF-DB54-4A4E-B4B8-7DD4E5E4C353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42B89-7CFA-4EF2-96E3-CC15AE09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8AB3FA-F808-448F-A0BF-1E53F46F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F959-C248-4EB8-B820-31043F671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24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794E-5D9C-4EFD-9558-A61BF49E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3783C-E0C8-4F01-9B63-8EFB0F34B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E8BF-DB54-4A4E-B4B8-7DD4E5E4C353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614D8-6582-4A2D-B9B0-AF0BA173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33101-22C8-4E07-AF98-9FEDF6C2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F959-C248-4EB8-B820-31043F671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42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BF787-472D-4E09-AFDE-1B7E2DB1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E8BF-DB54-4A4E-B4B8-7DD4E5E4C353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4FDF2D-4F2E-4A92-811E-5241475F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82ED3-C0F7-4B42-B908-E53B6D2F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F959-C248-4EB8-B820-31043F671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B0D5-C138-422D-ABAE-F422282A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6F6CC-DD5B-4F7B-8447-BFFF12F8B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42500-1D2D-4AEF-9E4F-182AADFCB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E4766-8228-4951-9381-A14BE04D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E8BF-DB54-4A4E-B4B8-7DD4E5E4C353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08E50-CB42-44F2-819D-7BE469ED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CE123-CEED-430E-BF4A-0E677AD1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F959-C248-4EB8-B820-31043F671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47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E605-CC42-40D7-A419-88A0B6CC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38EF2-27B8-4895-A8CC-15AE81200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4B4A6-F541-4B6A-8E49-26254C478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F259D-4A1D-423F-9724-CE84C5A6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E8BF-DB54-4A4E-B4B8-7DD4E5E4C353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B3DEA-848B-4014-9D45-E9E53959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23457-7359-46C3-BC93-8374B35E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F959-C248-4EB8-B820-31043F671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79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F92EC-8FB3-485C-B63C-A157C3E28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EEAAE-376F-4528-B799-CA240F6EC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57B77-92F0-4BEB-89DB-A86330DCB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7E8BF-DB54-4A4E-B4B8-7DD4E5E4C353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EBB9F-499E-4420-9B8E-01FE9A2D9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DD72E-FFD4-48EC-AB99-5545E7472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CF959-C248-4EB8-B820-31043F671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76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gini-impurity-and-entropy-in-decision-tree-m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plastic&#10;&#10;Description automatically generated">
            <a:extLst>
              <a:ext uri="{FF2B5EF4-FFF2-40B4-BE49-F238E27FC236}">
                <a16:creationId xmlns:a16="http://schemas.microsoft.com/office/drawing/2014/main" id="{E8293D7D-76E5-66B7-4B58-E5487B386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886" y="2232026"/>
            <a:ext cx="6338047" cy="4077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71F5AD-5E00-C297-89DB-275C18A19344}"/>
              </a:ext>
            </a:extLst>
          </p:cNvPr>
          <p:cNvSpPr txBox="1"/>
          <p:nvPr/>
        </p:nvSpPr>
        <p:spPr>
          <a:xfrm>
            <a:off x="2021681" y="633958"/>
            <a:ext cx="870823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i="1" dirty="0">
                <a:latin typeface="Amasis MT Pro Black" panose="02040A04050005020304" pitchFamily="18" charset="0"/>
                <a:cs typeface="Calibri"/>
              </a:rPr>
              <a:t>Using Random Forest to Classify Diabetes in women above age 21.</a:t>
            </a:r>
          </a:p>
        </p:txBody>
      </p:sp>
    </p:spTree>
    <p:extLst>
      <p:ext uri="{BB962C8B-B14F-4D97-AF65-F5344CB8AC3E}">
        <p14:creationId xmlns:p14="http://schemas.microsoft.com/office/powerpoint/2010/main" val="2731412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2423B6-C098-47CF-B597-3535E59B1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856325"/>
              </p:ext>
            </p:extLst>
          </p:nvPr>
        </p:nvGraphicFramePr>
        <p:xfrm>
          <a:off x="2286000" y="4599633"/>
          <a:ext cx="4148797" cy="1099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377">
                  <a:extLst>
                    <a:ext uri="{9D8B030D-6E8A-4147-A177-3AD203B41FA5}">
                      <a16:colId xmlns:a16="http://schemas.microsoft.com/office/drawing/2014/main" val="2922674444"/>
                    </a:ext>
                  </a:extLst>
                </a:gridCol>
                <a:gridCol w="834105">
                  <a:extLst>
                    <a:ext uri="{9D8B030D-6E8A-4147-A177-3AD203B41FA5}">
                      <a16:colId xmlns:a16="http://schemas.microsoft.com/office/drawing/2014/main" val="2393056179"/>
                    </a:ext>
                  </a:extLst>
                </a:gridCol>
                <a:gridCol w="834105">
                  <a:extLst>
                    <a:ext uri="{9D8B030D-6E8A-4147-A177-3AD203B41FA5}">
                      <a16:colId xmlns:a16="http://schemas.microsoft.com/office/drawing/2014/main" val="2358519014"/>
                    </a:ext>
                  </a:extLst>
                </a:gridCol>
                <a:gridCol w="834105">
                  <a:extLst>
                    <a:ext uri="{9D8B030D-6E8A-4147-A177-3AD203B41FA5}">
                      <a16:colId xmlns:a16="http://schemas.microsoft.com/office/drawing/2014/main" val="965596363"/>
                    </a:ext>
                  </a:extLst>
                </a:gridCol>
                <a:gridCol w="834105">
                  <a:extLst>
                    <a:ext uri="{9D8B030D-6E8A-4147-A177-3AD203B41FA5}">
                      <a16:colId xmlns:a16="http://schemas.microsoft.com/office/drawing/2014/main" val="340304779"/>
                    </a:ext>
                  </a:extLst>
                </a:gridCol>
              </a:tblGrid>
              <a:tr h="733496">
                <a:tc>
                  <a:txBody>
                    <a:bodyPr/>
                    <a:lstStyle/>
                    <a:p>
                      <a:r>
                        <a:rPr lang="en-GB" sz="1400" dirty="0"/>
                        <a:t>Chest</a:t>
                      </a:r>
                      <a:r>
                        <a:rPr lang="en-GB" sz="1400" b="1" dirty="0"/>
                        <a:t> </a:t>
                      </a:r>
                      <a:r>
                        <a:rPr lang="en-GB" sz="1400" dirty="0"/>
                        <a:t>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Good</a:t>
                      </a:r>
                    </a:p>
                    <a:p>
                      <a:r>
                        <a:rPr lang="en-GB" sz="1400" dirty="0"/>
                        <a:t>Blood</a:t>
                      </a:r>
                    </a:p>
                    <a:p>
                      <a:r>
                        <a:rPr lang="en-GB" sz="1400" dirty="0"/>
                        <a:t>Circ.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Blocked</a:t>
                      </a:r>
                    </a:p>
                    <a:p>
                      <a:r>
                        <a:rPr lang="en-GB" sz="1400" dirty="0"/>
                        <a:t>Arteries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Heart</a:t>
                      </a:r>
                    </a:p>
                    <a:p>
                      <a:r>
                        <a:rPr lang="en-GB" sz="1400" dirty="0"/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97954"/>
                  </a:ext>
                </a:extLst>
              </a:tr>
              <a:tr h="246218"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268038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369006-63DF-4AFD-916D-BCF2FC3A7D64}"/>
              </a:ext>
            </a:extLst>
          </p:cNvPr>
          <p:cNvSpPr/>
          <p:nvPr/>
        </p:nvSpPr>
        <p:spPr>
          <a:xfrm>
            <a:off x="6169728" y="1820651"/>
            <a:ext cx="895739" cy="28924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2A87D9-93ED-490A-BEAA-DC01892BA8F2}"/>
              </a:ext>
            </a:extLst>
          </p:cNvPr>
          <p:cNvCxnSpPr/>
          <p:nvPr/>
        </p:nvCxnSpPr>
        <p:spPr>
          <a:xfrm>
            <a:off x="6715569" y="2123897"/>
            <a:ext cx="255036" cy="289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A9EA19-9E39-454B-80CB-BC3D9ABE64D2}"/>
              </a:ext>
            </a:extLst>
          </p:cNvPr>
          <p:cNvCxnSpPr>
            <a:cxnSpLocks/>
          </p:cNvCxnSpPr>
          <p:nvPr/>
        </p:nvCxnSpPr>
        <p:spPr>
          <a:xfrm flipH="1">
            <a:off x="6016546" y="2132053"/>
            <a:ext cx="423762" cy="2962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C486A3-83D5-427D-950B-47153E6DA172}"/>
              </a:ext>
            </a:extLst>
          </p:cNvPr>
          <p:cNvSpPr/>
          <p:nvPr/>
        </p:nvSpPr>
        <p:spPr>
          <a:xfrm>
            <a:off x="6699240" y="2413142"/>
            <a:ext cx="732453" cy="205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1646A1-E0E1-41CD-A717-89D15AE62F4F}"/>
              </a:ext>
            </a:extLst>
          </p:cNvPr>
          <p:cNvSpPr/>
          <p:nvPr/>
        </p:nvSpPr>
        <p:spPr>
          <a:xfrm>
            <a:off x="5495974" y="2450458"/>
            <a:ext cx="732453" cy="205275"/>
          </a:xfrm>
          <a:prstGeom prst="round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1BC898-7FF6-4963-8730-4526C8329D41}"/>
              </a:ext>
            </a:extLst>
          </p:cNvPr>
          <p:cNvCxnSpPr/>
          <p:nvPr/>
        </p:nvCxnSpPr>
        <p:spPr>
          <a:xfrm>
            <a:off x="7192986" y="2625420"/>
            <a:ext cx="255036" cy="289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78D9F4-E3D9-49BE-AAA9-651409CAA8DB}"/>
              </a:ext>
            </a:extLst>
          </p:cNvPr>
          <p:cNvCxnSpPr/>
          <p:nvPr/>
        </p:nvCxnSpPr>
        <p:spPr>
          <a:xfrm>
            <a:off x="5949679" y="2655733"/>
            <a:ext cx="255036" cy="289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B74FD0-CAA8-4629-BB33-3BF48F04BA86}"/>
              </a:ext>
            </a:extLst>
          </p:cNvPr>
          <p:cNvCxnSpPr/>
          <p:nvPr/>
        </p:nvCxnSpPr>
        <p:spPr>
          <a:xfrm flipH="1">
            <a:off x="6773109" y="2614910"/>
            <a:ext cx="195944" cy="2892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02B08E-1155-4FB9-B64A-D07547F4F095}"/>
              </a:ext>
            </a:extLst>
          </p:cNvPr>
          <p:cNvCxnSpPr/>
          <p:nvPr/>
        </p:nvCxnSpPr>
        <p:spPr>
          <a:xfrm flipH="1">
            <a:off x="5641769" y="2646396"/>
            <a:ext cx="195944" cy="2892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A2E614E-A4AA-4AB5-B7CF-9D2D8A680564}"/>
              </a:ext>
            </a:extLst>
          </p:cNvPr>
          <p:cNvSpPr/>
          <p:nvPr/>
        </p:nvSpPr>
        <p:spPr>
          <a:xfrm>
            <a:off x="6430966" y="2919304"/>
            <a:ext cx="475863" cy="20527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1D7AAB-0B5D-4FB8-B928-01F6F596655D}"/>
              </a:ext>
            </a:extLst>
          </p:cNvPr>
          <p:cNvSpPr/>
          <p:nvPr/>
        </p:nvSpPr>
        <p:spPr>
          <a:xfrm>
            <a:off x="7345369" y="2944983"/>
            <a:ext cx="475863" cy="205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9EF4F8D-907B-4CCE-83EC-289381636ECC}"/>
              </a:ext>
            </a:extLst>
          </p:cNvPr>
          <p:cNvSpPr/>
          <p:nvPr/>
        </p:nvSpPr>
        <p:spPr>
          <a:xfrm>
            <a:off x="5906877" y="2942648"/>
            <a:ext cx="475863" cy="20527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89C8C73-78A3-4076-8A1D-9C4C30B24412}"/>
              </a:ext>
            </a:extLst>
          </p:cNvPr>
          <p:cNvSpPr/>
          <p:nvPr/>
        </p:nvSpPr>
        <p:spPr>
          <a:xfrm>
            <a:off x="5254546" y="2935669"/>
            <a:ext cx="475863" cy="20527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3F3ADB-A077-4A63-BBFD-AA7DCD0DDDB8}"/>
              </a:ext>
            </a:extLst>
          </p:cNvPr>
          <p:cNvCxnSpPr/>
          <p:nvPr/>
        </p:nvCxnSpPr>
        <p:spPr>
          <a:xfrm flipH="1">
            <a:off x="5851707" y="3154915"/>
            <a:ext cx="195944" cy="2892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FAE947-6B8D-4662-8CD7-9D0A2999D6BF}"/>
              </a:ext>
            </a:extLst>
          </p:cNvPr>
          <p:cNvCxnSpPr/>
          <p:nvPr/>
        </p:nvCxnSpPr>
        <p:spPr>
          <a:xfrm>
            <a:off x="6168154" y="3138607"/>
            <a:ext cx="255036" cy="289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A89C424-204B-4919-8D9F-91274026326B}"/>
              </a:ext>
            </a:extLst>
          </p:cNvPr>
          <p:cNvSpPr/>
          <p:nvPr/>
        </p:nvSpPr>
        <p:spPr>
          <a:xfrm>
            <a:off x="5567159" y="3451156"/>
            <a:ext cx="475863" cy="20527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400D0E3-FFF3-45F3-8496-5228143A1310}"/>
              </a:ext>
            </a:extLst>
          </p:cNvPr>
          <p:cNvSpPr/>
          <p:nvPr/>
        </p:nvSpPr>
        <p:spPr>
          <a:xfrm>
            <a:off x="6280557" y="3430111"/>
            <a:ext cx="475863" cy="205275"/>
          </a:xfrm>
          <a:prstGeom prst="roundRect">
            <a:avLst/>
          </a:prstGeom>
          <a:solidFill>
            <a:schemeClr val="accent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5D80B9-133F-A8F8-E619-3CDC6DB828B5}"/>
              </a:ext>
            </a:extLst>
          </p:cNvPr>
          <p:cNvSpPr txBox="1"/>
          <p:nvPr/>
        </p:nvSpPr>
        <p:spPr>
          <a:xfrm>
            <a:off x="1027092" y="2109900"/>
            <a:ext cx="3900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masis MT Pro Black" panose="02040A04050005020304" pitchFamily="18" charset="0"/>
              </a:rPr>
              <a:t>Sample Tree 3</a:t>
            </a:r>
            <a:endParaRPr lang="en-GB" sz="40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92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04A9489-F3F2-481F-B1AF-3F8F115E2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57932"/>
              </p:ext>
            </p:extLst>
          </p:nvPr>
        </p:nvGraphicFramePr>
        <p:xfrm>
          <a:off x="2286000" y="4599633"/>
          <a:ext cx="4148797" cy="1099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377">
                  <a:extLst>
                    <a:ext uri="{9D8B030D-6E8A-4147-A177-3AD203B41FA5}">
                      <a16:colId xmlns:a16="http://schemas.microsoft.com/office/drawing/2014/main" val="2922674444"/>
                    </a:ext>
                  </a:extLst>
                </a:gridCol>
                <a:gridCol w="834105">
                  <a:extLst>
                    <a:ext uri="{9D8B030D-6E8A-4147-A177-3AD203B41FA5}">
                      <a16:colId xmlns:a16="http://schemas.microsoft.com/office/drawing/2014/main" val="2393056179"/>
                    </a:ext>
                  </a:extLst>
                </a:gridCol>
                <a:gridCol w="834105">
                  <a:extLst>
                    <a:ext uri="{9D8B030D-6E8A-4147-A177-3AD203B41FA5}">
                      <a16:colId xmlns:a16="http://schemas.microsoft.com/office/drawing/2014/main" val="2358519014"/>
                    </a:ext>
                  </a:extLst>
                </a:gridCol>
                <a:gridCol w="834105">
                  <a:extLst>
                    <a:ext uri="{9D8B030D-6E8A-4147-A177-3AD203B41FA5}">
                      <a16:colId xmlns:a16="http://schemas.microsoft.com/office/drawing/2014/main" val="965596363"/>
                    </a:ext>
                  </a:extLst>
                </a:gridCol>
                <a:gridCol w="834105">
                  <a:extLst>
                    <a:ext uri="{9D8B030D-6E8A-4147-A177-3AD203B41FA5}">
                      <a16:colId xmlns:a16="http://schemas.microsoft.com/office/drawing/2014/main" val="340304779"/>
                    </a:ext>
                  </a:extLst>
                </a:gridCol>
              </a:tblGrid>
              <a:tr h="733496">
                <a:tc>
                  <a:txBody>
                    <a:bodyPr/>
                    <a:lstStyle/>
                    <a:p>
                      <a:r>
                        <a:rPr lang="en-GB" sz="1400" dirty="0"/>
                        <a:t>Chest</a:t>
                      </a:r>
                      <a:r>
                        <a:rPr lang="en-GB" sz="1400" b="1" dirty="0"/>
                        <a:t> </a:t>
                      </a:r>
                      <a:r>
                        <a:rPr lang="en-GB" sz="1400" dirty="0"/>
                        <a:t>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Good</a:t>
                      </a:r>
                    </a:p>
                    <a:p>
                      <a:r>
                        <a:rPr lang="en-GB" sz="1400" dirty="0"/>
                        <a:t>Blood</a:t>
                      </a:r>
                    </a:p>
                    <a:p>
                      <a:r>
                        <a:rPr lang="en-GB" sz="1400" dirty="0"/>
                        <a:t>Circ.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Blocked</a:t>
                      </a:r>
                    </a:p>
                    <a:p>
                      <a:r>
                        <a:rPr lang="en-GB" sz="1400" dirty="0"/>
                        <a:t>Arteries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Heart</a:t>
                      </a:r>
                    </a:p>
                    <a:p>
                      <a:r>
                        <a:rPr lang="en-GB" sz="1400" dirty="0"/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97954"/>
                  </a:ext>
                </a:extLst>
              </a:tr>
              <a:tr h="246218"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268038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A1E94F-2491-4283-B476-CBDC0A7B42FB}"/>
              </a:ext>
            </a:extLst>
          </p:cNvPr>
          <p:cNvSpPr/>
          <p:nvPr/>
        </p:nvSpPr>
        <p:spPr>
          <a:xfrm>
            <a:off x="6586477" y="2450771"/>
            <a:ext cx="746449" cy="289249"/>
          </a:xfrm>
          <a:prstGeom prst="round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6483FD-2DD3-405E-96DB-9A68EA026D34}"/>
              </a:ext>
            </a:extLst>
          </p:cNvPr>
          <p:cNvCxnSpPr/>
          <p:nvPr/>
        </p:nvCxnSpPr>
        <p:spPr>
          <a:xfrm>
            <a:off x="6959701" y="2740020"/>
            <a:ext cx="255036" cy="289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C719CA-9E61-4116-903E-68EA531592C9}"/>
              </a:ext>
            </a:extLst>
          </p:cNvPr>
          <p:cNvCxnSpPr/>
          <p:nvPr/>
        </p:nvCxnSpPr>
        <p:spPr>
          <a:xfrm flipH="1">
            <a:off x="6729545" y="2740021"/>
            <a:ext cx="195944" cy="28924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31173E-F4C9-4C19-B239-9CCDB56DABD7}"/>
              </a:ext>
            </a:extLst>
          </p:cNvPr>
          <p:cNvSpPr/>
          <p:nvPr/>
        </p:nvSpPr>
        <p:spPr>
          <a:xfrm>
            <a:off x="7054562" y="3050267"/>
            <a:ext cx="732453" cy="205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6C8EAC-7496-4245-98AA-5BB80081FD01}"/>
              </a:ext>
            </a:extLst>
          </p:cNvPr>
          <p:cNvSpPr/>
          <p:nvPr/>
        </p:nvSpPr>
        <p:spPr>
          <a:xfrm>
            <a:off x="6080489" y="3052574"/>
            <a:ext cx="732453" cy="205275"/>
          </a:xfrm>
          <a:prstGeom prst="round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20BF93-D495-4510-8327-F0B039A93ECE}"/>
              </a:ext>
            </a:extLst>
          </p:cNvPr>
          <p:cNvCxnSpPr/>
          <p:nvPr/>
        </p:nvCxnSpPr>
        <p:spPr>
          <a:xfrm>
            <a:off x="7370248" y="3274188"/>
            <a:ext cx="255036" cy="289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69FB6C-C9D5-43FD-8E75-DBE42456D8EF}"/>
              </a:ext>
            </a:extLst>
          </p:cNvPr>
          <p:cNvCxnSpPr/>
          <p:nvPr/>
        </p:nvCxnSpPr>
        <p:spPr>
          <a:xfrm>
            <a:off x="6506381" y="3255532"/>
            <a:ext cx="255036" cy="289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86A10A-2BC9-44E1-82CE-4CBF22C40A85}"/>
              </a:ext>
            </a:extLst>
          </p:cNvPr>
          <p:cNvCxnSpPr/>
          <p:nvPr/>
        </p:nvCxnSpPr>
        <p:spPr>
          <a:xfrm flipH="1">
            <a:off x="7171956" y="3285847"/>
            <a:ext cx="195944" cy="2892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A64B10-3EDC-4B39-ADD1-3DC78CCFA022}"/>
              </a:ext>
            </a:extLst>
          </p:cNvPr>
          <p:cNvCxnSpPr/>
          <p:nvPr/>
        </p:nvCxnSpPr>
        <p:spPr>
          <a:xfrm flipH="1">
            <a:off x="6191085" y="3236876"/>
            <a:ext cx="195944" cy="28924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8146DD-7B23-4A02-8A52-F2FB293FDB96}"/>
              </a:ext>
            </a:extLst>
          </p:cNvPr>
          <p:cNvSpPr/>
          <p:nvPr/>
        </p:nvSpPr>
        <p:spPr>
          <a:xfrm>
            <a:off x="7564620" y="3605421"/>
            <a:ext cx="475863" cy="20527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B739FBC-568D-46D7-AB83-F4322A6CC43F}"/>
              </a:ext>
            </a:extLst>
          </p:cNvPr>
          <p:cNvSpPr/>
          <p:nvPr/>
        </p:nvSpPr>
        <p:spPr>
          <a:xfrm>
            <a:off x="6996229" y="3584438"/>
            <a:ext cx="475863" cy="2052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B5AC4E4-9876-422D-AB74-BB2B5D7827F7}"/>
              </a:ext>
            </a:extLst>
          </p:cNvPr>
          <p:cNvSpPr/>
          <p:nvPr/>
        </p:nvSpPr>
        <p:spPr>
          <a:xfrm>
            <a:off x="6483838" y="3559949"/>
            <a:ext cx="475863" cy="20527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7AC79C0-2260-47A8-B5EE-118F5451D8ED}"/>
              </a:ext>
            </a:extLst>
          </p:cNvPr>
          <p:cNvSpPr/>
          <p:nvPr/>
        </p:nvSpPr>
        <p:spPr>
          <a:xfrm>
            <a:off x="5689517" y="3583949"/>
            <a:ext cx="615452" cy="200614"/>
          </a:xfrm>
          <a:prstGeom prst="round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42CB8B-EC07-32E8-7E0C-852A1309D262}"/>
              </a:ext>
            </a:extLst>
          </p:cNvPr>
          <p:cNvSpPr txBox="1"/>
          <p:nvPr/>
        </p:nvSpPr>
        <p:spPr>
          <a:xfrm>
            <a:off x="1133852" y="2241452"/>
            <a:ext cx="3900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masis MT Pro Black" panose="02040A04050005020304" pitchFamily="18" charset="0"/>
              </a:rPr>
              <a:t>Sample Tree 4</a:t>
            </a:r>
            <a:endParaRPr lang="en-GB" sz="40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31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896E8D-C641-4E11-BA1E-8E4487E6D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315015"/>
              </p:ext>
            </p:extLst>
          </p:nvPr>
        </p:nvGraphicFramePr>
        <p:xfrm>
          <a:off x="2286000" y="4599633"/>
          <a:ext cx="4148797" cy="1099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377">
                  <a:extLst>
                    <a:ext uri="{9D8B030D-6E8A-4147-A177-3AD203B41FA5}">
                      <a16:colId xmlns:a16="http://schemas.microsoft.com/office/drawing/2014/main" val="2922674444"/>
                    </a:ext>
                  </a:extLst>
                </a:gridCol>
                <a:gridCol w="834105">
                  <a:extLst>
                    <a:ext uri="{9D8B030D-6E8A-4147-A177-3AD203B41FA5}">
                      <a16:colId xmlns:a16="http://schemas.microsoft.com/office/drawing/2014/main" val="2393056179"/>
                    </a:ext>
                  </a:extLst>
                </a:gridCol>
                <a:gridCol w="834105">
                  <a:extLst>
                    <a:ext uri="{9D8B030D-6E8A-4147-A177-3AD203B41FA5}">
                      <a16:colId xmlns:a16="http://schemas.microsoft.com/office/drawing/2014/main" val="2358519014"/>
                    </a:ext>
                  </a:extLst>
                </a:gridCol>
                <a:gridCol w="834105">
                  <a:extLst>
                    <a:ext uri="{9D8B030D-6E8A-4147-A177-3AD203B41FA5}">
                      <a16:colId xmlns:a16="http://schemas.microsoft.com/office/drawing/2014/main" val="965596363"/>
                    </a:ext>
                  </a:extLst>
                </a:gridCol>
                <a:gridCol w="834105">
                  <a:extLst>
                    <a:ext uri="{9D8B030D-6E8A-4147-A177-3AD203B41FA5}">
                      <a16:colId xmlns:a16="http://schemas.microsoft.com/office/drawing/2014/main" val="340304779"/>
                    </a:ext>
                  </a:extLst>
                </a:gridCol>
              </a:tblGrid>
              <a:tr h="733496">
                <a:tc>
                  <a:txBody>
                    <a:bodyPr/>
                    <a:lstStyle/>
                    <a:p>
                      <a:r>
                        <a:rPr lang="en-GB" sz="1400" dirty="0"/>
                        <a:t>Chest</a:t>
                      </a:r>
                      <a:r>
                        <a:rPr lang="en-GB" sz="1400" b="1" dirty="0"/>
                        <a:t> </a:t>
                      </a:r>
                      <a:r>
                        <a:rPr lang="en-GB" sz="1400" dirty="0"/>
                        <a:t>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Good</a:t>
                      </a:r>
                    </a:p>
                    <a:p>
                      <a:r>
                        <a:rPr lang="en-GB" sz="1400" dirty="0"/>
                        <a:t>Blood</a:t>
                      </a:r>
                    </a:p>
                    <a:p>
                      <a:r>
                        <a:rPr lang="en-GB" sz="1400" dirty="0"/>
                        <a:t>Circ.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Blocked</a:t>
                      </a:r>
                    </a:p>
                    <a:p>
                      <a:r>
                        <a:rPr lang="en-GB" sz="1400" dirty="0"/>
                        <a:t>Arteries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Heart</a:t>
                      </a:r>
                    </a:p>
                    <a:p>
                      <a:r>
                        <a:rPr lang="en-GB" sz="1400" dirty="0"/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97954"/>
                  </a:ext>
                </a:extLst>
              </a:tr>
              <a:tr h="246218"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268038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B1BFF4E-CFEB-43F5-B835-20109CD98237}"/>
              </a:ext>
            </a:extLst>
          </p:cNvPr>
          <p:cNvSpPr/>
          <p:nvPr/>
        </p:nvSpPr>
        <p:spPr>
          <a:xfrm>
            <a:off x="7293206" y="2013878"/>
            <a:ext cx="653143" cy="289249"/>
          </a:xfrm>
          <a:prstGeom prst="roundRect">
            <a:avLst/>
          </a:prstGeom>
          <a:solidFill>
            <a:schemeClr val="accent1"/>
          </a:solidFill>
          <a:ln w="19050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3AAE77-8669-479F-9B47-8C7D63A95B66}"/>
              </a:ext>
            </a:extLst>
          </p:cNvPr>
          <p:cNvCxnSpPr>
            <a:cxnSpLocks/>
          </p:cNvCxnSpPr>
          <p:nvPr/>
        </p:nvCxnSpPr>
        <p:spPr>
          <a:xfrm>
            <a:off x="7657101" y="2303126"/>
            <a:ext cx="419876" cy="303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AD7A83-7E1B-49DE-9581-68FDDEF2D737}"/>
              </a:ext>
            </a:extLst>
          </p:cNvPr>
          <p:cNvCxnSpPr>
            <a:cxnSpLocks/>
          </p:cNvCxnSpPr>
          <p:nvPr/>
        </p:nvCxnSpPr>
        <p:spPr>
          <a:xfrm flipH="1">
            <a:off x="7436271" y="2317120"/>
            <a:ext cx="195944" cy="2892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86426D-AF90-4BDF-8626-880EF7561BF4}"/>
              </a:ext>
            </a:extLst>
          </p:cNvPr>
          <p:cNvSpPr/>
          <p:nvPr/>
        </p:nvSpPr>
        <p:spPr>
          <a:xfrm>
            <a:off x="6873328" y="2592374"/>
            <a:ext cx="665584" cy="205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39810C-3E54-416A-A292-7DBC657E8941}"/>
              </a:ext>
            </a:extLst>
          </p:cNvPr>
          <p:cNvSpPr/>
          <p:nvPr/>
        </p:nvSpPr>
        <p:spPr>
          <a:xfrm>
            <a:off x="7969675" y="2613364"/>
            <a:ext cx="732453" cy="205275"/>
          </a:xfrm>
          <a:prstGeom prst="round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7610CE-8D98-4187-BA6B-7B437A865645}"/>
              </a:ext>
            </a:extLst>
          </p:cNvPr>
          <p:cNvCxnSpPr>
            <a:cxnSpLocks/>
          </p:cNvCxnSpPr>
          <p:nvPr/>
        </p:nvCxnSpPr>
        <p:spPr>
          <a:xfrm flipH="1">
            <a:off x="8112742" y="2834967"/>
            <a:ext cx="195944" cy="2892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AAB391-175F-43BB-9197-1324B670AACA}"/>
              </a:ext>
            </a:extLst>
          </p:cNvPr>
          <p:cNvCxnSpPr>
            <a:cxnSpLocks/>
          </p:cNvCxnSpPr>
          <p:nvPr/>
        </p:nvCxnSpPr>
        <p:spPr>
          <a:xfrm>
            <a:off x="7654759" y="2303126"/>
            <a:ext cx="419876" cy="3032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411C28-F89D-4B65-AE14-376F31D4AC40}"/>
              </a:ext>
            </a:extLst>
          </p:cNvPr>
          <p:cNvCxnSpPr>
            <a:cxnSpLocks/>
          </p:cNvCxnSpPr>
          <p:nvPr/>
        </p:nvCxnSpPr>
        <p:spPr>
          <a:xfrm>
            <a:off x="8422212" y="2825634"/>
            <a:ext cx="419876" cy="3032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5822CB-C899-49CC-BEA6-B0AD6C7F497A}"/>
              </a:ext>
            </a:extLst>
          </p:cNvPr>
          <p:cNvSpPr/>
          <p:nvPr/>
        </p:nvSpPr>
        <p:spPr>
          <a:xfrm>
            <a:off x="8702128" y="3149905"/>
            <a:ext cx="732453" cy="205275"/>
          </a:xfrm>
          <a:prstGeom prst="roundRect">
            <a:avLst/>
          </a:prstGeom>
          <a:solidFill>
            <a:srgbClr val="92D05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22D9E7C-FD48-4D53-AFB9-63D18506E5B1}"/>
              </a:ext>
            </a:extLst>
          </p:cNvPr>
          <p:cNvSpPr/>
          <p:nvPr/>
        </p:nvSpPr>
        <p:spPr>
          <a:xfrm>
            <a:off x="7946349" y="3135872"/>
            <a:ext cx="475863" cy="20527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65F8B6-747F-417D-B02E-FFC60A998B39}"/>
              </a:ext>
            </a:extLst>
          </p:cNvPr>
          <p:cNvCxnSpPr>
            <a:cxnSpLocks/>
          </p:cNvCxnSpPr>
          <p:nvPr/>
        </p:nvCxnSpPr>
        <p:spPr>
          <a:xfrm flipH="1">
            <a:off x="8114298" y="2837289"/>
            <a:ext cx="195944" cy="2892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2E7EA0D-8F6C-F954-137D-07D01A838B5D}"/>
              </a:ext>
            </a:extLst>
          </p:cNvPr>
          <p:cNvSpPr txBox="1"/>
          <p:nvPr/>
        </p:nvSpPr>
        <p:spPr>
          <a:xfrm>
            <a:off x="1404763" y="1905478"/>
            <a:ext cx="3900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masis MT Pro Black" panose="02040A04050005020304" pitchFamily="18" charset="0"/>
              </a:rPr>
              <a:t>Sample Tree 5</a:t>
            </a:r>
            <a:endParaRPr lang="en-GB" sz="40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07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96BFFEF-E985-4EAC-B1D3-BFD77CF4A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216259"/>
              </p:ext>
            </p:extLst>
          </p:nvPr>
        </p:nvGraphicFramePr>
        <p:xfrm>
          <a:off x="2286000" y="4599633"/>
          <a:ext cx="4148797" cy="1099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377">
                  <a:extLst>
                    <a:ext uri="{9D8B030D-6E8A-4147-A177-3AD203B41FA5}">
                      <a16:colId xmlns:a16="http://schemas.microsoft.com/office/drawing/2014/main" val="2922674444"/>
                    </a:ext>
                  </a:extLst>
                </a:gridCol>
                <a:gridCol w="834105">
                  <a:extLst>
                    <a:ext uri="{9D8B030D-6E8A-4147-A177-3AD203B41FA5}">
                      <a16:colId xmlns:a16="http://schemas.microsoft.com/office/drawing/2014/main" val="2393056179"/>
                    </a:ext>
                  </a:extLst>
                </a:gridCol>
                <a:gridCol w="834105">
                  <a:extLst>
                    <a:ext uri="{9D8B030D-6E8A-4147-A177-3AD203B41FA5}">
                      <a16:colId xmlns:a16="http://schemas.microsoft.com/office/drawing/2014/main" val="2358519014"/>
                    </a:ext>
                  </a:extLst>
                </a:gridCol>
                <a:gridCol w="834105">
                  <a:extLst>
                    <a:ext uri="{9D8B030D-6E8A-4147-A177-3AD203B41FA5}">
                      <a16:colId xmlns:a16="http://schemas.microsoft.com/office/drawing/2014/main" val="965596363"/>
                    </a:ext>
                  </a:extLst>
                </a:gridCol>
                <a:gridCol w="834105">
                  <a:extLst>
                    <a:ext uri="{9D8B030D-6E8A-4147-A177-3AD203B41FA5}">
                      <a16:colId xmlns:a16="http://schemas.microsoft.com/office/drawing/2014/main" val="340304779"/>
                    </a:ext>
                  </a:extLst>
                </a:gridCol>
              </a:tblGrid>
              <a:tr h="733496">
                <a:tc>
                  <a:txBody>
                    <a:bodyPr/>
                    <a:lstStyle/>
                    <a:p>
                      <a:r>
                        <a:rPr lang="en-GB" sz="1400" dirty="0"/>
                        <a:t>Chest</a:t>
                      </a:r>
                      <a:r>
                        <a:rPr lang="en-GB" sz="1400" b="1" dirty="0"/>
                        <a:t> </a:t>
                      </a:r>
                      <a:r>
                        <a:rPr lang="en-GB" sz="1400" dirty="0"/>
                        <a:t>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Good</a:t>
                      </a:r>
                    </a:p>
                    <a:p>
                      <a:r>
                        <a:rPr lang="en-GB" sz="1400" dirty="0"/>
                        <a:t>Blood</a:t>
                      </a:r>
                    </a:p>
                    <a:p>
                      <a:r>
                        <a:rPr lang="en-GB" sz="1400" dirty="0"/>
                        <a:t>Circ.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Blocked</a:t>
                      </a:r>
                    </a:p>
                    <a:p>
                      <a:r>
                        <a:rPr lang="en-GB" sz="1400" dirty="0"/>
                        <a:t>Arteries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Heart</a:t>
                      </a:r>
                    </a:p>
                    <a:p>
                      <a:r>
                        <a:rPr lang="en-GB" sz="1400" dirty="0"/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97954"/>
                  </a:ext>
                </a:extLst>
              </a:tr>
              <a:tr h="246218"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268038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5D364B-F964-4D36-86B6-88CFE4B9243C}"/>
              </a:ext>
            </a:extLst>
          </p:cNvPr>
          <p:cNvSpPr/>
          <p:nvPr/>
        </p:nvSpPr>
        <p:spPr>
          <a:xfrm>
            <a:off x="7936004" y="1968334"/>
            <a:ext cx="746449" cy="28924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503A6E-34E2-4DF8-A2E9-40C6450438FB}"/>
              </a:ext>
            </a:extLst>
          </p:cNvPr>
          <p:cNvCxnSpPr/>
          <p:nvPr/>
        </p:nvCxnSpPr>
        <p:spPr>
          <a:xfrm>
            <a:off x="8363658" y="2257582"/>
            <a:ext cx="255036" cy="289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3F0194-3FDA-4FD9-A140-85AB2D35E78A}"/>
              </a:ext>
            </a:extLst>
          </p:cNvPr>
          <p:cNvCxnSpPr>
            <a:cxnSpLocks/>
          </p:cNvCxnSpPr>
          <p:nvPr/>
        </p:nvCxnSpPr>
        <p:spPr>
          <a:xfrm flipH="1">
            <a:off x="7474130" y="2274483"/>
            <a:ext cx="651211" cy="28110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69E88C-FF7B-44DD-8EE7-266ADE2A4B44}"/>
              </a:ext>
            </a:extLst>
          </p:cNvPr>
          <p:cNvSpPr/>
          <p:nvPr/>
        </p:nvSpPr>
        <p:spPr>
          <a:xfrm>
            <a:off x="8386206" y="2572493"/>
            <a:ext cx="732453" cy="205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BBE3D8-D575-4BAA-887D-101BA2763E08}"/>
              </a:ext>
            </a:extLst>
          </p:cNvPr>
          <p:cNvSpPr/>
          <p:nvPr/>
        </p:nvSpPr>
        <p:spPr>
          <a:xfrm>
            <a:off x="6990491" y="2588799"/>
            <a:ext cx="732453" cy="205275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80F3CA-C057-4861-B660-2ACF8C68D606}"/>
              </a:ext>
            </a:extLst>
          </p:cNvPr>
          <p:cNvCxnSpPr/>
          <p:nvPr/>
        </p:nvCxnSpPr>
        <p:spPr>
          <a:xfrm>
            <a:off x="8786645" y="2785928"/>
            <a:ext cx="255036" cy="289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375C47-F31B-4E18-94D7-583D8329BBB0}"/>
              </a:ext>
            </a:extLst>
          </p:cNvPr>
          <p:cNvCxnSpPr/>
          <p:nvPr/>
        </p:nvCxnSpPr>
        <p:spPr>
          <a:xfrm flipH="1">
            <a:off x="7049207" y="2785929"/>
            <a:ext cx="195944" cy="2892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9E5A16A-8D88-46AE-A845-94846317EC7C}"/>
              </a:ext>
            </a:extLst>
          </p:cNvPr>
          <p:cNvSpPr/>
          <p:nvPr/>
        </p:nvSpPr>
        <p:spPr>
          <a:xfrm>
            <a:off x="8861287" y="3085680"/>
            <a:ext cx="732453" cy="205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4A6244-197E-4EAA-8759-D56A8D5EF70D}"/>
              </a:ext>
            </a:extLst>
          </p:cNvPr>
          <p:cNvCxnSpPr/>
          <p:nvPr/>
        </p:nvCxnSpPr>
        <p:spPr>
          <a:xfrm>
            <a:off x="7552463" y="2804569"/>
            <a:ext cx="255036" cy="289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094868-C145-4C90-99FD-F2BC3E384B5E}"/>
              </a:ext>
            </a:extLst>
          </p:cNvPr>
          <p:cNvCxnSpPr/>
          <p:nvPr/>
        </p:nvCxnSpPr>
        <p:spPr>
          <a:xfrm flipH="1">
            <a:off x="8530814" y="2796431"/>
            <a:ext cx="195944" cy="2892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202E1F7-5260-444F-9586-132911584EC9}"/>
              </a:ext>
            </a:extLst>
          </p:cNvPr>
          <p:cNvSpPr/>
          <p:nvPr/>
        </p:nvSpPr>
        <p:spPr>
          <a:xfrm>
            <a:off x="8173150" y="3085680"/>
            <a:ext cx="475863" cy="20527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1A1013B-2B86-4768-81E5-4E99057E5EBD}"/>
              </a:ext>
            </a:extLst>
          </p:cNvPr>
          <p:cNvSpPr/>
          <p:nvPr/>
        </p:nvSpPr>
        <p:spPr>
          <a:xfrm>
            <a:off x="7494736" y="3104314"/>
            <a:ext cx="475863" cy="205275"/>
          </a:xfrm>
          <a:prstGeom prst="round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5F1BAE-483A-49D7-815A-71A3FC0F541E}"/>
              </a:ext>
            </a:extLst>
          </p:cNvPr>
          <p:cNvSpPr/>
          <p:nvPr/>
        </p:nvSpPr>
        <p:spPr>
          <a:xfrm>
            <a:off x="6816323" y="3085680"/>
            <a:ext cx="475863" cy="205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0D515C-017A-EDC2-9262-AF3ADB147F03}"/>
              </a:ext>
            </a:extLst>
          </p:cNvPr>
          <p:cNvSpPr txBox="1"/>
          <p:nvPr/>
        </p:nvSpPr>
        <p:spPr>
          <a:xfrm>
            <a:off x="1340074" y="2192889"/>
            <a:ext cx="3900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masis MT Pro Black" panose="02040A04050005020304" pitchFamily="18" charset="0"/>
              </a:rPr>
              <a:t>Sample Tree 6</a:t>
            </a:r>
            <a:endParaRPr lang="en-GB" sz="40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23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C3442F42-70BE-4268-9173-EC6C49D97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147263"/>
              </p:ext>
            </p:extLst>
          </p:nvPr>
        </p:nvGraphicFramePr>
        <p:xfrm>
          <a:off x="2286000" y="4599633"/>
          <a:ext cx="4148797" cy="1099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377">
                  <a:extLst>
                    <a:ext uri="{9D8B030D-6E8A-4147-A177-3AD203B41FA5}">
                      <a16:colId xmlns:a16="http://schemas.microsoft.com/office/drawing/2014/main" val="2922674444"/>
                    </a:ext>
                  </a:extLst>
                </a:gridCol>
                <a:gridCol w="834105">
                  <a:extLst>
                    <a:ext uri="{9D8B030D-6E8A-4147-A177-3AD203B41FA5}">
                      <a16:colId xmlns:a16="http://schemas.microsoft.com/office/drawing/2014/main" val="2393056179"/>
                    </a:ext>
                  </a:extLst>
                </a:gridCol>
                <a:gridCol w="834105">
                  <a:extLst>
                    <a:ext uri="{9D8B030D-6E8A-4147-A177-3AD203B41FA5}">
                      <a16:colId xmlns:a16="http://schemas.microsoft.com/office/drawing/2014/main" val="2358519014"/>
                    </a:ext>
                  </a:extLst>
                </a:gridCol>
                <a:gridCol w="834105">
                  <a:extLst>
                    <a:ext uri="{9D8B030D-6E8A-4147-A177-3AD203B41FA5}">
                      <a16:colId xmlns:a16="http://schemas.microsoft.com/office/drawing/2014/main" val="965596363"/>
                    </a:ext>
                  </a:extLst>
                </a:gridCol>
                <a:gridCol w="834105">
                  <a:extLst>
                    <a:ext uri="{9D8B030D-6E8A-4147-A177-3AD203B41FA5}">
                      <a16:colId xmlns:a16="http://schemas.microsoft.com/office/drawing/2014/main" val="340304779"/>
                    </a:ext>
                  </a:extLst>
                </a:gridCol>
              </a:tblGrid>
              <a:tr h="733496">
                <a:tc>
                  <a:txBody>
                    <a:bodyPr/>
                    <a:lstStyle/>
                    <a:p>
                      <a:r>
                        <a:rPr lang="en-GB" sz="1400" dirty="0"/>
                        <a:t>Chest</a:t>
                      </a:r>
                      <a:r>
                        <a:rPr lang="en-GB" sz="1400" b="1" dirty="0"/>
                        <a:t> </a:t>
                      </a:r>
                      <a:r>
                        <a:rPr lang="en-GB" sz="1400" dirty="0"/>
                        <a:t>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Good</a:t>
                      </a:r>
                    </a:p>
                    <a:p>
                      <a:r>
                        <a:rPr lang="en-GB" sz="1400" dirty="0"/>
                        <a:t>Blood</a:t>
                      </a:r>
                    </a:p>
                    <a:p>
                      <a:r>
                        <a:rPr lang="en-GB" sz="1400" dirty="0"/>
                        <a:t>Circ.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Blocked</a:t>
                      </a:r>
                    </a:p>
                    <a:p>
                      <a:r>
                        <a:rPr lang="en-GB" sz="1400" dirty="0"/>
                        <a:t>Arteries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Heart</a:t>
                      </a:r>
                    </a:p>
                    <a:p>
                      <a:r>
                        <a:rPr lang="en-GB" sz="1400" dirty="0"/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97954"/>
                  </a:ext>
                </a:extLst>
              </a:tr>
              <a:tr h="246218"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268038"/>
                  </a:ext>
                </a:extLst>
              </a:tr>
            </a:tbl>
          </a:graphicData>
        </a:graphic>
      </p:graphicFrame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C5EDE5DC-339B-4223-A073-248C40999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193866"/>
              </p:ext>
            </p:extLst>
          </p:nvPr>
        </p:nvGraphicFramePr>
        <p:xfrm>
          <a:off x="6935356" y="5395415"/>
          <a:ext cx="182207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072">
                  <a:extLst>
                    <a:ext uri="{9D8B030D-6E8A-4147-A177-3AD203B41FA5}">
                      <a16:colId xmlns:a16="http://schemas.microsoft.com/office/drawing/2014/main" val="3916377355"/>
                    </a:ext>
                  </a:extLst>
                </a:gridCol>
              </a:tblGrid>
              <a:tr h="791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Heart Disease</a:t>
                      </a:r>
                    </a:p>
                    <a:p>
                      <a:pPr algn="ctr"/>
                      <a:r>
                        <a:rPr lang="en-GB" u="sng" dirty="0"/>
                        <a:t>Yes           No</a:t>
                      </a:r>
                    </a:p>
                    <a:p>
                      <a:pPr algn="ctr"/>
                      <a:r>
                        <a:rPr lang="en-GB" u="none" dirty="0"/>
                        <a:t>2            4</a:t>
                      </a:r>
                    </a:p>
                    <a:p>
                      <a:pPr algn="ctr"/>
                      <a:endParaRPr lang="en-GB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031008"/>
                  </a:ext>
                </a:extLst>
              </a:tr>
            </a:tbl>
          </a:graphicData>
        </a:graphic>
      </p:graphicFrame>
      <p:sp>
        <p:nvSpPr>
          <p:cNvPr id="91" name="Flowchart: Connector 90">
            <a:extLst>
              <a:ext uri="{FF2B5EF4-FFF2-40B4-BE49-F238E27FC236}">
                <a16:creationId xmlns:a16="http://schemas.microsoft.com/office/drawing/2014/main" id="{8E7598A9-B1A2-4BD4-A09B-F7FD4488A4B8}"/>
              </a:ext>
            </a:extLst>
          </p:cNvPr>
          <p:cNvSpPr/>
          <p:nvPr/>
        </p:nvSpPr>
        <p:spPr>
          <a:xfrm>
            <a:off x="6820807" y="5218133"/>
            <a:ext cx="2032498" cy="1558212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634129A-2F6D-4918-934C-0A0E63DC03F4}"/>
              </a:ext>
            </a:extLst>
          </p:cNvPr>
          <p:cNvSpPr/>
          <p:nvPr/>
        </p:nvSpPr>
        <p:spPr>
          <a:xfrm>
            <a:off x="5665946" y="5265729"/>
            <a:ext cx="430054" cy="43316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itle 92">
            <a:extLst>
              <a:ext uri="{FF2B5EF4-FFF2-40B4-BE49-F238E27FC236}">
                <a16:creationId xmlns:a16="http://schemas.microsoft.com/office/drawing/2014/main" id="{B8B882F5-5283-4A74-928A-A6AE3FDA9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06" y="136818"/>
            <a:ext cx="10515600" cy="1325563"/>
          </a:xfrm>
        </p:spPr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Results</a:t>
            </a:r>
            <a:endParaRPr lang="en-GB" dirty="0">
              <a:latin typeface="Amasis MT Pro Black" panose="02040A04050005020304" pitchFamily="18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66DF2133-D4E0-3B31-8C2A-722174B5E5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" r="1468"/>
          <a:stretch/>
        </p:blipFill>
        <p:spPr>
          <a:xfrm>
            <a:off x="4976143" y="1920490"/>
            <a:ext cx="5539457" cy="2010936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4146C2A0-BA1D-2915-B7BA-62E0EFBE7D7D}"/>
              </a:ext>
            </a:extLst>
          </p:cNvPr>
          <p:cNvSpPr txBox="1"/>
          <p:nvPr/>
        </p:nvSpPr>
        <p:spPr>
          <a:xfrm>
            <a:off x="1378743" y="1551022"/>
            <a:ext cx="35075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Based on majority vote, the model predicts this patient doesn’t have heart disease</a:t>
            </a:r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1518302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633C4-E88A-06A5-9EBD-49224257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Classification Problem in Random Forest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76CE0D-96AE-2211-4D88-958A510CA89E}"/>
              </a:ext>
            </a:extLst>
          </p:cNvPr>
          <p:cNvSpPr txBox="1"/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Gini is more efficient in terms of entropy when comparing computing power.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Gini impurity is used for this report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49188C3-0C6D-F1A9-0BDA-55C8CBC3D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1053" y="865454"/>
            <a:ext cx="6014185" cy="512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018B-8911-A9E2-5E60-FEC41C78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0"/>
            <a:ext cx="10515600" cy="1325563"/>
          </a:xfrm>
        </p:spPr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DATA</a:t>
            </a:r>
            <a:endParaRPr lang="en-GB" dirty="0"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AF9A2-0D57-A61C-A3BC-296894436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69" y="1068387"/>
            <a:ext cx="10515600" cy="4351338"/>
          </a:xfrm>
        </p:spPr>
        <p:txBody>
          <a:bodyPr>
            <a:noAutofit/>
          </a:bodyPr>
          <a:lstStyle/>
          <a:p>
            <a:pPr marL="0" indent="0" algn="l" fontAlgn="base">
              <a:buNone/>
            </a:pPr>
            <a:r>
              <a:rPr lang="en-GB" sz="1800" b="1" i="0" dirty="0">
                <a:solidFill>
                  <a:srgbClr val="000000"/>
                </a:solidFill>
                <a:effectLst/>
                <a:cs typeface="Hadassah Friedlaender" panose="020B0604020202020204" pitchFamily="18" charset="-79"/>
              </a:rPr>
              <a:t>Context</a:t>
            </a:r>
          </a:p>
          <a:p>
            <a:pPr algn="l" fontAlgn="base"/>
            <a:r>
              <a:rPr lang="en-GB" sz="1800" b="0" i="0" dirty="0">
                <a:effectLst/>
              </a:rPr>
              <a:t>This dataset is originally from the National Institute of Diabetes and Digestive and Kidney Diseases. The objective is to predict based on diagnostic measurements whether a patient has diabetes.</a:t>
            </a:r>
          </a:p>
          <a:p>
            <a:pPr marL="0" indent="0" algn="l" fontAlgn="base">
              <a:buNone/>
            </a:pPr>
            <a:r>
              <a:rPr lang="en-GB" sz="1800" b="1" i="0" dirty="0">
                <a:solidFill>
                  <a:srgbClr val="000000"/>
                </a:solidFill>
                <a:effectLst/>
              </a:rPr>
              <a:t>Content</a:t>
            </a:r>
          </a:p>
          <a:p>
            <a:pPr marL="0" indent="0" algn="l" fontAlgn="base">
              <a:buNone/>
            </a:pPr>
            <a:r>
              <a:rPr lang="en-GB" sz="1800" b="0" i="0" dirty="0">
                <a:effectLst/>
              </a:rPr>
              <a:t>Several constraints were placed on the selection of these instances from a larger database. In particular, all patients here are females at least 21 years old of Pima Indian heritage.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</a:rPr>
              <a:t>Pregnancies: Number of times pregnant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</a:rPr>
              <a:t>Glucose: Plasma glucose concentration a 2 hours in an oral glucose tolerance test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</a:rPr>
              <a:t>Blood-Pressure: Diastolic blood pressure (mm Hg)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</a:rPr>
              <a:t>Skin-Thickness: Triceps skin fold thickness (mm)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</a:rPr>
              <a:t>Insulin: 2-Hour serum insulin (mu U/ml)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</a:rPr>
              <a:t>BMI: Body mass index (weight in kg/(height in m)^2)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</a:rPr>
              <a:t>Diabetes-Pedigree-Function: Diabetes pedigree function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</a:rPr>
              <a:t>Age: Age (years)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</a:rPr>
              <a:t>Outcome: Class variable (0 or 1)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321453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35DFB-0962-0A7D-397E-0AD8C980B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6" y="54638"/>
            <a:ext cx="10515600" cy="1325563"/>
          </a:xfrm>
        </p:spPr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Data Visualization</a:t>
            </a:r>
            <a:endParaRPr lang="en-GB" dirty="0">
              <a:latin typeface="Amasis MT Pro Black" panose="02040A040500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B0AB7E-0FC2-7CC0-1A43-C2149D439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30" y="1331326"/>
            <a:ext cx="5710351" cy="50482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CA8952-735C-BB62-FE09-14446D616321}"/>
              </a:ext>
            </a:extLst>
          </p:cNvPr>
          <p:cNvSpPr txBox="1"/>
          <p:nvPr/>
        </p:nvSpPr>
        <p:spPr>
          <a:xfrm>
            <a:off x="6343650" y="2700338"/>
            <a:ext cx="35742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More Than 30% of the data lies between age 20-30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30424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E382BD-F720-3C33-B3B7-61AA31A61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2879"/>
            <a:ext cx="7669122" cy="4229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B2222F-EF0B-9597-0A9F-D0FC721BAE1C}"/>
              </a:ext>
            </a:extLst>
          </p:cNvPr>
          <p:cNvSpPr txBox="1"/>
          <p:nvPr/>
        </p:nvSpPr>
        <p:spPr>
          <a:xfrm>
            <a:off x="6993731" y="1628507"/>
            <a:ext cx="4593433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Outcome 0</a:t>
            </a:r>
            <a:r>
              <a:rPr lang="en-US" sz="2000" dirty="0"/>
              <a:t> represents Absence of diabetes</a:t>
            </a:r>
          </a:p>
          <a:p>
            <a:r>
              <a:rPr lang="en-US" sz="2000" b="1" dirty="0"/>
              <a:t>Outcome 1</a:t>
            </a:r>
            <a:r>
              <a:rPr lang="en-US" sz="2000" dirty="0"/>
              <a:t> represents Presence of diabetes</a:t>
            </a:r>
          </a:p>
          <a:p>
            <a:endParaRPr lang="en-US" sz="2000" dirty="0"/>
          </a:p>
          <a:p>
            <a:r>
              <a:rPr lang="en-US" sz="3200" dirty="0"/>
              <a:t>There’s no clear correlation between the age and BMI as regards the presence of Diabetes</a:t>
            </a:r>
          </a:p>
        </p:txBody>
      </p:sp>
    </p:spTree>
    <p:extLst>
      <p:ext uri="{BB962C8B-B14F-4D97-AF65-F5344CB8AC3E}">
        <p14:creationId xmlns:p14="http://schemas.microsoft.com/office/powerpoint/2010/main" val="3769441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C1DB15-65ED-9F12-3F72-59F8945C9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753"/>
            <a:ext cx="8356871" cy="4363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593375-EA6D-98C7-AEA7-843169C17715}"/>
              </a:ext>
            </a:extLst>
          </p:cNvPr>
          <p:cNvSpPr txBox="1"/>
          <p:nvPr/>
        </p:nvSpPr>
        <p:spPr>
          <a:xfrm>
            <a:off x="7065169" y="1544925"/>
            <a:ext cx="455057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Outcome 0</a:t>
            </a:r>
            <a:r>
              <a:rPr lang="en-US" sz="2000" dirty="0"/>
              <a:t> represents Absence of diabetes</a:t>
            </a:r>
          </a:p>
          <a:p>
            <a:r>
              <a:rPr lang="en-US" sz="2000" b="1" dirty="0"/>
              <a:t>Outcome 1</a:t>
            </a:r>
            <a:r>
              <a:rPr lang="en-US" sz="2000" dirty="0"/>
              <a:t> represents Presence of diabetes</a:t>
            </a:r>
          </a:p>
          <a:p>
            <a:endParaRPr lang="en-US" sz="2000" dirty="0"/>
          </a:p>
          <a:p>
            <a:r>
              <a:rPr lang="en-US" sz="3200" dirty="0"/>
              <a:t>There’s no clear correlation between the age and BMI as regards the presence of Diabetes</a:t>
            </a:r>
          </a:p>
        </p:txBody>
      </p:sp>
    </p:spTree>
    <p:extLst>
      <p:ext uri="{BB962C8B-B14F-4D97-AF65-F5344CB8AC3E}">
        <p14:creationId xmlns:p14="http://schemas.microsoft.com/office/powerpoint/2010/main" val="246271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4FD6-EBB0-4C48-A9B1-4B38F19A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63" y="190907"/>
            <a:ext cx="10515600" cy="1325563"/>
          </a:xfrm>
        </p:spPr>
        <p:txBody>
          <a:bodyPr/>
          <a:lstStyle/>
          <a:p>
            <a:r>
              <a:rPr lang="en-GB" dirty="0">
                <a:latin typeface="Amasis MT Pro Black" panose="02040A04050005020304" pitchFamily="18" charset="0"/>
              </a:rPr>
              <a:t>Random Forest</a:t>
            </a:r>
            <a:endParaRPr lang="en-GB" sz="2800" dirty="0">
              <a:latin typeface="Amasis MT Pro Black" panose="02040A040500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74743C-E476-FB64-2F16-4620EE92B732}"/>
              </a:ext>
            </a:extLst>
          </p:cNvPr>
          <p:cNvSpPr txBox="1"/>
          <p:nvPr/>
        </p:nvSpPr>
        <p:spPr>
          <a:xfrm>
            <a:off x="475641" y="1294988"/>
            <a:ext cx="570050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Ensembles of Decision Trees.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Decrease correlation between trees and reduce variability.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There are of types, Classification trees and Regression trees.</a:t>
            </a:r>
          </a:p>
          <a:p>
            <a:endParaRPr lang="en-GB" sz="320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24DD257-6218-F506-09A3-EDDBFF1AE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444" y="1618775"/>
            <a:ext cx="5950744" cy="24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69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16BE06-7F0C-AADE-47EB-C5AC9133C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07" y="1"/>
            <a:ext cx="925931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80ADDB-3F0B-5CF5-F5E6-960AEEC5B606}"/>
              </a:ext>
            </a:extLst>
          </p:cNvPr>
          <p:cNvSpPr txBox="1"/>
          <p:nvPr/>
        </p:nvSpPr>
        <p:spPr>
          <a:xfrm>
            <a:off x="8586192" y="582067"/>
            <a:ext cx="324386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The correlation matrix shows that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Age has 54% correlation to Pregnancies, this means the older a person, the more children they are likely to have.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Glucose has 47% correlation to the possibility of having diabetes.</a:t>
            </a:r>
          </a:p>
        </p:txBody>
      </p:sp>
    </p:spTree>
    <p:extLst>
      <p:ext uri="{BB962C8B-B14F-4D97-AF65-F5344CB8AC3E}">
        <p14:creationId xmlns:p14="http://schemas.microsoft.com/office/powerpoint/2010/main" val="1417159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871A8-2B44-17EC-3A14-ADBC4716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18240" cy="89304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Splitting the Data and Random Forest Classification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BBDEA12-0772-07D7-2239-BC3CA3F58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443158"/>
            <a:ext cx="11496821" cy="396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36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8855D-D235-6BDE-8D80-1B75EA53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 dirty="0">
                <a:solidFill>
                  <a:schemeClr val="bg1"/>
                </a:solidFill>
                <a:cs typeface="Calibri Light"/>
              </a:rPr>
              <a:t>Classification Report </a:t>
            </a:r>
            <a:endParaRPr lang="en-US" sz="3000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87260D-CC82-4AE3-4015-09CB6D1EE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cs typeface="Calibri"/>
              </a:rPr>
              <a:t>Confusion Matrix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355FB0F2-828F-F474-45D5-0C32A65D3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8" y="2294967"/>
            <a:ext cx="6523204" cy="3855801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34C3B362-5527-451F-81BD-029384616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618" y="2450237"/>
            <a:ext cx="4020247" cy="35812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56FFA7-A94A-40E2-80FA-EBF21126B358}"/>
              </a:ext>
            </a:extLst>
          </p:cNvPr>
          <p:cNvSpPr txBox="1"/>
          <p:nvPr/>
        </p:nvSpPr>
        <p:spPr>
          <a:xfrm>
            <a:off x="8474986" y="3880171"/>
            <a:ext cx="41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TN</a:t>
            </a:r>
            <a:endParaRPr lang="en-GB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0D66D1-A2B1-426B-904E-DA0FED9D56A4}"/>
              </a:ext>
            </a:extLst>
          </p:cNvPr>
          <p:cNvSpPr txBox="1"/>
          <p:nvPr/>
        </p:nvSpPr>
        <p:spPr>
          <a:xfrm>
            <a:off x="9880847" y="3880172"/>
            <a:ext cx="41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</a:t>
            </a:r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F1FC88-46BA-458F-8818-92EAE0A4071E}"/>
              </a:ext>
            </a:extLst>
          </p:cNvPr>
          <p:cNvSpPr txBox="1"/>
          <p:nvPr/>
        </p:nvSpPr>
        <p:spPr>
          <a:xfrm>
            <a:off x="8474986" y="4955852"/>
            <a:ext cx="41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FN</a:t>
            </a:r>
            <a:endParaRPr lang="en-GB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29C20F-D4DC-48A2-9DD0-F5CA1C7BC896}"/>
              </a:ext>
            </a:extLst>
          </p:cNvPr>
          <p:cNvSpPr txBox="1"/>
          <p:nvPr/>
        </p:nvSpPr>
        <p:spPr>
          <a:xfrm>
            <a:off x="9880847" y="4955852"/>
            <a:ext cx="41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TP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145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BA4C-6B80-E5A1-DDB4-EA3A45EAC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508" y="250825"/>
            <a:ext cx="10515600" cy="1325563"/>
          </a:xfrm>
        </p:spPr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Hyper-Parameter Tuning</a:t>
            </a:r>
            <a:endParaRPr lang="en-GB" dirty="0">
              <a:latin typeface="Amasis MT Pro Black" panose="02040A040500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3145D8-968D-4634-35C7-4D7300C95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" t="23539" r="204" b="30821"/>
          <a:stretch/>
        </p:blipFill>
        <p:spPr>
          <a:xfrm>
            <a:off x="457508" y="1750927"/>
            <a:ext cx="6329056" cy="26903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6B17D4-DEE7-F909-5DDA-6DB6BA2F79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" t="68825" r="13285" b="-1"/>
          <a:stretch/>
        </p:blipFill>
        <p:spPr>
          <a:xfrm>
            <a:off x="5729288" y="4465551"/>
            <a:ext cx="6043853" cy="202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01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3F6E-B4C8-3B1F-084D-0F1914F6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Feature Importance</a:t>
            </a:r>
            <a:endParaRPr lang="en-GB" dirty="0">
              <a:latin typeface="Amasis MT Pro Black" panose="02040A040500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33601F-62DA-C11B-1D88-AB5927B60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2" y="1884269"/>
            <a:ext cx="4620506" cy="370856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08176B-188A-DDF4-262F-61E063FB0EA6}"/>
              </a:ext>
            </a:extLst>
          </p:cNvPr>
          <p:cNvSpPr txBox="1"/>
          <p:nvPr/>
        </p:nvSpPr>
        <p:spPr>
          <a:xfrm>
            <a:off x="6621067" y="2114549"/>
            <a:ext cx="467082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Based on relevance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Glucose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Patient’s BMI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Age of Patient. </a:t>
            </a:r>
          </a:p>
          <a:p>
            <a:endParaRPr lang="en-US" sz="32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06545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74F8-0A11-0107-9E45-71E358FC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Conclusion</a:t>
            </a:r>
            <a:endParaRPr lang="en-GB" dirty="0"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8C592-AFE3-4DCA-C732-82B2C7D8E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F1 – 0.85</a:t>
            </a:r>
          </a:p>
          <a:p>
            <a:r>
              <a:rPr lang="en-GB" sz="3200" b="0" dirty="0">
                <a:solidFill>
                  <a:srgbClr val="000000"/>
                </a:solidFill>
                <a:effectLst/>
              </a:rPr>
              <a:t>Age has 54% correlation to Pregnancies</a:t>
            </a:r>
          </a:p>
          <a:p>
            <a:r>
              <a:rPr lang="en-GB" sz="3200" b="0" dirty="0">
                <a:solidFill>
                  <a:srgbClr val="000000"/>
                </a:solidFill>
                <a:effectLst/>
              </a:rPr>
              <a:t>Glucose level has a 47% correlation to the presence of diabetes in a patient</a:t>
            </a:r>
          </a:p>
          <a:p>
            <a:r>
              <a:rPr lang="en-GB" sz="3200" b="0" dirty="0">
                <a:solidFill>
                  <a:srgbClr val="000000"/>
                </a:solidFill>
                <a:effectLst/>
              </a:rPr>
              <a:t>A patients glucose level, BMI and Age are the most considerable factors in determining diabetes in a patient.</a:t>
            </a:r>
          </a:p>
          <a:p>
            <a:pPr marL="0" indent="0">
              <a:buNone/>
            </a:pPr>
            <a:endParaRPr lang="en-GB" b="0" dirty="0">
              <a:solidFill>
                <a:srgbClr val="000000"/>
              </a:solidFill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575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C32CB9-A857-45DC-B0B7-F6267E32B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662400"/>
            <a:ext cx="10055721" cy="1325563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REFERENCES</a:t>
            </a:r>
            <a:endParaRPr lang="en-GB" dirty="0">
              <a:latin typeface="Amasis MT Pro Black" panose="02040A040500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EA02D-54B7-4F8A-88BB-E71DF8DB2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089112" cy="3909599"/>
          </a:xfrm>
        </p:spPr>
        <p:txBody>
          <a:bodyPr>
            <a:normAutofit/>
          </a:bodyPr>
          <a:lstStyle/>
          <a:p>
            <a:r>
              <a:rPr lang="en-GB" sz="1200" b="1" i="0" dirty="0">
                <a:solidFill>
                  <a:srgbClr val="273239"/>
                </a:solidFill>
                <a:effectLst/>
              </a:rPr>
              <a:t>ML | Gini Impurity and Entropy in Decision Tree()</a:t>
            </a:r>
            <a:r>
              <a:rPr lang="en-GB" sz="1200" dirty="0">
                <a:solidFill>
                  <a:srgbClr val="273239"/>
                </a:solidFill>
              </a:rPr>
              <a:t> Available online</a:t>
            </a:r>
            <a:r>
              <a:rPr lang="en-GB" sz="1200" b="1" i="0" dirty="0">
                <a:solidFill>
                  <a:srgbClr val="273239"/>
                </a:solidFill>
                <a:effectLst/>
              </a:rPr>
              <a:t> </a:t>
            </a:r>
            <a:r>
              <a:rPr lang="en-GB" sz="1200" dirty="0">
                <a:solidFill>
                  <a:srgbClr val="273239"/>
                </a:solidFill>
              </a:rPr>
              <a:t>[Accessed: 22/03/2022]</a:t>
            </a:r>
            <a:r>
              <a:rPr lang="en-GB" sz="1200" b="1" i="0" dirty="0">
                <a:solidFill>
                  <a:srgbClr val="273239"/>
                </a:solidFill>
                <a:effectLst/>
              </a:rPr>
              <a:t> </a:t>
            </a:r>
            <a:endParaRPr lang="en-GB" sz="1200" dirty="0">
              <a:solidFill>
                <a:srgbClr val="273239"/>
              </a:solidFill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273239"/>
                </a:solidFill>
                <a:hlinkClick r:id="rId2"/>
              </a:rPr>
              <a:t>https://www.geeksforgeeks.org/gini-impurity-and-entropy-in-decision-tree-ml/</a:t>
            </a:r>
            <a:endParaRPr lang="en-GB" sz="1200" dirty="0">
              <a:solidFill>
                <a:srgbClr val="273239"/>
              </a:solidFill>
            </a:endParaRPr>
          </a:p>
          <a:p>
            <a:r>
              <a:rPr lang="en-GB" sz="1200" b="1" dirty="0">
                <a:solidFill>
                  <a:srgbClr val="273239"/>
                </a:solidFill>
              </a:rPr>
              <a:t>Steven S. </a:t>
            </a:r>
            <a:r>
              <a:rPr lang="en-GB" sz="1200" b="1" dirty="0" err="1">
                <a:solidFill>
                  <a:srgbClr val="273239"/>
                </a:solidFill>
              </a:rPr>
              <a:t>Skiena</a:t>
            </a:r>
            <a:r>
              <a:rPr lang="en-GB" sz="1200" b="1" dirty="0">
                <a:solidFill>
                  <a:srgbClr val="273239"/>
                </a:solidFill>
              </a:rPr>
              <a:t> (2017) </a:t>
            </a:r>
            <a:r>
              <a:rPr lang="en-GB" sz="1200" i="1" dirty="0">
                <a:solidFill>
                  <a:srgbClr val="273239"/>
                </a:solidFill>
              </a:rPr>
              <a:t>The Data Science Manual. </a:t>
            </a:r>
            <a:r>
              <a:rPr lang="en-GB" sz="1200" dirty="0">
                <a:solidFill>
                  <a:srgbClr val="273239"/>
                </a:solidFill>
              </a:rPr>
              <a:t>Switzerland: Springer Nature </a:t>
            </a:r>
          </a:p>
          <a:p>
            <a:r>
              <a:rPr lang="en-GB" sz="1200" dirty="0" err="1">
                <a:solidFill>
                  <a:srgbClr val="273239"/>
                </a:solidFill>
              </a:rPr>
              <a:t>StatQuest</a:t>
            </a:r>
            <a:r>
              <a:rPr lang="en-GB" sz="1200" dirty="0">
                <a:solidFill>
                  <a:srgbClr val="273239"/>
                </a:solidFill>
              </a:rPr>
              <a:t> with Josh </a:t>
            </a:r>
            <a:r>
              <a:rPr lang="en-GB" sz="1200" dirty="0" err="1">
                <a:solidFill>
                  <a:srgbClr val="273239"/>
                </a:solidFill>
              </a:rPr>
              <a:t>Starmer</a:t>
            </a:r>
            <a:r>
              <a:rPr lang="en-GB" sz="1200" dirty="0">
                <a:solidFill>
                  <a:srgbClr val="273239"/>
                </a:solidFill>
              </a:rPr>
              <a:t> (2018) Random Forest Part 1, Random Forest [Video]. Available online [Accessed: 20/03/2022]</a:t>
            </a:r>
          </a:p>
          <a:p>
            <a:r>
              <a:rPr lang="en-GB" sz="1200" dirty="0" err="1">
                <a:solidFill>
                  <a:srgbClr val="273239"/>
                </a:solidFill>
              </a:rPr>
              <a:t>Edureka</a:t>
            </a:r>
            <a:r>
              <a:rPr lang="en-GB" sz="1200" dirty="0">
                <a:solidFill>
                  <a:srgbClr val="273239"/>
                </a:solidFill>
              </a:rPr>
              <a:t> (2020) Random Forest Explained Random Forest [Video]. Available online [Accessed: 22/03/2022]</a:t>
            </a:r>
          </a:p>
          <a:p>
            <a:r>
              <a:rPr lang="en-GB" sz="1200" dirty="0">
                <a:solidFill>
                  <a:srgbClr val="273239"/>
                </a:solidFill>
              </a:rPr>
              <a:t>Kaggle DIABETES DATASET, Available online [Accessed: 22/03/2022]</a:t>
            </a:r>
          </a:p>
          <a:p>
            <a:endParaRPr lang="en-GB" sz="1200" dirty="0">
              <a:solidFill>
                <a:srgbClr val="273239"/>
              </a:solidFill>
            </a:endParaRPr>
          </a:p>
          <a:p>
            <a:endParaRPr lang="en-GB" sz="1200" i="1" dirty="0">
              <a:solidFill>
                <a:srgbClr val="27323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08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6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7E9FCD-1747-4267-82E0-426093EC8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Advantages and Disadvantages</a:t>
            </a:r>
            <a:endParaRPr lang="en-GB">
              <a:solidFill>
                <a:schemeClr val="accent1"/>
              </a:solidFill>
            </a:endParaRPr>
          </a:p>
        </p:txBody>
      </p:sp>
      <p:cxnSp>
        <p:nvCxnSpPr>
          <p:cNvPr id="32" name="Straight Connector 28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8C2381-8959-4C44-B6ED-419036A78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2000" dirty="0"/>
              <a:t>Advantages</a:t>
            </a:r>
          </a:p>
          <a:p>
            <a:r>
              <a:rPr lang="en-US" sz="2000" dirty="0"/>
              <a:t>More efficient than a single decision tree.</a:t>
            </a:r>
          </a:p>
          <a:p>
            <a:r>
              <a:rPr lang="en-US" sz="2000" dirty="0"/>
              <a:t>Tends to overfit less than Decision Trees.</a:t>
            </a:r>
          </a:p>
          <a:p>
            <a:r>
              <a:rPr lang="en-US" sz="2000" dirty="0"/>
              <a:t>Versatile, it can be used for Classification and Regression problems.</a:t>
            </a:r>
          </a:p>
          <a:p>
            <a:r>
              <a:rPr lang="en-US" sz="2000" dirty="0"/>
              <a:t>Easy to use.</a:t>
            </a:r>
          </a:p>
          <a:p>
            <a:endParaRPr lang="en-US" sz="2000" dirty="0"/>
          </a:p>
          <a:p>
            <a:endParaRPr lang="en-GB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10803B-9239-4A99-B288-02AAB042F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Disadvantages</a:t>
            </a:r>
          </a:p>
          <a:p>
            <a:r>
              <a:rPr lang="en-US" sz="2000" dirty="0"/>
              <a:t>Overfitting may affect the overall Forest, it then needs Hyperparameter Tuning, which can slow down processing speed and consume time.</a:t>
            </a:r>
          </a:p>
        </p:txBody>
      </p:sp>
    </p:spTree>
    <p:extLst>
      <p:ext uri="{BB962C8B-B14F-4D97-AF65-F5344CB8AC3E}">
        <p14:creationId xmlns:p14="http://schemas.microsoft.com/office/powerpoint/2010/main" val="63066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8342A4-841E-4A38-8562-48998380F7AB}"/>
              </a:ext>
            </a:extLst>
          </p:cNvPr>
          <p:cNvCxnSpPr/>
          <p:nvPr/>
        </p:nvCxnSpPr>
        <p:spPr>
          <a:xfrm flipH="1">
            <a:off x="13224581" y="1763484"/>
            <a:ext cx="195944" cy="2892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itle 161">
            <a:extLst>
              <a:ext uri="{FF2B5EF4-FFF2-40B4-BE49-F238E27FC236}">
                <a16:creationId xmlns:a16="http://schemas.microsoft.com/office/drawing/2014/main" id="{A4053790-AD76-486B-86D4-E05A569AA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21" y="302708"/>
            <a:ext cx="10515600" cy="1325563"/>
          </a:xfrm>
        </p:spPr>
        <p:txBody>
          <a:bodyPr/>
          <a:lstStyle/>
          <a:p>
            <a:r>
              <a:rPr lang="en-GB" dirty="0">
                <a:latin typeface="Amasis MT Pro Black" panose="02040A04050005020304" pitchFamily="18" charset="0"/>
              </a:rPr>
              <a:t>Bootstrap Aggregation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F85D46A-718E-4634-896C-84DC48B95063}"/>
              </a:ext>
            </a:extLst>
          </p:cNvPr>
          <p:cNvSpPr txBox="1"/>
          <p:nvPr/>
        </p:nvSpPr>
        <p:spPr>
          <a:xfrm>
            <a:off x="836783" y="2313036"/>
            <a:ext cx="45541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Build Multiple trees (Forest)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a query across each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After each tree casts its own independent vote. </a:t>
            </a:r>
          </a:p>
          <a:p>
            <a:r>
              <a:rPr lang="en-GB" sz="2800" dirty="0"/>
              <a:t>The commonly seen label will be the right label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1615D8-C31D-CA09-D8AE-BEFA3E76A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908108"/>
            <a:ext cx="6491288" cy="412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8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AC380F-CD0A-4751-AD3E-99BCB4339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241668"/>
              </p:ext>
            </p:extLst>
          </p:nvPr>
        </p:nvGraphicFramePr>
        <p:xfrm>
          <a:off x="1259633" y="2397966"/>
          <a:ext cx="4438262" cy="39678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7652">
                  <a:extLst>
                    <a:ext uri="{9D8B030D-6E8A-4147-A177-3AD203B41FA5}">
                      <a16:colId xmlns:a16="http://schemas.microsoft.com/office/drawing/2014/main" val="2274152699"/>
                    </a:ext>
                  </a:extLst>
                </a:gridCol>
                <a:gridCol w="913754">
                  <a:extLst>
                    <a:ext uri="{9D8B030D-6E8A-4147-A177-3AD203B41FA5}">
                      <a16:colId xmlns:a16="http://schemas.microsoft.com/office/drawing/2014/main" val="1598590720"/>
                    </a:ext>
                  </a:extLst>
                </a:gridCol>
                <a:gridCol w="861552">
                  <a:extLst>
                    <a:ext uri="{9D8B030D-6E8A-4147-A177-3AD203B41FA5}">
                      <a16:colId xmlns:a16="http://schemas.microsoft.com/office/drawing/2014/main" val="3968798570"/>
                    </a:ext>
                  </a:extLst>
                </a:gridCol>
                <a:gridCol w="887652">
                  <a:extLst>
                    <a:ext uri="{9D8B030D-6E8A-4147-A177-3AD203B41FA5}">
                      <a16:colId xmlns:a16="http://schemas.microsoft.com/office/drawing/2014/main" val="3805545650"/>
                    </a:ext>
                  </a:extLst>
                </a:gridCol>
                <a:gridCol w="887652">
                  <a:extLst>
                    <a:ext uri="{9D8B030D-6E8A-4147-A177-3AD203B41FA5}">
                      <a16:colId xmlns:a16="http://schemas.microsoft.com/office/drawing/2014/main" val="2817386685"/>
                    </a:ext>
                  </a:extLst>
                </a:gridCol>
              </a:tblGrid>
              <a:tr h="9699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Chest 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Good</a:t>
                      </a:r>
                    </a:p>
                    <a:p>
                      <a:r>
                        <a:rPr lang="en-GB" dirty="0"/>
                        <a:t>Blood</a:t>
                      </a:r>
                    </a:p>
                    <a:p>
                      <a:r>
                        <a:rPr lang="en-GB" dirty="0"/>
                        <a:t>Circ.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Blocked</a:t>
                      </a:r>
                    </a:p>
                    <a:p>
                      <a:r>
                        <a:rPr lang="en-GB" sz="1800" dirty="0"/>
                        <a:t>Arteries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Heart</a:t>
                      </a:r>
                    </a:p>
                    <a:p>
                      <a:r>
                        <a:rPr lang="en-GB" sz="1800" dirty="0"/>
                        <a:t>Disease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388968"/>
                  </a:ext>
                </a:extLst>
              </a:tr>
              <a:tr h="6261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05100"/>
                  </a:ext>
                </a:extLst>
              </a:tr>
              <a:tr h="626196"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955483"/>
                  </a:ext>
                </a:extLst>
              </a:tr>
              <a:tr h="626196"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621961"/>
                  </a:ext>
                </a:extLst>
              </a:tr>
              <a:tr h="626196"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51534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70F0DF-EFC1-42D3-9F1F-EC418C972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905974"/>
              </p:ext>
            </p:extLst>
          </p:nvPr>
        </p:nvGraphicFramePr>
        <p:xfrm>
          <a:off x="7173167" y="2397967"/>
          <a:ext cx="4247500" cy="28148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500">
                  <a:extLst>
                    <a:ext uri="{9D8B030D-6E8A-4147-A177-3AD203B41FA5}">
                      <a16:colId xmlns:a16="http://schemas.microsoft.com/office/drawing/2014/main" val="2922674444"/>
                    </a:ext>
                  </a:extLst>
                </a:gridCol>
                <a:gridCol w="849500">
                  <a:extLst>
                    <a:ext uri="{9D8B030D-6E8A-4147-A177-3AD203B41FA5}">
                      <a16:colId xmlns:a16="http://schemas.microsoft.com/office/drawing/2014/main" val="2393056179"/>
                    </a:ext>
                  </a:extLst>
                </a:gridCol>
                <a:gridCol w="849500">
                  <a:extLst>
                    <a:ext uri="{9D8B030D-6E8A-4147-A177-3AD203B41FA5}">
                      <a16:colId xmlns:a16="http://schemas.microsoft.com/office/drawing/2014/main" val="2358519014"/>
                    </a:ext>
                  </a:extLst>
                </a:gridCol>
                <a:gridCol w="849500">
                  <a:extLst>
                    <a:ext uri="{9D8B030D-6E8A-4147-A177-3AD203B41FA5}">
                      <a16:colId xmlns:a16="http://schemas.microsoft.com/office/drawing/2014/main" val="965596363"/>
                    </a:ext>
                  </a:extLst>
                </a:gridCol>
                <a:gridCol w="849500">
                  <a:extLst>
                    <a:ext uri="{9D8B030D-6E8A-4147-A177-3AD203B41FA5}">
                      <a16:colId xmlns:a16="http://schemas.microsoft.com/office/drawing/2014/main" val="340304779"/>
                    </a:ext>
                  </a:extLst>
                </a:gridCol>
              </a:tblGrid>
              <a:tr h="1201537">
                <a:tc>
                  <a:txBody>
                    <a:bodyPr/>
                    <a:lstStyle/>
                    <a:p>
                      <a:r>
                        <a:rPr lang="en-GB" dirty="0"/>
                        <a:t>Chest 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Good</a:t>
                      </a:r>
                    </a:p>
                    <a:p>
                      <a:r>
                        <a:rPr lang="en-GB" dirty="0"/>
                        <a:t>Blood</a:t>
                      </a:r>
                    </a:p>
                    <a:p>
                      <a:r>
                        <a:rPr lang="en-GB" dirty="0"/>
                        <a:t>Circ.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Blocked</a:t>
                      </a:r>
                    </a:p>
                    <a:p>
                      <a:r>
                        <a:rPr lang="en-GB" sz="1600" dirty="0"/>
                        <a:t>Arteries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Heart</a:t>
                      </a:r>
                    </a:p>
                    <a:p>
                      <a:r>
                        <a:rPr lang="en-GB" sz="1600" dirty="0"/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97954"/>
                  </a:ext>
                </a:extLst>
              </a:tr>
              <a:tr h="403329"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r>
                        <a:rPr lang="en-GB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r>
                        <a:rPr lang="en-GB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GB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268038"/>
                  </a:ext>
                </a:extLst>
              </a:tr>
              <a:tr h="403329"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130006"/>
                  </a:ext>
                </a:extLst>
              </a:tr>
              <a:tr h="403329"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en-GB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524459"/>
                  </a:ext>
                </a:extLst>
              </a:tr>
              <a:tr h="403329"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en-GB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36934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3868167-47B9-4ECA-96BE-FA0F2FFE980F}"/>
              </a:ext>
            </a:extLst>
          </p:cNvPr>
          <p:cNvSpPr/>
          <p:nvPr/>
        </p:nvSpPr>
        <p:spPr>
          <a:xfrm>
            <a:off x="1147665" y="5099180"/>
            <a:ext cx="4627984" cy="6438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C58671-A7E8-4AFE-89CB-58082B1C2A47}"/>
              </a:ext>
            </a:extLst>
          </p:cNvPr>
          <p:cNvSpPr txBox="1"/>
          <p:nvPr/>
        </p:nvSpPr>
        <p:spPr>
          <a:xfrm>
            <a:off x="2313992" y="2087172"/>
            <a:ext cx="427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Dataset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E5F1FA2-0645-469D-AAEA-EE85DC699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7" y="562608"/>
            <a:ext cx="6287278" cy="923731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Amasis MT Pro Black" panose="02040A04050005020304" pitchFamily="18" charset="0"/>
              </a:rPr>
              <a:t>Ensemble method</a:t>
            </a:r>
            <a:r>
              <a:rPr lang="en-GB" dirty="0"/>
              <a:t> - </a:t>
            </a:r>
            <a:r>
              <a:rPr lang="en-GB" sz="2700" dirty="0"/>
              <a:t>Bagging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1680FE-0682-44AD-8510-5A2FFD1063A2}"/>
              </a:ext>
            </a:extLst>
          </p:cNvPr>
          <p:cNvSpPr txBox="1"/>
          <p:nvPr/>
        </p:nvSpPr>
        <p:spPr>
          <a:xfrm>
            <a:off x="6742453" y="1948672"/>
            <a:ext cx="531100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Bootstrap Dataset ( After Sampling with Replacement)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E08F11-838F-4C1F-A6FD-5C230D4DD485}"/>
              </a:ext>
            </a:extLst>
          </p:cNvPr>
          <p:cNvSpPr txBox="1"/>
          <p:nvPr/>
        </p:nvSpPr>
        <p:spPr>
          <a:xfrm>
            <a:off x="8137236" y="5421086"/>
            <a:ext cx="3362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Bagging allows us to introduce variability in the rows and columns, which helps our model to generalize better…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5F69A7-8607-4836-971D-3D873AD72E01}"/>
              </a:ext>
            </a:extLst>
          </p:cNvPr>
          <p:cNvCxnSpPr>
            <a:cxnSpLocks/>
          </p:cNvCxnSpPr>
          <p:nvPr/>
        </p:nvCxnSpPr>
        <p:spPr>
          <a:xfrm flipH="1">
            <a:off x="5814254" y="1764506"/>
            <a:ext cx="810105" cy="369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3C26F50-CAC6-4E23-9B88-7FBFB7C3933B}"/>
              </a:ext>
            </a:extLst>
          </p:cNvPr>
          <p:cNvSpPr txBox="1"/>
          <p:nvPr/>
        </p:nvSpPr>
        <p:spPr>
          <a:xfrm>
            <a:off x="6096000" y="1417422"/>
            <a:ext cx="177338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Out-of-Bag 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914D48-4B87-4247-9714-899F5EAD5C54}"/>
              </a:ext>
            </a:extLst>
          </p:cNvPr>
          <p:cNvSpPr/>
          <p:nvPr/>
        </p:nvSpPr>
        <p:spPr>
          <a:xfrm>
            <a:off x="6105283" y="1414015"/>
            <a:ext cx="181956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32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B6A24A-8254-4073-A2D2-598BAD1C6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14834"/>
              </p:ext>
            </p:extLst>
          </p:nvPr>
        </p:nvGraphicFramePr>
        <p:xfrm>
          <a:off x="7173167" y="2397967"/>
          <a:ext cx="4266165" cy="16065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233">
                  <a:extLst>
                    <a:ext uri="{9D8B030D-6E8A-4147-A177-3AD203B41FA5}">
                      <a16:colId xmlns:a16="http://schemas.microsoft.com/office/drawing/2014/main" val="2922674444"/>
                    </a:ext>
                  </a:extLst>
                </a:gridCol>
                <a:gridCol w="853233">
                  <a:extLst>
                    <a:ext uri="{9D8B030D-6E8A-4147-A177-3AD203B41FA5}">
                      <a16:colId xmlns:a16="http://schemas.microsoft.com/office/drawing/2014/main" val="2393056179"/>
                    </a:ext>
                  </a:extLst>
                </a:gridCol>
                <a:gridCol w="853233">
                  <a:extLst>
                    <a:ext uri="{9D8B030D-6E8A-4147-A177-3AD203B41FA5}">
                      <a16:colId xmlns:a16="http://schemas.microsoft.com/office/drawing/2014/main" val="2358519014"/>
                    </a:ext>
                  </a:extLst>
                </a:gridCol>
                <a:gridCol w="853233">
                  <a:extLst>
                    <a:ext uri="{9D8B030D-6E8A-4147-A177-3AD203B41FA5}">
                      <a16:colId xmlns:a16="http://schemas.microsoft.com/office/drawing/2014/main" val="965596363"/>
                    </a:ext>
                  </a:extLst>
                </a:gridCol>
                <a:gridCol w="853233">
                  <a:extLst>
                    <a:ext uri="{9D8B030D-6E8A-4147-A177-3AD203B41FA5}">
                      <a16:colId xmlns:a16="http://schemas.microsoft.com/office/drawing/2014/main" val="340304779"/>
                    </a:ext>
                  </a:extLst>
                </a:gridCol>
              </a:tblGrid>
              <a:tr h="1202814">
                <a:tc>
                  <a:txBody>
                    <a:bodyPr/>
                    <a:lstStyle/>
                    <a:p>
                      <a:r>
                        <a:rPr lang="en-GB" dirty="0"/>
                        <a:t>Chest 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Good</a:t>
                      </a:r>
                    </a:p>
                    <a:p>
                      <a:r>
                        <a:rPr lang="en-GB" dirty="0"/>
                        <a:t>Blood</a:t>
                      </a:r>
                    </a:p>
                    <a:p>
                      <a:r>
                        <a:rPr lang="en-GB" dirty="0"/>
                        <a:t>Circ.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Blocked</a:t>
                      </a:r>
                    </a:p>
                    <a:p>
                      <a:r>
                        <a:rPr lang="en-GB" sz="1600" dirty="0"/>
                        <a:t>Arteries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Heart</a:t>
                      </a:r>
                    </a:p>
                    <a:p>
                      <a:r>
                        <a:rPr lang="en-GB" sz="1600" dirty="0"/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97954"/>
                  </a:ext>
                </a:extLst>
              </a:tr>
              <a:tr h="403758"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13000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5D33A95-D4B2-4F65-AD3F-5F27FC5CEB71}"/>
              </a:ext>
            </a:extLst>
          </p:cNvPr>
          <p:cNvSpPr/>
          <p:nvPr/>
        </p:nvSpPr>
        <p:spPr>
          <a:xfrm>
            <a:off x="3124450" y="2063565"/>
            <a:ext cx="1146552" cy="282826"/>
          </a:xfrm>
          <a:prstGeom prst="round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CCFF56-B977-478E-8C8B-72015FBCFECF}"/>
              </a:ext>
            </a:extLst>
          </p:cNvPr>
          <p:cNvCxnSpPr>
            <a:cxnSpLocks/>
          </p:cNvCxnSpPr>
          <p:nvPr/>
        </p:nvCxnSpPr>
        <p:spPr>
          <a:xfrm>
            <a:off x="3678316" y="2362870"/>
            <a:ext cx="625151" cy="3476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869F71-EFE0-47C6-8D63-B77E51C702CD}"/>
              </a:ext>
            </a:extLst>
          </p:cNvPr>
          <p:cNvCxnSpPr>
            <a:cxnSpLocks/>
          </p:cNvCxnSpPr>
          <p:nvPr/>
        </p:nvCxnSpPr>
        <p:spPr>
          <a:xfrm flipH="1">
            <a:off x="3235610" y="2369975"/>
            <a:ext cx="440652" cy="45009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2374EC-4D55-4061-88EA-497DAD831956}"/>
              </a:ext>
            </a:extLst>
          </p:cNvPr>
          <p:cNvSpPr/>
          <p:nvPr/>
        </p:nvSpPr>
        <p:spPr>
          <a:xfrm>
            <a:off x="2819660" y="2854569"/>
            <a:ext cx="740229" cy="268447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5CA18F-1F67-4E7A-B419-7EA21894B9EC}"/>
              </a:ext>
            </a:extLst>
          </p:cNvPr>
          <p:cNvSpPr/>
          <p:nvPr/>
        </p:nvSpPr>
        <p:spPr>
          <a:xfrm>
            <a:off x="4217437" y="2820070"/>
            <a:ext cx="867747" cy="268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8E530C-1119-4A5B-819B-5566DFC9E656}"/>
              </a:ext>
            </a:extLst>
          </p:cNvPr>
          <p:cNvCxnSpPr>
            <a:cxnSpLocks/>
          </p:cNvCxnSpPr>
          <p:nvPr/>
        </p:nvCxnSpPr>
        <p:spPr>
          <a:xfrm flipH="1">
            <a:off x="2679442" y="3146642"/>
            <a:ext cx="370114" cy="4406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967424-6841-4EC2-B644-F57121CBBC9D}"/>
              </a:ext>
            </a:extLst>
          </p:cNvPr>
          <p:cNvCxnSpPr>
            <a:cxnSpLocks/>
          </p:cNvCxnSpPr>
          <p:nvPr/>
        </p:nvCxnSpPr>
        <p:spPr>
          <a:xfrm>
            <a:off x="3265140" y="3140776"/>
            <a:ext cx="213049" cy="2684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0B343D-7A93-4851-8593-CC96D010A96C}"/>
              </a:ext>
            </a:extLst>
          </p:cNvPr>
          <p:cNvCxnSpPr>
            <a:stCxn id="7" idx="2"/>
          </p:cNvCxnSpPr>
          <p:nvPr/>
        </p:nvCxnSpPr>
        <p:spPr>
          <a:xfrm>
            <a:off x="4651311" y="3088517"/>
            <a:ext cx="545841" cy="4291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67492D-7AA7-40C6-AEBB-7867CC7278B1}"/>
              </a:ext>
            </a:extLst>
          </p:cNvPr>
          <p:cNvCxnSpPr>
            <a:stCxn id="7" idx="2"/>
          </p:cNvCxnSpPr>
          <p:nvPr/>
        </p:nvCxnSpPr>
        <p:spPr>
          <a:xfrm flipH="1">
            <a:off x="4303467" y="3088517"/>
            <a:ext cx="347844" cy="5317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C778CC-6447-44D6-9E3A-0FBC38559C65}"/>
              </a:ext>
            </a:extLst>
          </p:cNvPr>
          <p:cNvSpPr/>
          <p:nvPr/>
        </p:nvSpPr>
        <p:spPr>
          <a:xfrm>
            <a:off x="4026160" y="3620277"/>
            <a:ext cx="625151" cy="26844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A6B8D96-A153-4560-867F-320163154C73}"/>
              </a:ext>
            </a:extLst>
          </p:cNvPr>
          <p:cNvSpPr/>
          <p:nvPr/>
        </p:nvSpPr>
        <p:spPr>
          <a:xfrm>
            <a:off x="3298372" y="3424543"/>
            <a:ext cx="571222" cy="26844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307A27F-0C7A-4772-970D-DB7536EA3944}"/>
              </a:ext>
            </a:extLst>
          </p:cNvPr>
          <p:cNvSpPr/>
          <p:nvPr/>
        </p:nvSpPr>
        <p:spPr>
          <a:xfrm>
            <a:off x="5085184" y="3517641"/>
            <a:ext cx="681634" cy="26844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D0DB36D-6D71-4661-AFAC-81BD9C2CDEE3}"/>
              </a:ext>
            </a:extLst>
          </p:cNvPr>
          <p:cNvSpPr/>
          <p:nvPr/>
        </p:nvSpPr>
        <p:spPr>
          <a:xfrm>
            <a:off x="2124270" y="3620277"/>
            <a:ext cx="740229" cy="268447"/>
          </a:xfrm>
          <a:prstGeom prst="roundRect">
            <a:avLst/>
          </a:prstGeom>
          <a:solidFill>
            <a:srgbClr val="FFFF00"/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46FEA9-0609-438E-8DBF-91EECB060893}"/>
              </a:ext>
            </a:extLst>
          </p:cNvPr>
          <p:cNvCxnSpPr>
            <a:cxnSpLocks/>
          </p:cNvCxnSpPr>
          <p:nvPr/>
        </p:nvCxnSpPr>
        <p:spPr>
          <a:xfrm flipH="1">
            <a:off x="2029391" y="3888724"/>
            <a:ext cx="370114" cy="4406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677B51-7EC7-49BE-8511-F7EB57D4C7A5}"/>
              </a:ext>
            </a:extLst>
          </p:cNvPr>
          <p:cNvCxnSpPr>
            <a:cxnSpLocks/>
          </p:cNvCxnSpPr>
          <p:nvPr/>
        </p:nvCxnSpPr>
        <p:spPr>
          <a:xfrm>
            <a:off x="2606611" y="3888724"/>
            <a:ext cx="213049" cy="26844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8A14B5C-0CA2-4CF8-87BE-DEA0260DA28F}"/>
              </a:ext>
            </a:extLst>
          </p:cNvPr>
          <p:cNvSpPr/>
          <p:nvPr/>
        </p:nvSpPr>
        <p:spPr>
          <a:xfrm>
            <a:off x="2680728" y="4195179"/>
            <a:ext cx="571222" cy="268447"/>
          </a:xfrm>
          <a:prstGeom prst="roundRect">
            <a:avLst/>
          </a:prstGeom>
          <a:solidFill>
            <a:schemeClr val="accent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C6A047-ADBC-49A6-ABD3-0DFC4DE75564}"/>
              </a:ext>
            </a:extLst>
          </p:cNvPr>
          <p:cNvSpPr/>
          <p:nvPr/>
        </p:nvSpPr>
        <p:spPr>
          <a:xfrm>
            <a:off x="1500906" y="4348149"/>
            <a:ext cx="867747" cy="268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0766F3B4-6BCD-4208-922F-A93B9997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517"/>
            <a:ext cx="10515600" cy="1325563"/>
          </a:xfrm>
        </p:spPr>
        <p:txBody>
          <a:bodyPr/>
          <a:lstStyle/>
          <a:p>
            <a:r>
              <a:rPr lang="en-GB" dirty="0">
                <a:latin typeface="Amasis MT Pro Black" panose="02040A04050005020304" pitchFamily="18" charset="0"/>
              </a:rPr>
              <a:t>Model Accuracy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F63EF08-7457-467B-8714-E95018C4F381}"/>
              </a:ext>
            </a:extLst>
          </p:cNvPr>
          <p:cNvCxnSpPr/>
          <p:nvPr/>
        </p:nvCxnSpPr>
        <p:spPr>
          <a:xfrm rot="10800000">
            <a:off x="4906867" y="2176090"/>
            <a:ext cx="2087983" cy="1593394"/>
          </a:xfrm>
          <a:prstGeom prst="curvedConnector3">
            <a:avLst>
              <a:gd name="adj1" fmla="val 3301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FF1E31F-A915-4A6C-B6D5-1B47E621E71D}"/>
              </a:ext>
            </a:extLst>
          </p:cNvPr>
          <p:cNvSpPr txBox="1"/>
          <p:nvPr/>
        </p:nvSpPr>
        <p:spPr>
          <a:xfrm>
            <a:off x="6474691" y="4616596"/>
            <a:ext cx="29279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Out-of-Bag Sample is run through all the decision trees to measure the accuracy of the model. The label with the most votes wins. This tree correctly labelled it as ‘</a:t>
            </a:r>
            <a:r>
              <a:rPr lang="en-GB" b="1" dirty="0"/>
              <a:t>No</a:t>
            </a:r>
            <a:r>
              <a:rPr lang="en-GB" dirty="0"/>
              <a:t>’. </a:t>
            </a:r>
          </a:p>
        </p:txBody>
      </p:sp>
    </p:spTree>
    <p:extLst>
      <p:ext uri="{BB962C8B-B14F-4D97-AF65-F5344CB8AC3E}">
        <p14:creationId xmlns:p14="http://schemas.microsoft.com/office/powerpoint/2010/main" val="328620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5CA3B20-6FFF-4283-BC5C-1DDACA33977E}"/>
              </a:ext>
            </a:extLst>
          </p:cNvPr>
          <p:cNvSpPr/>
          <p:nvPr/>
        </p:nvSpPr>
        <p:spPr>
          <a:xfrm>
            <a:off x="2771412" y="2012972"/>
            <a:ext cx="897622" cy="268447"/>
          </a:xfrm>
          <a:prstGeom prst="round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1B50F4-2357-4C8C-A1A7-215D1335D585}"/>
              </a:ext>
            </a:extLst>
          </p:cNvPr>
          <p:cNvCxnSpPr>
            <a:cxnSpLocks/>
          </p:cNvCxnSpPr>
          <p:nvPr/>
        </p:nvCxnSpPr>
        <p:spPr>
          <a:xfrm>
            <a:off x="3221115" y="2316217"/>
            <a:ext cx="625151" cy="347673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BBDA6D-E14F-422D-A93F-4210FFA84D4F}"/>
              </a:ext>
            </a:extLst>
          </p:cNvPr>
          <p:cNvCxnSpPr>
            <a:cxnSpLocks/>
          </p:cNvCxnSpPr>
          <p:nvPr/>
        </p:nvCxnSpPr>
        <p:spPr>
          <a:xfrm flipH="1">
            <a:off x="2778408" y="2316217"/>
            <a:ext cx="442707" cy="4572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834DA17-92F0-44B9-AC9D-78EB740AB5C0}"/>
              </a:ext>
            </a:extLst>
          </p:cNvPr>
          <p:cNvSpPr/>
          <p:nvPr/>
        </p:nvSpPr>
        <p:spPr>
          <a:xfrm>
            <a:off x="2360644" y="2864498"/>
            <a:ext cx="740229" cy="268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56DE8BC-579B-4648-9AC9-0D2B54A5A738}"/>
              </a:ext>
            </a:extLst>
          </p:cNvPr>
          <p:cNvSpPr/>
          <p:nvPr/>
        </p:nvSpPr>
        <p:spPr>
          <a:xfrm>
            <a:off x="3768042" y="2685954"/>
            <a:ext cx="867747" cy="268447"/>
          </a:xfrm>
          <a:prstGeom prst="round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DE0E50-A6B9-4BC2-8E35-8A687EE886CF}"/>
              </a:ext>
            </a:extLst>
          </p:cNvPr>
          <p:cNvCxnSpPr>
            <a:cxnSpLocks/>
          </p:cNvCxnSpPr>
          <p:nvPr/>
        </p:nvCxnSpPr>
        <p:spPr>
          <a:xfrm flipH="1">
            <a:off x="2297134" y="3139452"/>
            <a:ext cx="370115" cy="4406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DEE9AEF-0D4B-415C-894B-89D0F4104A46}"/>
              </a:ext>
            </a:extLst>
          </p:cNvPr>
          <p:cNvCxnSpPr>
            <a:cxnSpLocks/>
          </p:cNvCxnSpPr>
          <p:nvPr/>
        </p:nvCxnSpPr>
        <p:spPr>
          <a:xfrm>
            <a:off x="2771412" y="3139452"/>
            <a:ext cx="213049" cy="2684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C532C6-5B60-4B9C-8DE5-3ADAB44A1D4D}"/>
              </a:ext>
            </a:extLst>
          </p:cNvPr>
          <p:cNvCxnSpPr>
            <a:stCxn id="32" idx="2"/>
          </p:cNvCxnSpPr>
          <p:nvPr/>
        </p:nvCxnSpPr>
        <p:spPr>
          <a:xfrm>
            <a:off x="4201916" y="2954401"/>
            <a:ext cx="545841" cy="4291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9C954CC-1D88-4E7D-8A6C-FD14FE091B7D}"/>
              </a:ext>
            </a:extLst>
          </p:cNvPr>
          <p:cNvCxnSpPr>
            <a:stCxn id="32" idx="2"/>
          </p:cNvCxnSpPr>
          <p:nvPr/>
        </p:nvCxnSpPr>
        <p:spPr>
          <a:xfrm flipH="1">
            <a:off x="3854072" y="2954401"/>
            <a:ext cx="347844" cy="5317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12ED16E-92C6-4B07-A670-EBE8CCB39303}"/>
              </a:ext>
            </a:extLst>
          </p:cNvPr>
          <p:cNvSpPr/>
          <p:nvPr/>
        </p:nvSpPr>
        <p:spPr>
          <a:xfrm>
            <a:off x="3638642" y="3517748"/>
            <a:ext cx="625151" cy="26844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CCCC973-90E5-476F-8FC7-8DB613B21D31}"/>
              </a:ext>
            </a:extLst>
          </p:cNvPr>
          <p:cNvSpPr/>
          <p:nvPr/>
        </p:nvSpPr>
        <p:spPr>
          <a:xfrm>
            <a:off x="2841171" y="3470988"/>
            <a:ext cx="571222" cy="26844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4E78B26-990F-462A-B9D7-B3D6C299441C}"/>
              </a:ext>
            </a:extLst>
          </p:cNvPr>
          <p:cNvSpPr/>
          <p:nvPr/>
        </p:nvSpPr>
        <p:spPr>
          <a:xfrm>
            <a:off x="4674137" y="3438329"/>
            <a:ext cx="681634" cy="268447"/>
          </a:xfrm>
          <a:prstGeom prst="roundRect">
            <a:avLst/>
          </a:prstGeom>
          <a:solidFill>
            <a:srgbClr val="002060"/>
          </a:solidFill>
          <a:ln w="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7B401B4-B135-4F47-8914-6C8D2F3CCC5F}"/>
              </a:ext>
            </a:extLst>
          </p:cNvPr>
          <p:cNvSpPr/>
          <p:nvPr/>
        </p:nvSpPr>
        <p:spPr>
          <a:xfrm>
            <a:off x="1667069" y="3573624"/>
            <a:ext cx="740229" cy="26844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6BE6167B-6242-441C-96EC-08B55D7B8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831125"/>
              </p:ext>
            </p:extLst>
          </p:nvPr>
        </p:nvGraphicFramePr>
        <p:xfrm>
          <a:off x="7173167" y="2397967"/>
          <a:ext cx="4247500" cy="16048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500">
                  <a:extLst>
                    <a:ext uri="{9D8B030D-6E8A-4147-A177-3AD203B41FA5}">
                      <a16:colId xmlns:a16="http://schemas.microsoft.com/office/drawing/2014/main" val="2922674444"/>
                    </a:ext>
                  </a:extLst>
                </a:gridCol>
                <a:gridCol w="849500">
                  <a:extLst>
                    <a:ext uri="{9D8B030D-6E8A-4147-A177-3AD203B41FA5}">
                      <a16:colId xmlns:a16="http://schemas.microsoft.com/office/drawing/2014/main" val="2393056179"/>
                    </a:ext>
                  </a:extLst>
                </a:gridCol>
                <a:gridCol w="849500">
                  <a:extLst>
                    <a:ext uri="{9D8B030D-6E8A-4147-A177-3AD203B41FA5}">
                      <a16:colId xmlns:a16="http://schemas.microsoft.com/office/drawing/2014/main" val="2358519014"/>
                    </a:ext>
                  </a:extLst>
                </a:gridCol>
                <a:gridCol w="849500">
                  <a:extLst>
                    <a:ext uri="{9D8B030D-6E8A-4147-A177-3AD203B41FA5}">
                      <a16:colId xmlns:a16="http://schemas.microsoft.com/office/drawing/2014/main" val="965596363"/>
                    </a:ext>
                  </a:extLst>
                </a:gridCol>
                <a:gridCol w="849500">
                  <a:extLst>
                    <a:ext uri="{9D8B030D-6E8A-4147-A177-3AD203B41FA5}">
                      <a16:colId xmlns:a16="http://schemas.microsoft.com/office/drawing/2014/main" val="340304779"/>
                    </a:ext>
                  </a:extLst>
                </a:gridCol>
              </a:tblGrid>
              <a:tr h="1201537">
                <a:tc>
                  <a:txBody>
                    <a:bodyPr/>
                    <a:lstStyle/>
                    <a:p>
                      <a:r>
                        <a:rPr lang="en-GB" dirty="0"/>
                        <a:t>Chest 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Good</a:t>
                      </a:r>
                    </a:p>
                    <a:p>
                      <a:r>
                        <a:rPr lang="en-GB" dirty="0"/>
                        <a:t>Blood</a:t>
                      </a:r>
                    </a:p>
                    <a:p>
                      <a:r>
                        <a:rPr lang="en-GB" dirty="0"/>
                        <a:t>Circ.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Blocked</a:t>
                      </a:r>
                    </a:p>
                    <a:p>
                      <a:r>
                        <a:rPr lang="en-GB" sz="1600" dirty="0"/>
                        <a:t>Arteries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Heart</a:t>
                      </a:r>
                    </a:p>
                    <a:p>
                      <a:r>
                        <a:rPr lang="en-GB" sz="1600" dirty="0"/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97954"/>
                  </a:ext>
                </a:extLst>
              </a:tr>
              <a:tr h="403329"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268038"/>
                  </a:ext>
                </a:extLst>
              </a:tr>
            </a:tbl>
          </a:graphicData>
        </a:graphic>
      </p:graphicFrame>
      <p:sp>
        <p:nvSpPr>
          <p:cNvPr id="45" name="Oval 44">
            <a:extLst>
              <a:ext uri="{FF2B5EF4-FFF2-40B4-BE49-F238E27FC236}">
                <a16:creationId xmlns:a16="http://schemas.microsoft.com/office/drawing/2014/main" id="{9F37F6E5-475E-4C37-8A22-CAF846821BA9}"/>
              </a:ext>
            </a:extLst>
          </p:cNvPr>
          <p:cNvSpPr/>
          <p:nvPr/>
        </p:nvSpPr>
        <p:spPr>
          <a:xfrm>
            <a:off x="7173167" y="3573624"/>
            <a:ext cx="3351764" cy="54117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E031D24A-2DFE-483C-A407-58103F293A0C}"/>
              </a:ext>
            </a:extLst>
          </p:cNvPr>
          <p:cNvCxnSpPr>
            <a:cxnSpLocks/>
          </p:cNvCxnSpPr>
          <p:nvPr/>
        </p:nvCxnSpPr>
        <p:spPr>
          <a:xfrm rot="10800000">
            <a:off x="3842956" y="2080728"/>
            <a:ext cx="3321008" cy="1739387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8A62FA19-DBD6-4122-8BB1-5DA05146D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406772"/>
              </p:ext>
            </p:extLst>
          </p:nvPr>
        </p:nvGraphicFramePr>
        <p:xfrm>
          <a:off x="8078237" y="4581331"/>
          <a:ext cx="182207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072">
                  <a:extLst>
                    <a:ext uri="{9D8B030D-6E8A-4147-A177-3AD203B41FA5}">
                      <a16:colId xmlns:a16="http://schemas.microsoft.com/office/drawing/2014/main" val="3916377355"/>
                    </a:ext>
                  </a:extLst>
                </a:gridCol>
              </a:tblGrid>
              <a:tr h="791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Heart Disease</a:t>
                      </a:r>
                    </a:p>
                    <a:p>
                      <a:pPr algn="ctr"/>
                      <a:r>
                        <a:rPr lang="en-GB" u="sng" dirty="0"/>
                        <a:t>Yes           No</a:t>
                      </a:r>
                    </a:p>
                    <a:p>
                      <a:pPr algn="ctr"/>
                      <a:r>
                        <a:rPr lang="en-GB" u="none" dirty="0"/>
                        <a:t>1            0</a:t>
                      </a:r>
                    </a:p>
                    <a:p>
                      <a:pPr algn="ctr"/>
                      <a:endParaRPr lang="en-GB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031008"/>
                  </a:ext>
                </a:extLst>
              </a:tr>
            </a:tbl>
          </a:graphicData>
        </a:graphic>
      </p:graphicFrame>
      <p:sp>
        <p:nvSpPr>
          <p:cNvPr id="55" name="Title 54">
            <a:extLst>
              <a:ext uri="{FF2B5EF4-FFF2-40B4-BE49-F238E27FC236}">
                <a16:creationId xmlns:a16="http://schemas.microsoft.com/office/drawing/2014/main" id="{6A4A46AA-0425-4519-BEAF-E64F4484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>
                <a:latin typeface="Amasis MT Pro Black" panose="02040A04050005020304" pitchFamily="18" charset="0"/>
              </a:rPr>
              <a:t>Validating our Model….</a:t>
            </a:r>
          </a:p>
        </p:txBody>
      </p:sp>
    </p:spTree>
    <p:extLst>
      <p:ext uri="{BB962C8B-B14F-4D97-AF65-F5344CB8AC3E}">
        <p14:creationId xmlns:p14="http://schemas.microsoft.com/office/powerpoint/2010/main" val="4005858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E2C50E-4360-4F74-A006-EA29D3EEA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527313"/>
              </p:ext>
            </p:extLst>
          </p:nvPr>
        </p:nvGraphicFramePr>
        <p:xfrm>
          <a:off x="2286000" y="4599633"/>
          <a:ext cx="4148797" cy="1099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377">
                  <a:extLst>
                    <a:ext uri="{9D8B030D-6E8A-4147-A177-3AD203B41FA5}">
                      <a16:colId xmlns:a16="http://schemas.microsoft.com/office/drawing/2014/main" val="2922674444"/>
                    </a:ext>
                  </a:extLst>
                </a:gridCol>
                <a:gridCol w="834105">
                  <a:extLst>
                    <a:ext uri="{9D8B030D-6E8A-4147-A177-3AD203B41FA5}">
                      <a16:colId xmlns:a16="http://schemas.microsoft.com/office/drawing/2014/main" val="2393056179"/>
                    </a:ext>
                  </a:extLst>
                </a:gridCol>
                <a:gridCol w="834105">
                  <a:extLst>
                    <a:ext uri="{9D8B030D-6E8A-4147-A177-3AD203B41FA5}">
                      <a16:colId xmlns:a16="http://schemas.microsoft.com/office/drawing/2014/main" val="2358519014"/>
                    </a:ext>
                  </a:extLst>
                </a:gridCol>
                <a:gridCol w="834105">
                  <a:extLst>
                    <a:ext uri="{9D8B030D-6E8A-4147-A177-3AD203B41FA5}">
                      <a16:colId xmlns:a16="http://schemas.microsoft.com/office/drawing/2014/main" val="965596363"/>
                    </a:ext>
                  </a:extLst>
                </a:gridCol>
                <a:gridCol w="834105">
                  <a:extLst>
                    <a:ext uri="{9D8B030D-6E8A-4147-A177-3AD203B41FA5}">
                      <a16:colId xmlns:a16="http://schemas.microsoft.com/office/drawing/2014/main" val="340304779"/>
                    </a:ext>
                  </a:extLst>
                </a:gridCol>
              </a:tblGrid>
              <a:tr h="733496">
                <a:tc>
                  <a:txBody>
                    <a:bodyPr/>
                    <a:lstStyle/>
                    <a:p>
                      <a:r>
                        <a:rPr lang="en-GB" sz="1400" dirty="0"/>
                        <a:t>Chest</a:t>
                      </a:r>
                      <a:r>
                        <a:rPr lang="en-GB" sz="1400" b="1" dirty="0"/>
                        <a:t> </a:t>
                      </a:r>
                      <a:r>
                        <a:rPr lang="en-GB" sz="1400" dirty="0"/>
                        <a:t>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Good</a:t>
                      </a:r>
                    </a:p>
                    <a:p>
                      <a:r>
                        <a:rPr lang="en-GB" sz="1400" dirty="0"/>
                        <a:t>Blood</a:t>
                      </a:r>
                    </a:p>
                    <a:p>
                      <a:r>
                        <a:rPr lang="en-GB" sz="1400" dirty="0"/>
                        <a:t>Circ.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Blocked</a:t>
                      </a:r>
                    </a:p>
                    <a:p>
                      <a:r>
                        <a:rPr lang="en-GB" sz="1400" dirty="0"/>
                        <a:t>Arteries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Heart</a:t>
                      </a:r>
                    </a:p>
                    <a:p>
                      <a:r>
                        <a:rPr lang="en-GB" sz="1400" dirty="0"/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97954"/>
                  </a:ext>
                </a:extLst>
              </a:tr>
              <a:tr h="246218"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268038"/>
                  </a:ext>
                </a:extLst>
              </a:tr>
            </a:tbl>
          </a:graphicData>
        </a:graphic>
      </p:graphicFrame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F35015C-F61B-4CDC-8609-F6B1F481FB3B}"/>
              </a:ext>
            </a:extLst>
          </p:cNvPr>
          <p:cNvSpPr/>
          <p:nvPr/>
        </p:nvSpPr>
        <p:spPr>
          <a:xfrm>
            <a:off x="7337294" y="2192357"/>
            <a:ext cx="870857" cy="28924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BB4170-8005-473A-B428-3CD81CC34DD5}"/>
              </a:ext>
            </a:extLst>
          </p:cNvPr>
          <p:cNvCxnSpPr>
            <a:cxnSpLocks/>
          </p:cNvCxnSpPr>
          <p:nvPr/>
        </p:nvCxnSpPr>
        <p:spPr>
          <a:xfrm>
            <a:off x="7838036" y="2481608"/>
            <a:ext cx="255036" cy="289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E5D4FA1-C4C9-42B1-836B-909AAB455FA9}"/>
              </a:ext>
            </a:extLst>
          </p:cNvPr>
          <p:cNvSpPr/>
          <p:nvPr/>
        </p:nvSpPr>
        <p:spPr>
          <a:xfrm>
            <a:off x="7965554" y="2777856"/>
            <a:ext cx="732453" cy="205275"/>
          </a:xfrm>
          <a:prstGeom prst="roundRect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A33E8FA-39DE-4CFC-B116-112296FBE660}"/>
              </a:ext>
            </a:extLst>
          </p:cNvPr>
          <p:cNvSpPr/>
          <p:nvPr/>
        </p:nvSpPr>
        <p:spPr>
          <a:xfrm>
            <a:off x="6709032" y="2734679"/>
            <a:ext cx="475863" cy="20527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C5DDA3-0450-4403-8825-0726B10A4444}"/>
              </a:ext>
            </a:extLst>
          </p:cNvPr>
          <p:cNvCxnSpPr>
            <a:cxnSpLocks/>
          </p:cNvCxnSpPr>
          <p:nvPr/>
        </p:nvCxnSpPr>
        <p:spPr>
          <a:xfrm>
            <a:off x="8441412" y="2983131"/>
            <a:ext cx="255036" cy="289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8504C4-5E46-45DD-9670-953D80A987DD}"/>
              </a:ext>
            </a:extLst>
          </p:cNvPr>
          <p:cNvCxnSpPr>
            <a:cxnSpLocks/>
          </p:cNvCxnSpPr>
          <p:nvPr/>
        </p:nvCxnSpPr>
        <p:spPr>
          <a:xfrm>
            <a:off x="7054267" y="2983131"/>
            <a:ext cx="255036" cy="289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229670-97AC-462D-81B1-361240C3424C}"/>
              </a:ext>
            </a:extLst>
          </p:cNvPr>
          <p:cNvCxnSpPr>
            <a:cxnSpLocks/>
          </p:cNvCxnSpPr>
          <p:nvPr/>
        </p:nvCxnSpPr>
        <p:spPr>
          <a:xfrm flipH="1">
            <a:off x="6639827" y="2972620"/>
            <a:ext cx="195944" cy="2892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D8B8AD-9DE8-4856-AE79-294B1FC6EDFC}"/>
              </a:ext>
            </a:extLst>
          </p:cNvPr>
          <p:cNvCxnSpPr>
            <a:cxnSpLocks/>
          </p:cNvCxnSpPr>
          <p:nvPr/>
        </p:nvCxnSpPr>
        <p:spPr>
          <a:xfrm flipH="1">
            <a:off x="7042587" y="2479248"/>
            <a:ext cx="618152" cy="233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6E990F-6B1D-4209-9713-0428E8A5D4ED}"/>
              </a:ext>
            </a:extLst>
          </p:cNvPr>
          <p:cNvCxnSpPr>
            <a:cxnSpLocks/>
          </p:cNvCxnSpPr>
          <p:nvPr/>
        </p:nvCxnSpPr>
        <p:spPr>
          <a:xfrm flipH="1">
            <a:off x="8011417" y="2993599"/>
            <a:ext cx="195944" cy="2892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4A6B784-B64F-4B71-9699-8EEE6F085EAE}"/>
              </a:ext>
            </a:extLst>
          </p:cNvPr>
          <p:cNvSpPr/>
          <p:nvPr/>
        </p:nvSpPr>
        <p:spPr>
          <a:xfrm>
            <a:off x="7142886" y="3284029"/>
            <a:ext cx="475863" cy="20527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88E591E-39AD-47C0-BDA0-9CD7B6D3EE7A}"/>
              </a:ext>
            </a:extLst>
          </p:cNvPr>
          <p:cNvSpPr/>
          <p:nvPr/>
        </p:nvSpPr>
        <p:spPr>
          <a:xfrm>
            <a:off x="6322566" y="3274715"/>
            <a:ext cx="475863" cy="205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7575DB5-1604-4648-9D84-6A0F8DEE4B99}"/>
              </a:ext>
            </a:extLst>
          </p:cNvPr>
          <p:cNvSpPr/>
          <p:nvPr/>
        </p:nvSpPr>
        <p:spPr>
          <a:xfrm>
            <a:off x="8554130" y="3302694"/>
            <a:ext cx="475863" cy="20527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C0F728A-2BA2-4933-9B3C-0C07B960EB22}"/>
              </a:ext>
            </a:extLst>
          </p:cNvPr>
          <p:cNvSpPr/>
          <p:nvPr/>
        </p:nvSpPr>
        <p:spPr>
          <a:xfrm>
            <a:off x="7782053" y="3284029"/>
            <a:ext cx="475863" cy="2052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AF3C828-F56F-44E6-A1B2-5F11F6FC0A38}"/>
              </a:ext>
            </a:extLst>
          </p:cNvPr>
          <p:cNvCxnSpPr>
            <a:cxnSpLocks/>
          </p:cNvCxnSpPr>
          <p:nvPr/>
        </p:nvCxnSpPr>
        <p:spPr>
          <a:xfrm>
            <a:off x="8792061" y="3512626"/>
            <a:ext cx="255036" cy="289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B3B537F-5FDA-40F4-A546-2EB2BDE56007}"/>
              </a:ext>
            </a:extLst>
          </p:cNvPr>
          <p:cNvCxnSpPr>
            <a:cxnSpLocks/>
          </p:cNvCxnSpPr>
          <p:nvPr/>
        </p:nvCxnSpPr>
        <p:spPr>
          <a:xfrm flipH="1">
            <a:off x="8505175" y="3512627"/>
            <a:ext cx="195944" cy="2892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270B145-623C-48D2-8224-32A9FAF6BF3E}"/>
              </a:ext>
            </a:extLst>
          </p:cNvPr>
          <p:cNvSpPr/>
          <p:nvPr/>
        </p:nvSpPr>
        <p:spPr>
          <a:xfrm>
            <a:off x="8919579" y="3832190"/>
            <a:ext cx="475863" cy="205275"/>
          </a:xfrm>
          <a:prstGeom prst="round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A58C4D2-4E0F-40A8-84E3-78AA3297463D}"/>
              </a:ext>
            </a:extLst>
          </p:cNvPr>
          <p:cNvSpPr/>
          <p:nvPr/>
        </p:nvSpPr>
        <p:spPr>
          <a:xfrm>
            <a:off x="8248957" y="3808867"/>
            <a:ext cx="475863" cy="2052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39776-7298-26A7-4A7B-FECBFCCB12DA}"/>
              </a:ext>
            </a:extLst>
          </p:cNvPr>
          <p:cNvSpPr txBox="1"/>
          <p:nvPr/>
        </p:nvSpPr>
        <p:spPr>
          <a:xfrm>
            <a:off x="783040" y="831633"/>
            <a:ext cx="5623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masis MT Pro Black" panose="02040A04050005020304" pitchFamily="18" charset="0"/>
              </a:rPr>
              <a:t>Predicting new Data: Sample Tree 1</a:t>
            </a:r>
            <a:endParaRPr lang="en-GB" sz="40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31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5EEC8E0-70E7-4427-B728-FEBFF7EC6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020163"/>
              </p:ext>
            </p:extLst>
          </p:nvPr>
        </p:nvGraphicFramePr>
        <p:xfrm>
          <a:off x="2286000" y="4599633"/>
          <a:ext cx="4148797" cy="1099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377">
                  <a:extLst>
                    <a:ext uri="{9D8B030D-6E8A-4147-A177-3AD203B41FA5}">
                      <a16:colId xmlns:a16="http://schemas.microsoft.com/office/drawing/2014/main" val="2922674444"/>
                    </a:ext>
                  </a:extLst>
                </a:gridCol>
                <a:gridCol w="834105">
                  <a:extLst>
                    <a:ext uri="{9D8B030D-6E8A-4147-A177-3AD203B41FA5}">
                      <a16:colId xmlns:a16="http://schemas.microsoft.com/office/drawing/2014/main" val="2393056179"/>
                    </a:ext>
                  </a:extLst>
                </a:gridCol>
                <a:gridCol w="834105">
                  <a:extLst>
                    <a:ext uri="{9D8B030D-6E8A-4147-A177-3AD203B41FA5}">
                      <a16:colId xmlns:a16="http://schemas.microsoft.com/office/drawing/2014/main" val="2358519014"/>
                    </a:ext>
                  </a:extLst>
                </a:gridCol>
                <a:gridCol w="834105">
                  <a:extLst>
                    <a:ext uri="{9D8B030D-6E8A-4147-A177-3AD203B41FA5}">
                      <a16:colId xmlns:a16="http://schemas.microsoft.com/office/drawing/2014/main" val="965596363"/>
                    </a:ext>
                  </a:extLst>
                </a:gridCol>
                <a:gridCol w="834105">
                  <a:extLst>
                    <a:ext uri="{9D8B030D-6E8A-4147-A177-3AD203B41FA5}">
                      <a16:colId xmlns:a16="http://schemas.microsoft.com/office/drawing/2014/main" val="340304779"/>
                    </a:ext>
                  </a:extLst>
                </a:gridCol>
              </a:tblGrid>
              <a:tr h="733496">
                <a:tc>
                  <a:txBody>
                    <a:bodyPr/>
                    <a:lstStyle/>
                    <a:p>
                      <a:r>
                        <a:rPr lang="en-GB" sz="1400" dirty="0"/>
                        <a:t>Chest</a:t>
                      </a:r>
                      <a:r>
                        <a:rPr lang="en-GB" sz="1400" b="1" dirty="0"/>
                        <a:t> </a:t>
                      </a:r>
                      <a:r>
                        <a:rPr lang="en-GB" sz="1400" dirty="0"/>
                        <a:t>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Good</a:t>
                      </a:r>
                    </a:p>
                    <a:p>
                      <a:r>
                        <a:rPr lang="en-GB" sz="1400" dirty="0"/>
                        <a:t>Blood</a:t>
                      </a:r>
                    </a:p>
                    <a:p>
                      <a:r>
                        <a:rPr lang="en-GB" sz="1400" dirty="0"/>
                        <a:t>Circ.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Blocked</a:t>
                      </a:r>
                    </a:p>
                    <a:p>
                      <a:r>
                        <a:rPr lang="en-GB" sz="1400" dirty="0"/>
                        <a:t>Arteries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Heart</a:t>
                      </a:r>
                    </a:p>
                    <a:p>
                      <a:r>
                        <a:rPr lang="en-GB" sz="1400" dirty="0"/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97954"/>
                  </a:ext>
                </a:extLst>
              </a:tr>
              <a:tr h="246218"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268038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317395-2B36-4918-B209-A94F055F1436}"/>
              </a:ext>
            </a:extLst>
          </p:cNvPr>
          <p:cNvSpPr/>
          <p:nvPr/>
        </p:nvSpPr>
        <p:spPr>
          <a:xfrm>
            <a:off x="5688348" y="1783505"/>
            <a:ext cx="746449" cy="28924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AE93C2-658D-4D97-AEA3-105D214CED7D}"/>
              </a:ext>
            </a:extLst>
          </p:cNvPr>
          <p:cNvCxnSpPr>
            <a:cxnSpLocks/>
          </p:cNvCxnSpPr>
          <p:nvPr/>
        </p:nvCxnSpPr>
        <p:spPr>
          <a:xfrm>
            <a:off x="6061572" y="2077418"/>
            <a:ext cx="255036" cy="284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40A2D4-F7E3-4A3A-80D9-A6BAA9C96E8E}"/>
              </a:ext>
            </a:extLst>
          </p:cNvPr>
          <p:cNvCxnSpPr>
            <a:cxnSpLocks/>
          </p:cNvCxnSpPr>
          <p:nvPr/>
        </p:nvCxnSpPr>
        <p:spPr>
          <a:xfrm flipH="1">
            <a:off x="5840742" y="2072752"/>
            <a:ext cx="195944" cy="2892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D9DA36-3B47-4CC1-946D-691E1CE56F38}"/>
              </a:ext>
            </a:extLst>
          </p:cNvPr>
          <p:cNvSpPr/>
          <p:nvPr/>
        </p:nvSpPr>
        <p:spPr>
          <a:xfrm>
            <a:off x="6123776" y="2382991"/>
            <a:ext cx="732453" cy="20527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8DDC8B-0901-480E-B4B4-F6B6A603F155}"/>
              </a:ext>
            </a:extLst>
          </p:cNvPr>
          <p:cNvSpPr/>
          <p:nvPr/>
        </p:nvSpPr>
        <p:spPr>
          <a:xfrm>
            <a:off x="5206261" y="2387645"/>
            <a:ext cx="732453" cy="20527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8F5B4F-48DB-4C47-AE54-26AE41013B05}"/>
              </a:ext>
            </a:extLst>
          </p:cNvPr>
          <p:cNvCxnSpPr>
            <a:cxnSpLocks/>
          </p:cNvCxnSpPr>
          <p:nvPr/>
        </p:nvCxnSpPr>
        <p:spPr>
          <a:xfrm>
            <a:off x="6552983" y="2588265"/>
            <a:ext cx="255036" cy="289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B3357D-5324-422A-A793-DBED7333C93A}"/>
              </a:ext>
            </a:extLst>
          </p:cNvPr>
          <p:cNvCxnSpPr>
            <a:cxnSpLocks/>
          </p:cNvCxnSpPr>
          <p:nvPr/>
        </p:nvCxnSpPr>
        <p:spPr>
          <a:xfrm flipH="1">
            <a:off x="6189090" y="2599922"/>
            <a:ext cx="195944" cy="28924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344FD5-7085-4F53-85C4-6312AD1E90A1}"/>
              </a:ext>
            </a:extLst>
          </p:cNvPr>
          <p:cNvSpPr/>
          <p:nvPr/>
        </p:nvSpPr>
        <p:spPr>
          <a:xfrm>
            <a:off x="6716269" y="2882169"/>
            <a:ext cx="475863" cy="20527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3A9E02-CF0E-4F21-9FE1-3DC5C2729A85}"/>
              </a:ext>
            </a:extLst>
          </p:cNvPr>
          <p:cNvSpPr/>
          <p:nvPr/>
        </p:nvSpPr>
        <p:spPr>
          <a:xfrm>
            <a:off x="6033948" y="2900827"/>
            <a:ext cx="475863" cy="205275"/>
          </a:xfrm>
          <a:prstGeom prst="roundRect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31B29B-FA23-43F2-8018-8FC1F02B3C30}"/>
              </a:ext>
            </a:extLst>
          </p:cNvPr>
          <p:cNvCxnSpPr>
            <a:cxnSpLocks/>
          </p:cNvCxnSpPr>
          <p:nvPr/>
        </p:nvCxnSpPr>
        <p:spPr>
          <a:xfrm flipH="1">
            <a:off x="6091118" y="3122439"/>
            <a:ext cx="195944" cy="28924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3607E9-CBC0-4BF7-A331-4E9FD72E7D25}"/>
              </a:ext>
            </a:extLst>
          </p:cNvPr>
          <p:cNvCxnSpPr>
            <a:cxnSpLocks/>
          </p:cNvCxnSpPr>
          <p:nvPr/>
        </p:nvCxnSpPr>
        <p:spPr>
          <a:xfrm>
            <a:off x="6341493" y="3113102"/>
            <a:ext cx="255036" cy="289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18A1E88-7963-4154-AC5A-EFA206F6DF7D}"/>
              </a:ext>
            </a:extLst>
          </p:cNvPr>
          <p:cNvSpPr/>
          <p:nvPr/>
        </p:nvSpPr>
        <p:spPr>
          <a:xfrm>
            <a:off x="6509811" y="3414037"/>
            <a:ext cx="475863" cy="20527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F105CE6-8A5B-4EE0-85B4-F759E5702ED8}"/>
              </a:ext>
            </a:extLst>
          </p:cNvPr>
          <p:cNvSpPr/>
          <p:nvPr/>
        </p:nvSpPr>
        <p:spPr>
          <a:xfrm>
            <a:off x="5866032" y="3414036"/>
            <a:ext cx="519002" cy="289249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E1C244-477F-8CB6-A3D4-8D56E31239B2}"/>
              </a:ext>
            </a:extLst>
          </p:cNvPr>
          <p:cNvSpPr txBox="1"/>
          <p:nvPr/>
        </p:nvSpPr>
        <p:spPr>
          <a:xfrm>
            <a:off x="783894" y="2485628"/>
            <a:ext cx="3900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masis MT Pro Black" panose="02040A04050005020304" pitchFamily="18" charset="0"/>
              </a:rPr>
              <a:t>Sample Tree 2</a:t>
            </a:r>
            <a:endParaRPr lang="en-GB" sz="40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9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</TotalTime>
  <Words>926</Words>
  <Application>Microsoft Office PowerPoint</Application>
  <PresentationFormat>Widescreen</PresentationFormat>
  <Paragraphs>281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Amasis MT Pro Black</vt:lpstr>
      <vt:lpstr>Arial</vt:lpstr>
      <vt:lpstr>Calibri</vt:lpstr>
      <vt:lpstr>Calibri Light</vt:lpstr>
      <vt:lpstr>Office Theme</vt:lpstr>
      <vt:lpstr>PowerPoint Presentation</vt:lpstr>
      <vt:lpstr>Random Forest</vt:lpstr>
      <vt:lpstr>Advantages and Disadvantages</vt:lpstr>
      <vt:lpstr>Bootstrap Aggregation</vt:lpstr>
      <vt:lpstr>Ensemble method - Bagging</vt:lpstr>
      <vt:lpstr>Model Accuracy</vt:lpstr>
      <vt:lpstr>Validating our Model….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Classification Problem in Random Forest</vt:lpstr>
      <vt:lpstr>DATA</vt:lpstr>
      <vt:lpstr>Data Visualization</vt:lpstr>
      <vt:lpstr>PowerPoint Presentation</vt:lpstr>
      <vt:lpstr>PowerPoint Presentation</vt:lpstr>
      <vt:lpstr>PowerPoint Presentation</vt:lpstr>
      <vt:lpstr>Splitting the Data and Random Forest Classification </vt:lpstr>
      <vt:lpstr>Classification Report </vt:lpstr>
      <vt:lpstr>Hyper-Parameter Tuning</vt:lpstr>
      <vt:lpstr>Feature Importance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OJO BLESSING ODOH</dc:creator>
  <cp:lastModifiedBy>OJO BLESSING ODOH</cp:lastModifiedBy>
  <cp:revision>144</cp:revision>
  <dcterms:created xsi:type="dcterms:W3CDTF">2022-03-21T12:52:55Z</dcterms:created>
  <dcterms:modified xsi:type="dcterms:W3CDTF">2022-09-12T14:18:18Z</dcterms:modified>
</cp:coreProperties>
</file>