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77" r:id="rId3"/>
    <p:sldId id="267" r:id="rId4"/>
    <p:sldId id="284" r:id="rId5"/>
    <p:sldId id="278" r:id="rId6"/>
    <p:sldId id="279" r:id="rId7"/>
    <p:sldId id="285" r:id="rId8"/>
    <p:sldId id="286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LASSOUANI SOFIANE &amp; STEWARD OUADI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LASSOUANI SOFIANE &amp; STEWARD OUADI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LASSOUANI SOFIANE &amp; STEWARD OUADI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LASSOUANI SOFIANE &amp; STEWARD OUADI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LASSOUANI SOFIANE &amp; STEWARD OUADI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LASSOUANI SOFIANE &amp; STEWARD OUADI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LASSOUANI SOFIANE &amp; STEWARD OUADI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LASSOUANI SOFIANE &amp; STEWARD OUADI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LASSOUANI SOFIANE &amp; STEWARD OUADI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LASSOUANI SOFIANE &amp; STEWARD OUADI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3" y="115330"/>
            <a:ext cx="12126097" cy="31715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 efficient </a:t>
            </a:r>
            <a:r>
              <a:rPr lang="en-US" dirty="0" err="1"/>
              <a:t>mapreduce</a:t>
            </a:r>
            <a:r>
              <a:rPr lang="en-US" dirty="0"/>
              <a:t> cube algorithm for varied data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Lassouani</a:t>
            </a:r>
            <a:r>
              <a:rPr lang="en-US" dirty="0"/>
              <a:t> </a:t>
            </a:r>
            <a:r>
              <a:rPr lang="en-US" dirty="0" err="1"/>
              <a:t>sofiane</a:t>
            </a:r>
            <a:r>
              <a:rPr lang="en-US" dirty="0"/>
              <a:t> &amp; </a:t>
            </a:r>
            <a:r>
              <a:rPr lang="en-US" dirty="0" err="1"/>
              <a:t>ouadi</a:t>
            </a:r>
            <a:r>
              <a:rPr lang="en-US" dirty="0"/>
              <a:t> steward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5420" y="3540154"/>
            <a:ext cx="6576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Written</a:t>
            </a:r>
            <a:r>
              <a:rPr lang="fr-FR" sz="2800" dirty="0"/>
              <a:t> by </a:t>
            </a:r>
            <a:r>
              <a:rPr lang="fr-FR" sz="2800" dirty="0" err="1"/>
              <a:t>Tova</a:t>
            </a:r>
            <a:r>
              <a:rPr lang="fr-FR" sz="2800" dirty="0"/>
              <a:t> Milo </a:t>
            </a:r>
            <a:r>
              <a:rPr lang="fr-FR" sz="2800" dirty="0" smtClean="0"/>
              <a:t>&amp; Eyal </a:t>
            </a:r>
            <a:r>
              <a:rPr lang="fr-FR" sz="2800" dirty="0" err="1"/>
              <a:t>Altshuler</a:t>
            </a:r>
            <a:endParaRPr lang="fr-FR" sz="2800" dirty="0"/>
          </a:p>
          <a:p>
            <a:r>
              <a:rPr lang="fr-FR" sz="2800" dirty="0" err="1"/>
              <a:t>Proposed</a:t>
            </a:r>
            <a:r>
              <a:rPr lang="fr-FR" sz="2800" dirty="0"/>
              <a:t> by </a:t>
            </a:r>
            <a:r>
              <a:rPr lang="fr-FR" sz="2800" dirty="0" err="1"/>
              <a:t>Maabout</a:t>
            </a:r>
            <a:r>
              <a:rPr lang="fr-FR" sz="2800" dirty="0"/>
              <a:t> </a:t>
            </a:r>
            <a:r>
              <a:rPr lang="fr-FR" sz="2800" dirty="0" err="1"/>
              <a:t>Sofian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cube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turnover per : year, activity or branch</a:t>
            </a:r>
          </a:p>
          <a:p>
            <a:r>
              <a:rPr lang="en-US" dirty="0"/>
              <a:t>Beer sales in different countries over the years </a:t>
            </a:r>
          </a:p>
          <a:p>
            <a:r>
              <a:rPr lang="en-US" dirty="0"/>
              <a:t>Same name in different departments of FRANCE over the years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Dimension: period or department</a:t>
            </a:r>
          </a:p>
          <a:p>
            <a:r>
              <a:rPr lang="en-US" dirty="0"/>
              <a:t>Measure: sum, enumerate 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746422" y="3336324"/>
            <a:ext cx="716692" cy="9638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an 4"/>
          <p:cNvSpPr/>
          <p:nvPr/>
        </p:nvSpPr>
        <p:spPr>
          <a:xfrm>
            <a:off x="3991235" y="3534035"/>
            <a:ext cx="540000" cy="61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ight Arrow 5"/>
          <p:cNvSpPr/>
          <p:nvPr/>
        </p:nvSpPr>
        <p:spPr>
          <a:xfrm>
            <a:off x="2800865" y="3731741"/>
            <a:ext cx="81554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LASSOUANI SOFIANE &amp; STEWARD OUADI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4805939" y="3534035"/>
            <a:ext cx="540000" cy="61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an 12"/>
          <p:cNvSpPr/>
          <p:nvPr/>
        </p:nvSpPr>
        <p:spPr>
          <a:xfrm>
            <a:off x="5569318" y="3534035"/>
            <a:ext cx="540000" cy="61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owchart: Connector 13"/>
          <p:cNvSpPr/>
          <p:nvPr/>
        </p:nvSpPr>
        <p:spPr>
          <a:xfrm>
            <a:off x="6384022" y="3731741"/>
            <a:ext cx="159391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owchart: Connector 14"/>
          <p:cNvSpPr/>
          <p:nvPr/>
        </p:nvSpPr>
        <p:spPr>
          <a:xfrm>
            <a:off x="6612383" y="3731525"/>
            <a:ext cx="159391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owchart: Connector 15"/>
          <p:cNvSpPr/>
          <p:nvPr/>
        </p:nvSpPr>
        <p:spPr>
          <a:xfrm>
            <a:off x="6862757" y="3731525"/>
            <a:ext cx="159391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Exponential number of cuboids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                                    Fig-1 : Data Cube Calculation</a:t>
            </a:r>
          </a:p>
          <a:p>
            <a:pPr marL="45720" indent="0">
              <a:buNone/>
            </a:pPr>
            <a:r>
              <a:rPr lang="en-US" dirty="0"/>
              <a:t>Source : https://www.researchgate.net/profile/Eve_Garnaud/publications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35" y="2367998"/>
            <a:ext cx="7259499" cy="17401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LASSOUANI SOFIANE &amp; STEWARD OUADI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9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cube used for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turnover per branch over the 5 last years</a:t>
            </a:r>
          </a:p>
          <a:p>
            <a:pPr lvl="1"/>
            <a:r>
              <a:rPr lang="en-US" dirty="0"/>
              <a:t>5 branches, 2 million lines per branch a year </a:t>
            </a:r>
            <a:r>
              <a:rPr lang="en-US" dirty="0">
                <a:sym typeface="Wingdings" panose="05000000000000000000" pitchFamily="2" charset="2"/>
              </a:rPr>
              <a:t> 50 million lines</a:t>
            </a:r>
            <a:endParaRPr lang="en-US" dirty="0"/>
          </a:p>
          <a:p>
            <a:pPr lvl="1"/>
            <a:r>
              <a:rPr lang="en-US" dirty="0"/>
              <a:t>A lot of work !</a:t>
            </a:r>
          </a:p>
          <a:p>
            <a:r>
              <a:rPr lang="en-US" dirty="0"/>
              <a:t>People having the same name in different countries over the years</a:t>
            </a:r>
          </a:p>
          <a:p>
            <a:pPr lvl="1"/>
            <a:r>
              <a:rPr lang="en-US" dirty="0"/>
              <a:t>Name, born date, country,  </a:t>
            </a:r>
            <a:r>
              <a:rPr lang="en-US" dirty="0" err="1"/>
              <a:t>sexe</a:t>
            </a:r>
            <a:r>
              <a:rPr lang="en-US" dirty="0"/>
              <a:t>, </a:t>
            </a:r>
            <a:r>
              <a:rPr lang="en-US" dirty="0" err="1"/>
              <a:t>infoYear</a:t>
            </a:r>
            <a:endParaRPr lang="en-US" dirty="0"/>
          </a:p>
          <a:p>
            <a:pPr lvl="1"/>
            <a:r>
              <a:rPr lang="en-US" dirty="0"/>
              <a:t>5 billion lines</a:t>
            </a:r>
          </a:p>
          <a:p>
            <a:pPr lvl="1"/>
            <a:r>
              <a:rPr lang="en-US" dirty="0"/>
              <a:t>A lot of work 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LASSOUANI SOFIANE &amp; STEWARD OUADI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cube used for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cube  </a:t>
            </a:r>
            <a:r>
              <a:rPr lang="en-US" dirty="0">
                <a:sym typeface="Wingdings" panose="05000000000000000000" pitchFamily="2" charset="2"/>
              </a:rPr>
              <a:t>for example 1 and 2</a:t>
            </a:r>
          </a:p>
          <a:p>
            <a:r>
              <a:rPr lang="en-US" dirty="0">
                <a:sym typeface="Wingdings" panose="05000000000000000000" pitchFamily="2" charset="2"/>
              </a:rPr>
              <a:t>Data cube  time saver</a:t>
            </a:r>
          </a:p>
          <a:p>
            <a:r>
              <a:rPr lang="en-US" dirty="0">
                <a:sym typeface="Wingdings" panose="05000000000000000000" pitchFamily="2" charset="2"/>
              </a:rPr>
              <a:t>Time is money. Data cube  money saver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LASSOUANI SOFIANE &amp; STEWARD OUADI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6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NaIve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cubing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Map/Reduce </a:t>
            </a:r>
          </a:p>
          <a:p>
            <a:pPr marL="45720" indent="0">
              <a:buNone/>
            </a:pPr>
            <a:r>
              <a:rPr lang="en-US" dirty="0"/>
              <a:t>Map</a:t>
            </a:r>
          </a:p>
          <a:p>
            <a:r>
              <a:rPr lang="en-US" dirty="0"/>
              <a:t>&lt;Key, Value&gt;</a:t>
            </a:r>
          </a:p>
          <a:p>
            <a:pPr marL="45720" indent="0">
              <a:buNone/>
            </a:pPr>
            <a:r>
              <a:rPr lang="en-US" dirty="0"/>
              <a:t>Reduce</a:t>
            </a:r>
          </a:p>
          <a:p>
            <a:pPr marL="45720" indent="0">
              <a:buNone/>
            </a:pPr>
            <a:r>
              <a:rPr lang="en-US" dirty="0"/>
              <a:t>&lt;Key, {Values…}&gt;</a:t>
            </a:r>
          </a:p>
          <a:p>
            <a:pPr marL="45720" indent="0">
              <a:buNone/>
            </a:pPr>
            <a:r>
              <a:rPr lang="en-US" dirty="0"/>
              <a:t>                                                                                   Fig-2 :  Naive MapReduce Cubing Algorithm </a:t>
            </a:r>
          </a:p>
          <a:p>
            <a:pPr marL="45720" indent="0">
              <a:buNone/>
            </a:pPr>
            <a:r>
              <a:rPr lang="en-US" dirty="0"/>
              <a:t>                Source : An Efﬁcient MapReduce Cube Algorithm for Varied Data Distributions</a:t>
            </a:r>
          </a:p>
          <a:p>
            <a:pPr marL="4572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82" y="2213113"/>
            <a:ext cx="4598504" cy="235888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LASSOUANI SOFIANE &amp; STEWARD OUADI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algorithm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dirty="0"/>
              <a:t>Memory is not sufficient </a:t>
            </a:r>
          </a:p>
          <a:p>
            <a:r>
              <a:rPr lang="en-US" dirty="0"/>
              <a:t>I/O between main-memory and disk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Network Trafﬁc</a:t>
            </a:r>
          </a:p>
          <a:p>
            <a:pPr marL="4572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LASSOUANI SOFIANE &amp; STEWARD OUADI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5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Schedule computation and partition data efficiently </a:t>
            </a:r>
            <a:r>
              <a:rPr lang="en-US" dirty="0">
                <a:sym typeface="Wingdings" panose="05000000000000000000" pitchFamily="2" charset="2"/>
              </a:rPr>
              <a:t> SP-CUBE algorithm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THE SP-CUBE ALGORITHM :</a:t>
            </a:r>
          </a:p>
          <a:p>
            <a:r>
              <a:rPr lang="en-US" dirty="0" smtClean="0"/>
              <a:t>Computation </a:t>
            </a:r>
            <a:r>
              <a:rPr lang="en-US" dirty="0" smtClean="0">
                <a:sym typeface="Wingdings" panose="05000000000000000000" pitchFamily="2" charset="2"/>
              </a:rPr>
              <a:t> RAM</a:t>
            </a:r>
            <a:endParaRPr lang="en-US" dirty="0" smtClean="0"/>
          </a:p>
          <a:p>
            <a:r>
              <a:rPr lang="en-US" dirty="0"/>
              <a:t>Two MapReduce </a:t>
            </a:r>
            <a:r>
              <a:rPr lang="en-US" dirty="0" smtClean="0"/>
              <a:t>jobs</a:t>
            </a:r>
            <a:endParaRPr lang="en-US" dirty="0"/>
          </a:p>
          <a:p>
            <a:r>
              <a:rPr lang="en-US" dirty="0"/>
              <a:t>SP-Sketch</a:t>
            </a:r>
          </a:p>
          <a:p>
            <a:r>
              <a:rPr lang="en-US" dirty="0"/>
              <a:t>Reduce network traffic</a:t>
            </a:r>
          </a:p>
          <a:p>
            <a:r>
              <a:rPr lang="en-US" dirty="0"/>
              <a:t>Assign the calculation of each c-group to its least unbiased descendant</a:t>
            </a:r>
          </a:p>
          <a:p>
            <a:pPr marL="45720" indent="0">
              <a:buNone/>
            </a:pPr>
            <a:r>
              <a:rPr lang="en-US" dirty="0"/>
              <a:t>EXPERIMENTS :</a:t>
            </a:r>
          </a:p>
          <a:p>
            <a:r>
              <a:rPr lang="en-US" dirty="0"/>
              <a:t>SP-CUBE ALORITHM VS (Apache Pig Cube &amp; Apache Hive Cube)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LASSOUANI SOFIANE &amp; STEWARD OUADI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5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327</Words>
  <Application>Microsoft Office PowerPoint</Application>
  <PresentationFormat>Widescreen</PresentationFormat>
  <Paragraphs>76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Wingdings</vt:lpstr>
      <vt:lpstr>Red Line Business 16x9</vt:lpstr>
      <vt:lpstr>An efficient mapreduce cube algorithm for varied data distributions</vt:lpstr>
      <vt:lpstr>What is a data cube ?</vt:lpstr>
      <vt:lpstr>CONCRETE EXAMPLE</vt:lpstr>
      <vt:lpstr>What is a data cube used for ?</vt:lpstr>
      <vt:lpstr>What is a data cube used for ?</vt:lpstr>
      <vt:lpstr>NaIve mapreduce cubing algorithm</vt:lpstr>
      <vt:lpstr>Naive algorithm limits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2017-01-24T21:32:27Z</dcterms:created>
  <dcterms:modified xsi:type="dcterms:W3CDTF">2017-01-29T12:13:43Z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