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7" r:id="rId3"/>
    <p:sldId id="268" r:id="rId4"/>
    <p:sldId id="278" r:id="rId5"/>
    <p:sldId id="275" r:id="rId6"/>
    <p:sldId id="276" r:id="rId7"/>
    <p:sldId id="277" r:id="rId8"/>
    <p:sldId id="274" r:id="rId9"/>
    <p:sldId id="27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D0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1523" autoAdjust="0"/>
  </p:normalViewPr>
  <p:slideViewPr>
    <p:cSldViewPr snapToGrid="0">
      <p:cViewPr varScale="1">
        <p:scale>
          <a:sx n="80" d="100"/>
          <a:sy n="80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A85C-830B-4889-BEBA-74C581FA13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9E8C1-3C5E-4B68-9A7B-59F676CA24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E8C1-3C5E-4B68-9A7B-59F676CA2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E8C1-3C5E-4B68-9A7B-59F676CA2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tiphanie.picard\Downloads\sdfghjkl-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88"/>
            <a:ext cx="12190413" cy="57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1">
            <a:extLst>
              <a:ext uri="{FF2B5EF4-FFF2-40B4-BE49-F238E27FC236}">
                <a16:creationId xmlns:a16="http://schemas.microsoft.com/office/drawing/2014/main" id="{CA2F1562-1776-B646-BC72-B8801BA840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9180" y="5742368"/>
            <a:ext cx="1763966" cy="11239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7404D0A-8C06-B848-82BF-9491D7C351D5}"/>
              </a:ext>
            </a:extLst>
          </p:cNvPr>
          <p:cNvSpPr/>
          <p:nvPr/>
        </p:nvSpPr>
        <p:spPr bwMode="auto">
          <a:xfrm>
            <a:off x="793" y="2769410"/>
            <a:ext cx="12190413" cy="192356"/>
          </a:xfrm>
          <a:prstGeom prst="rect">
            <a:avLst/>
          </a:prstGeom>
          <a:gradFill flip="none" rotWithShape="1">
            <a:gsLst>
              <a:gs pos="22000">
                <a:srgbClr val="2152A0">
                  <a:alpha val="34000"/>
                </a:srgbClr>
              </a:gs>
              <a:gs pos="67000">
                <a:srgbClr val="00CD73">
                  <a:shade val="67500"/>
                  <a:satMod val="115000"/>
                  <a:lumMod val="0"/>
                  <a:lumOff val="100000"/>
                  <a:alpha val="0"/>
                </a:srgbClr>
              </a:gs>
            </a:gsLst>
            <a:lin ang="1350000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B5D4D7-162B-C34C-AFDF-F2C05B4B7297}"/>
              </a:ext>
            </a:extLst>
          </p:cNvPr>
          <p:cNvSpPr/>
          <p:nvPr/>
        </p:nvSpPr>
        <p:spPr bwMode="auto">
          <a:xfrm>
            <a:off x="793" y="2778935"/>
            <a:ext cx="12196148" cy="192356"/>
          </a:xfrm>
          <a:prstGeom prst="rect">
            <a:avLst/>
          </a:prstGeom>
          <a:gradFill flip="none" rotWithShape="1">
            <a:gsLst>
              <a:gs pos="22000">
                <a:srgbClr val="2152A0">
                  <a:alpha val="71000"/>
                </a:srgbClr>
              </a:gs>
              <a:gs pos="65000">
                <a:srgbClr val="00CD73">
                  <a:shade val="67500"/>
                  <a:satMod val="115000"/>
                  <a:lumMod val="0"/>
                  <a:lumOff val="100000"/>
                  <a:alpha val="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2" name="Image 2">
            <a:extLst>
              <a:ext uri="{FF2B5EF4-FFF2-40B4-BE49-F238E27FC236}">
                <a16:creationId xmlns:a16="http://schemas.microsoft.com/office/drawing/2014/main" id="{DF031172-C50B-3F49-BF5A-A626800D96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4430" y="3293297"/>
            <a:ext cx="3488737" cy="3573016"/>
          </a:xfrm>
          <a:prstGeom prst="rect">
            <a:avLst/>
          </a:prstGeom>
        </p:spPr>
      </p:pic>
      <p:cxnSp>
        <p:nvCxnSpPr>
          <p:cNvPr id="35" name="Connecteur droit 6">
            <a:extLst>
              <a:ext uri="{FF2B5EF4-FFF2-40B4-BE49-F238E27FC236}">
                <a16:creationId xmlns:a16="http://schemas.microsoft.com/office/drawing/2014/main" id="{53305D9D-416F-C643-976B-2CA276DBD077}"/>
              </a:ext>
            </a:extLst>
          </p:cNvPr>
          <p:cNvCxnSpPr>
            <a:cxnSpLocks/>
          </p:cNvCxnSpPr>
          <p:nvPr/>
        </p:nvCxnSpPr>
        <p:spPr bwMode="auto">
          <a:xfrm>
            <a:off x="6666140" y="3424893"/>
            <a:ext cx="1259976" cy="0"/>
          </a:xfrm>
          <a:prstGeom prst="line">
            <a:avLst/>
          </a:prstGeom>
          <a:blipFill dpi="0" rotWithShape="0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 w="101600" cap="flat" cmpd="sng" algn="ctr">
            <a:solidFill>
              <a:srgbClr val="FDFCFF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53140" y="2126803"/>
            <a:ext cx="5296496" cy="1181100"/>
          </a:xfrm>
          <a:prstGeom prst="rect">
            <a:avLst/>
          </a:prstGeom>
        </p:spPr>
        <p:txBody>
          <a:bodyPr vert="horz" lIns="217728" tIns="108864" rIns="217728" bIns="108864" rtlCol="0" anchor="ctr">
            <a:noAutofit/>
          </a:bodyPr>
          <a:lstStyle>
            <a:lvl1pPr>
              <a:defRPr lang="en-US" sz="3599" b="1" kern="1200" dirty="0">
                <a:solidFill>
                  <a:srgbClr val="FDFCFF"/>
                </a:solidFill>
                <a:latin typeface="+mn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553140" y="3574603"/>
            <a:ext cx="4799450" cy="130219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FDFCFF"/>
                </a:solidFill>
                <a:latin typeface="Calibri Light" panose="020F0302020204030204" pitchFamily="34" charset="0"/>
                <a:ea typeface="+mn-ea"/>
                <a:cs typeface="Arial"/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10286454" y="6293234"/>
            <a:ext cx="17828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76984" y="5524500"/>
            <a:ext cx="5170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spc="150" dirty="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800" spc="15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0340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phanie.picard\Downloads\fgfgh-m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52342" y="0"/>
            <a:ext cx="4838864" cy="684847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657225"/>
            <a:ext cx="6552347" cy="638176"/>
          </a:xfrm>
        </p:spPr>
        <p:txBody>
          <a:bodyPr>
            <a:noAutofit/>
          </a:bodyPr>
          <a:lstStyle>
            <a:lvl1pPr>
              <a:defRPr lang="en-US" sz="3299" b="1" kern="1200" dirty="0">
                <a:solidFill>
                  <a:srgbClr val="C3CBD0">
                    <a:lumMod val="50000"/>
                  </a:srgbClr>
                </a:solidFill>
                <a:latin typeface="+mj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39" y="1447800"/>
            <a:ext cx="6552347" cy="4572000"/>
          </a:xfrm>
        </p:spPr>
        <p:txBody>
          <a:bodyPr>
            <a:normAutofit/>
          </a:bodyPr>
          <a:lstStyle>
            <a:lvl1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US" sz="2000" kern="1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Gilroy" pitchFamily="50" charset="0"/>
              </a:defRPr>
            </a:lvl1pPr>
          </a:lstStyle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19839" y="342900"/>
            <a:ext cx="6552347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26745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3395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phanie.picard\Downloads\dfhgtrghertg-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8547" cy="68580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accent2"/>
                </a:solidFill>
                <a:latin typeface="Gilroy" pitchFamily="50" charset="0"/>
              </a:defRPr>
            </a:lvl1pPr>
          </a:lstStyle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3">
            <a:extLst>
              <a:ext uri="{FF2B5EF4-FFF2-40B4-BE49-F238E27FC236}">
                <a16:creationId xmlns:a16="http://schemas.microsoft.com/office/drawing/2014/main" id="{AD77471A-D536-FD4C-9B08-791DA552C8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00" y="6134100"/>
            <a:ext cx="2107655" cy="58224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257909" y="657225"/>
            <a:ext cx="6552347" cy="638176"/>
          </a:xfrm>
        </p:spPr>
        <p:txBody>
          <a:bodyPr>
            <a:noAutofit/>
          </a:bodyPr>
          <a:lstStyle>
            <a:lvl1pPr>
              <a:defRPr lang="en-US" sz="3299" b="1" kern="1200" dirty="0">
                <a:solidFill>
                  <a:srgbClr val="C3CBD0">
                    <a:lumMod val="50000"/>
                  </a:srgbClr>
                </a:solidFill>
                <a:latin typeface="+mj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257909" y="1447800"/>
            <a:ext cx="6552347" cy="4572000"/>
          </a:xfrm>
        </p:spPr>
        <p:txBody>
          <a:bodyPr>
            <a:normAutofit/>
          </a:bodyPr>
          <a:lstStyle>
            <a:lvl1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US" sz="2000" kern="1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257909" y="342900"/>
            <a:ext cx="6552347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4838863" y="6627603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4446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accent2"/>
                </a:solidFill>
                <a:latin typeface="Gilroy" pitchFamily="50" charset="0"/>
              </a:defRPr>
            </a:lvl1pPr>
          </a:lstStyle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Parallélogramme 11">
            <a:extLst>
              <a:ext uri="{FF2B5EF4-FFF2-40B4-BE49-F238E27FC236}">
                <a16:creationId xmlns:a16="http://schemas.microsoft.com/office/drawing/2014/main" id="{73C963E4-1F75-F84D-B8BB-7069971ECC41}"/>
              </a:ext>
            </a:extLst>
          </p:cNvPr>
          <p:cNvSpPr/>
          <p:nvPr/>
        </p:nvSpPr>
        <p:spPr bwMode="auto">
          <a:xfrm rot="16200000" flipH="1">
            <a:off x="-1128267" y="1930207"/>
            <a:ext cx="2014557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2152A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Parallélogramme 11">
            <a:extLst>
              <a:ext uri="{FF2B5EF4-FFF2-40B4-BE49-F238E27FC236}">
                <a16:creationId xmlns:a16="http://schemas.microsoft.com/office/drawing/2014/main" id="{F1C81211-B801-8B4C-AEA3-56F5262F4374}"/>
              </a:ext>
            </a:extLst>
          </p:cNvPr>
          <p:cNvSpPr/>
          <p:nvPr/>
        </p:nvSpPr>
        <p:spPr bwMode="auto">
          <a:xfrm rot="16200000" flipH="1" flipV="1">
            <a:off x="10055181" y="4061471"/>
            <a:ext cx="2014557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BD0D2E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075" name="Picture 3" descr="C:\Users\tiphanie.picard\Downloads\SGFg-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5992" y="838200"/>
            <a:ext cx="4033312" cy="5119688"/>
          </a:xfrm>
          <a:prstGeom prst="rect">
            <a:avLst/>
          </a:prstGeom>
          <a:noFill/>
          <a:effectLst>
            <a:outerShdw blurRad="342900" dist="50800" dir="6600000" sx="103000" sy="103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34120" y="657225"/>
            <a:ext cx="5980921" cy="638176"/>
          </a:xfrm>
        </p:spPr>
        <p:txBody>
          <a:bodyPr>
            <a:noAutofit/>
          </a:bodyPr>
          <a:lstStyle>
            <a:lvl1pPr>
              <a:defRPr lang="en-US" sz="3299" b="1" kern="1200" dirty="0">
                <a:solidFill>
                  <a:srgbClr val="C3CBD0">
                    <a:lumMod val="50000"/>
                  </a:srgbClr>
                </a:solidFill>
                <a:latin typeface="+mj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34120" y="1447800"/>
            <a:ext cx="5980921" cy="4572000"/>
          </a:xfrm>
        </p:spPr>
        <p:txBody>
          <a:bodyPr>
            <a:normAutofit/>
          </a:bodyPr>
          <a:lstStyle>
            <a:lvl1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US" sz="2000" kern="1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34120" y="342900"/>
            <a:ext cx="598092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9471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accent2"/>
                </a:solidFill>
                <a:latin typeface="Gilroy" pitchFamily="50" charset="0"/>
              </a:defRPr>
            </a:lvl1pPr>
          </a:lstStyle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Parallélogramme 11">
            <a:extLst>
              <a:ext uri="{FF2B5EF4-FFF2-40B4-BE49-F238E27FC236}">
                <a16:creationId xmlns:a16="http://schemas.microsoft.com/office/drawing/2014/main" id="{81BCA73A-0D9E-4347-92FA-68CE5B9D8A1B}"/>
              </a:ext>
            </a:extLst>
          </p:cNvPr>
          <p:cNvSpPr/>
          <p:nvPr/>
        </p:nvSpPr>
        <p:spPr bwMode="auto">
          <a:xfrm rot="16200000" flipH="1">
            <a:off x="3617541" y="2581835"/>
            <a:ext cx="2014557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BD0D2E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2" name="Espace réservé de l’image 6">
            <a:extLst>
              <a:ext uri="{FF2B5EF4-FFF2-40B4-BE49-F238E27FC236}">
                <a16:creationId xmlns:a16="http://schemas.microsoft.com/office/drawing/2014/main" id="{ECDA1271-F2CB-F045-AEAF-A124BA668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3169" y="961231"/>
            <a:ext cx="4118233" cy="4791869"/>
          </a:xfrm>
          <a:prstGeom prst="rect">
            <a:avLst/>
          </a:prstGeom>
          <a:solidFill>
            <a:srgbClr val="F0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A645BE-4607-8842-804C-3237DC53961C}"/>
              </a:ext>
            </a:extLst>
          </p:cNvPr>
          <p:cNvSpPr/>
          <p:nvPr/>
        </p:nvSpPr>
        <p:spPr bwMode="auto">
          <a:xfrm>
            <a:off x="953169" y="3260988"/>
            <a:ext cx="4118233" cy="192356"/>
          </a:xfrm>
          <a:prstGeom prst="rect">
            <a:avLst/>
          </a:prstGeom>
          <a:gradFill>
            <a:gsLst>
              <a:gs pos="100000">
                <a:srgbClr val="2152A0">
                  <a:lumMod val="89000"/>
                  <a:alpha val="49000"/>
                </a:srgbClr>
              </a:gs>
              <a:gs pos="0">
                <a:srgbClr val="F0F4F7">
                  <a:tint val="23500"/>
                  <a:satMod val="160000"/>
                  <a:alpha val="0"/>
                  <a:lumMod val="0"/>
                  <a:lumOff val="100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42900" dist="50800" dir="66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12667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43649" y="1471428"/>
            <a:ext cx="2339955" cy="192356"/>
          </a:xfrm>
          <a:prstGeom prst="rect">
            <a:avLst/>
          </a:prstGeom>
          <a:solidFill>
            <a:srgbClr val="24549D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42900" dist="50800" dir="6600000" sx="104000" sy="104000" algn="tl" rotWithShape="0">
              <a:prstClr val="black">
                <a:alpha val="40000"/>
              </a:prst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3647" y="1200588"/>
            <a:ext cx="2159959" cy="604548"/>
          </a:xfrm>
        </p:spPr>
        <p:txBody>
          <a:bodyPr anchor="b">
            <a:noAutofit/>
          </a:bodyPr>
          <a:lstStyle>
            <a:lvl1pPr marL="0" indent="0" algn="l">
              <a:buNone/>
              <a:defRPr lang="en-US" sz="3299" b="1" kern="1200" dirty="0" smtClean="0">
                <a:solidFill>
                  <a:srgbClr val="FDFC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57905" y="657225"/>
            <a:ext cx="5980921" cy="638176"/>
          </a:xfrm>
        </p:spPr>
        <p:txBody>
          <a:bodyPr>
            <a:noAutofit/>
          </a:bodyPr>
          <a:lstStyle>
            <a:lvl1pPr>
              <a:defRPr lang="en-US" sz="3299" b="1" kern="1200" dirty="0">
                <a:solidFill>
                  <a:srgbClr val="C3CBD0">
                    <a:lumMod val="50000"/>
                  </a:srgbClr>
                </a:solidFill>
                <a:latin typeface="+mj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57905" y="1447800"/>
            <a:ext cx="5980921" cy="4572000"/>
          </a:xfrm>
        </p:spPr>
        <p:txBody>
          <a:bodyPr>
            <a:normAutofit/>
          </a:bodyPr>
          <a:lstStyle>
            <a:lvl1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2000" kern="1200" dirty="0" smtClean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US" sz="2000" kern="12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6100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47195" y="394163"/>
            <a:ext cx="10580548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8824" l="9626" r="94652">
                        <a14:foregroundMark x1="26738" y1="69412" x2="26738" y2="69412"/>
                        <a14:foregroundMark x1="11497" y1="38824" x2="46524" y2="38824"/>
                        <a14:foregroundMark x1="46524" y1="38824" x2="53209" y2="95294"/>
                        <a14:foregroundMark x1="11765" y1="41176" x2="18984" y2="96471"/>
                        <a14:foregroundMark x1="18984" y1="95294" x2="53476" y2="9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852" y="5932394"/>
            <a:ext cx="4019790" cy="9137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884" y="723900"/>
            <a:ext cx="10590421" cy="558800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10019789" y="6115395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229364" y="663889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911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7038"/>
            <a:ext cx="10972800" cy="8302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4724400"/>
          </a:xfrm>
        </p:spPr>
        <p:txBody>
          <a:bodyPr>
            <a:normAutofit/>
          </a:bodyPr>
          <a:lstStyle>
            <a:lvl1pPr>
              <a:defRPr sz="2699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4724400"/>
          </a:xfrm>
        </p:spPr>
        <p:txBody>
          <a:bodyPr>
            <a:normAutofit/>
          </a:bodyPr>
          <a:lstStyle>
            <a:lvl1pPr>
              <a:defRPr sz="2699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0314" y="76200"/>
            <a:ext cx="109713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8584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phanie.picard\Downloads\copydecktransitionslide-m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9526"/>
            <a:ext cx="12190413" cy="56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5E08A-1727-FA40-84F4-A8E7F2CF034D}"/>
              </a:ext>
            </a:extLst>
          </p:cNvPr>
          <p:cNvSpPr/>
          <p:nvPr/>
        </p:nvSpPr>
        <p:spPr bwMode="auto">
          <a:xfrm>
            <a:off x="0" y="6180800"/>
            <a:ext cx="12190413" cy="19235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9" name="Image 7">
            <a:extLst>
              <a:ext uri="{FF2B5EF4-FFF2-40B4-BE49-F238E27FC236}">
                <a16:creationId xmlns:a16="http://schemas.microsoft.com/office/drawing/2014/main" id="{13C0910D-C5B2-B143-904A-30C36140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797" y="5695955"/>
            <a:ext cx="1763966" cy="1162045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2D588026-EF93-B142-A98E-DED5889D3D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3129" y="6057292"/>
            <a:ext cx="1943963" cy="537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CB2D7E-4C0F-1F4F-A77F-496CF47D6398}"/>
              </a:ext>
            </a:extLst>
          </p:cNvPr>
          <p:cNvSpPr/>
          <p:nvPr/>
        </p:nvSpPr>
        <p:spPr bwMode="auto">
          <a:xfrm>
            <a:off x="793" y="2751800"/>
            <a:ext cx="12190413" cy="192356"/>
          </a:xfrm>
          <a:prstGeom prst="rect">
            <a:avLst/>
          </a:prstGeom>
          <a:gradFill flip="none" rotWithShape="1">
            <a:gsLst>
              <a:gs pos="0">
                <a:srgbClr val="2152A0"/>
              </a:gs>
              <a:gs pos="75000">
                <a:srgbClr val="F0F4F7">
                  <a:lumMod val="30000"/>
                  <a:lumOff val="70000"/>
                  <a:alpha val="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12667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C4DE0-8E7B-EE47-A3C4-B4FD731847B8}"/>
              </a:ext>
            </a:extLst>
          </p:cNvPr>
          <p:cNvSpPr/>
          <p:nvPr/>
        </p:nvSpPr>
        <p:spPr bwMode="auto">
          <a:xfrm>
            <a:off x="793" y="2742274"/>
            <a:ext cx="12190413" cy="192356"/>
          </a:xfrm>
          <a:prstGeom prst="rect">
            <a:avLst/>
          </a:prstGeom>
          <a:gradFill flip="none" rotWithShape="1">
            <a:gsLst>
              <a:gs pos="0">
                <a:srgbClr val="2152A0">
                  <a:alpha val="53000"/>
                </a:srgbClr>
              </a:gs>
              <a:gs pos="74000">
                <a:srgbClr val="F0F4F7">
                  <a:lumMod val="30000"/>
                  <a:lumOff val="70000"/>
                  <a:alpha val="0"/>
                </a:srgbClr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412667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Image 8">
            <a:extLst>
              <a:ext uri="{FF2B5EF4-FFF2-40B4-BE49-F238E27FC236}">
                <a16:creationId xmlns:a16="http://schemas.microsoft.com/office/drawing/2014/main" id="{B673F976-07C4-E044-B8C2-7A88315112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047" y="3284985"/>
            <a:ext cx="3488737" cy="357301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529351" y="1790700"/>
            <a:ext cx="7131709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553162" y="3048000"/>
            <a:ext cx="7123772" cy="5715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776003" y="5486400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8844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phanie.picard\Downloads\iStock-638127656-1-1024x568-m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3" y="0"/>
            <a:ext cx="12189619" cy="569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5E08A-1727-FA40-84F4-A8E7F2CF034D}"/>
              </a:ext>
            </a:extLst>
          </p:cNvPr>
          <p:cNvSpPr/>
          <p:nvPr/>
        </p:nvSpPr>
        <p:spPr bwMode="auto">
          <a:xfrm>
            <a:off x="0" y="6180800"/>
            <a:ext cx="12190413" cy="19235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9" name="Image 7">
            <a:extLst>
              <a:ext uri="{FF2B5EF4-FFF2-40B4-BE49-F238E27FC236}">
                <a16:creationId xmlns:a16="http://schemas.microsoft.com/office/drawing/2014/main" id="{13C0910D-C5B2-B143-904A-30C36140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797" y="5695955"/>
            <a:ext cx="1763966" cy="1162045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2D588026-EF93-B142-A98E-DED5889D3D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3129" y="6057292"/>
            <a:ext cx="1943963" cy="537022"/>
          </a:xfrm>
          <a:prstGeom prst="rect">
            <a:avLst/>
          </a:prstGeom>
        </p:spPr>
      </p:pic>
      <p:pic>
        <p:nvPicPr>
          <p:cNvPr id="16" name="Image 8">
            <a:extLst>
              <a:ext uri="{FF2B5EF4-FFF2-40B4-BE49-F238E27FC236}">
                <a16:creationId xmlns:a16="http://schemas.microsoft.com/office/drawing/2014/main" id="{B673F976-07C4-E044-B8C2-7A88315112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047" y="3284985"/>
            <a:ext cx="3488737" cy="357301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800769" y="3657600"/>
            <a:ext cx="7131709" cy="1143000"/>
          </a:xfrm>
        </p:spPr>
        <p:txBody>
          <a:bodyPr/>
          <a:lstStyle>
            <a:lvl1pPr algn="r">
              <a:defRPr>
                <a:solidFill>
                  <a:srgbClr val="24549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824579" y="4914900"/>
            <a:ext cx="7123772" cy="571500"/>
          </a:xfrm>
        </p:spPr>
        <p:txBody>
          <a:bodyPr anchor="b">
            <a:normAutofit/>
          </a:bodyPr>
          <a:lstStyle>
            <a:lvl1pPr marL="0" indent="0" algn="r">
              <a:buNone/>
              <a:defRPr sz="2699">
                <a:solidFill>
                  <a:srgbClr val="24549D"/>
                </a:solidFill>
                <a:latin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76983" y="76200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9299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F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7" name="Image 19">
            <a:extLst>
              <a:ext uri="{FF2B5EF4-FFF2-40B4-BE49-F238E27FC236}">
                <a16:creationId xmlns:a16="http://schemas.microsoft.com/office/drawing/2014/main" id="{A799A76A-5424-294A-8313-EEB764DCE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460" y="2694283"/>
            <a:ext cx="5319206" cy="14694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47209" y="4000500"/>
            <a:ext cx="7131709" cy="1562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42425" y="5676900"/>
            <a:ext cx="7142820" cy="5715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334099" y="6400800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5313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0281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2215" y="727075"/>
            <a:ext cx="10217143" cy="720725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215" y="1600200"/>
            <a:ext cx="10209471" cy="44577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buClr>
                <a:srgbClr val="002060"/>
              </a:buClr>
              <a:defRPr sz="1600">
                <a:latin typeface="+mn-lt"/>
              </a:defRPr>
            </a:lvl4pPr>
            <a:lvl5pPr>
              <a:buClr>
                <a:srgbClr val="002060"/>
              </a:buCl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Parallélogramme 11">
            <a:extLst>
              <a:ext uri="{FF2B5EF4-FFF2-40B4-BE49-F238E27FC236}">
                <a16:creationId xmlns:a16="http://schemas.microsoft.com/office/drawing/2014/main" id="{465C959D-A9B1-C943-B293-53AC68C67F90}"/>
              </a:ext>
            </a:extLst>
          </p:cNvPr>
          <p:cNvSpPr/>
          <p:nvPr/>
        </p:nvSpPr>
        <p:spPr bwMode="auto">
          <a:xfrm rot="16200000" flipH="1">
            <a:off x="-372677" y="329132"/>
            <a:ext cx="1714500" cy="1516609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2152A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12667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72215" y="409575"/>
            <a:ext cx="102094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48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35857" y="800100"/>
            <a:ext cx="9752074" cy="697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99" b="1" i="0">
                <a:solidFill>
                  <a:schemeClr val="accent2">
                    <a:lumMod val="50000"/>
                  </a:schemeClr>
                </a:solidFill>
                <a:latin typeface="+mn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151085" y="1600200"/>
            <a:ext cx="9733447" cy="42672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35333" y="485775"/>
            <a:ext cx="9740888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9442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5857" y="800100"/>
            <a:ext cx="9752074" cy="6974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99" b="1" i="0">
                <a:solidFill>
                  <a:schemeClr val="accent2">
                    <a:lumMod val="50000"/>
                  </a:schemeClr>
                </a:solidFill>
                <a:latin typeface="+mn-lt"/>
                <a:ea typeface="Montserrat Semi" charset="0"/>
                <a:cs typeface="Montserrat Semi" charset="0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1085" y="1600200"/>
            <a:ext cx="9733447" cy="42672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35333" y="485775"/>
            <a:ext cx="9740888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979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AE51-724B-A741-9278-C71DE36F8243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B30-9D4F-ED4E-8FCB-4CDD8B66F6B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Parallélogramme 11">
            <a:extLst>
              <a:ext uri="{FF2B5EF4-FFF2-40B4-BE49-F238E27FC236}">
                <a16:creationId xmlns:a16="http://schemas.microsoft.com/office/drawing/2014/main" id="{465C959D-A9B1-C943-B293-53AC68C67F90}"/>
              </a:ext>
            </a:extLst>
          </p:cNvPr>
          <p:cNvSpPr/>
          <p:nvPr/>
        </p:nvSpPr>
        <p:spPr bwMode="auto">
          <a:xfrm rot="16200000" flipH="1">
            <a:off x="-970918" y="1484973"/>
            <a:ext cx="1714500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73727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12667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72215" y="727075"/>
            <a:ext cx="10217143" cy="720725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72215" y="1600200"/>
            <a:ext cx="10209471" cy="44577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72215" y="409575"/>
            <a:ext cx="102094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3491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Parallélogramme 11">
            <a:extLst>
              <a:ext uri="{FF2B5EF4-FFF2-40B4-BE49-F238E27FC236}">
                <a16:creationId xmlns:a16="http://schemas.microsoft.com/office/drawing/2014/main" id="{465C959D-A9B1-C943-B293-53AC68C67F90}"/>
              </a:ext>
            </a:extLst>
          </p:cNvPr>
          <p:cNvSpPr/>
          <p:nvPr/>
        </p:nvSpPr>
        <p:spPr bwMode="auto">
          <a:xfrm rot="16200000" flipH="1">
            <a:off x="-970918" y="1484973"/>
            <a:ext cx="1714500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12667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72215" y="727075"/>
            <a:ext cx="10217143" cy="720725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72215" y="1600200"/>
            <a:ext cx="10209471" cy="44577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72215" y="409575"/>
            <a:ext cx="102094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1681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Parallélogramme 11">
            <a:extLst>
              <a:ext uri="{FF2B5EF4-FFF2-40B4-BE49-F238E27FC236}">
                <a16:creationId xmlns:a16="http://schemas.microsoft.com/office/drawing/2014/main" id="{465C959D-A9B1-C943-B293-53AC68C67F90}"/>
              </a:ext>
            </a:extLst>
          </p:cNvPr>
          <p:cNvSpPr/>
          <p:nvPr/>
        </p:nvSpPr>
        <p:spPr bwMode="auto">
          <a:xfrm rot="16200000" flipH="1">
            <a:off x="-1138671" y="2504951"/>
            <a:ext cx="2014557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12667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72215" y="1574800"/>
            <a:ext cx="10217143" cy="720725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72215" y="2400300"/>
            <a:ext cx="10209471" cy="36576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72215" y="1257300"/>
            <a:ext cx="102094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6011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Parallélogramme 11">
            <a:extLst>
              <a:ext uri="{FF2B5EF4-FFF2-40B4-BE49-F238E27FC236}">
                <a16:creationId xmlns:a16="http://schemas.microsoft.com/office/drawing/2014/main" id="{465C959D-A9B1-C943-B293-53AC68C67F90}"/>
              </a:ext>
            </a:extLst>
          </p:cNvPr>
          <p:cNvSpPr/>
          <p:nvPr/>
        </p:nvSpPr>
        <p:spPr bwMode="auto">
          <a:xfrm rot="16200000" flipH="1">
            <a:off x="-1138671" y="2504951"/>
            <a:ext cx="2014557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24569D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12667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72215" y="1574800"/>
            <a:ext cx="10217143" cy="720725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72215" y="2400300"/>
            <a:ext cx="10209471" cy="3657600"/>
          </a:xfrm>
        </p:spPr>
        <p:txBody>
          <a:bodyPr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72215" y="1257300"/>
            <a:ext cx="102094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2473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">
            <a:extLst>
              <a:ext uri="{FF2B5EF4-FFF2-40B4-BE49-F238E27FC236}">
                <a16:creationId xmlns:a16="http://schemas.microsoft.com/office/drawing/2014/main" id="{AD77471A-D536-FD4C-9B08-791DA552C8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51" y="5952200"/>
            <a:ext cx="2482527" cy="685800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1379297" y="4191000"/>
            <a:ext cx="4183373" cy="838200"/>
          </a:xfrm>
        </p:spPr>
        <p:txBody>
          <a:bodyPr>
            <a:normAutofit/>
          </a:bodyPr>
          <a:lstStyle>
            <a:lvl1pPr algn="l">
              <a:defRPr lang="en-US" sz="2400" b="1" kern="1200" baseline="0" dirty="0">
                <a:solidFill>
                  <a:srgbClr val="2152A0"/>
                </a:solidFill>
                <a:latin typeface="+mn-lt"/>
                <a:ea typeface="Montserrat Semi" charset="0"/>
                <a:cs typeface="Montserrat Semi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/>
          </p:nvPr>
        </p:nvSpPr>
        <p:spPr>
          <a:xfrm>
            <a:off x="1379296" y="5181600"/>
            <a:ext cx="3988389" cy="419100"/>
          </a:xfrm>
        </p:spPr>
        <p:txBody>
          <a:bodyPr>
            <a:normAutofit/>
          </a:bodyPr>
          <a:lstStyle>
            <a:lvl1pPr marL="0" indent="0" algn="l">
              <a:buNone/>
              <a:defRPr lang="en-US" sz="1600" kern="12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+mn-ea"/>
                <a:cs typeface="Arial"/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ED3E0A81-79B3-8844-90F6-B5BB3FEBD4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3" y="3117104"/>
            <a:ext cx="3496627" cy="965946"/>
          </a:xfrm>
          <a:prstGeom prst="rect">
            <a:avLst/>
          </a:prstGeom>
        </p:spPr>
      </p:pic>
      <p:cxnSp>
        <p:nvCxnSpPr>
          <p:cNvPr id="12" name="Connecteur droit 5">
            <a:extLst>
              <a:ext uri="{FF2B5EF4-FFF2-40B4-BE49-F238E27FC236}">
                <a16:creationId xmlns:a16="http://schemas.microsoft.com/office/drawing/2014/main" id="{8D4EAE30-F515-B14F-903A-DFF4A62585EB}"/>
              </a:ext>
            </a:extLst>
          </p:cNvPr>
          <p:cNvCxnSpPr/>
          <p:nvPr/>
        </p:nvCxnSpPr>
        <p:spPr bwMode="auto">
          <a:xfrm>
            <a:off x="1379297" y="5109369"/>
            <a:ext cx="1295628" cy="0"/>
          </a:xfrm>
          <a:prstGeom prst="line">
            <a:avLst/>
          </a:prstGeom>
          <a:blipFill dpi="0" rotWithShape="0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 w="50800" cap="flat" cmpd="sng" algn="ctr">
            <a:solidFill>
              <a:srgbClr val="BD0D2E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02651" y="5952200"/>
            <a:ext cx="248252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364" y="560435"/>
            <a:ext cx="5506321" cy="5772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460123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724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792922" y="2125216"/>
            <a:ext cx="10636383" cy="1143000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/>
          </p:nvPr>
        </p:nvSpPr>
        <p:spPr>
          <a:xfrm>
            <a:off x="1727748" y="3498403"/>
            <a:ext cx="8759374" cy="130219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99" kern="12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+mn-ea"/>
                <a:cs typeface="Arial"/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2836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1" name="Parallélogramme 11">
            <a:extLst>
              <a:ext uri="{FF2B5EF4-FFF2-40B4-BE49-F238E27FC236}">
                <a16:creationId xmlns:a16="http://schemas.microsoft.com/office/drawing/2014/main" id="{7BE6D2F6-4CD3-5E4B-8E43-28C6B3B79519}"/>
              </a:ext>
            </a:extLst>
          </p:cNvPr>
          <p:cNvSpPr/>
          <p:nvPr/>
        </p:nvSpPr>
        <p:spPr bwMode="auto">
          <a:xfrm rot="16200000" flipH="1">
            <a:off x="-1138671" y="3685254"/>
            <a:ext cx="2014557" cy="192356"/>
          </a:xfrm>
          <a:custGeom>
            <a:avLst/>
            <a:gdLst>
              <a:gd name="connsiteX0" fmla="*/ 0 w 3237447"/>
              <a:gd name="connsiteY0" fmla="*/ 7369494 h 7369494"/>
              <a:gd name="connsiteX1" fmla="*/ 248442 w 3237447"/>
              <a:gd name="connsiteY1" fmla="*/ 0 h 7369494"/>
              <a:gd name="connsiteX2" fmla="*/ 3237447 w 3237447"/>
              <a:gd name="connsiteY2" fmla="*/ 0 h 7369494"/>
              <a:gd name="connsiteX3" fmla="*/ 2989005 w 3237447"/>
              <a:gd name="connsiteY3" fmla="*/ 7369494 h 7369494"/>
              <a:gd name="connsiteX4" fmla="*/ 0 w 3237447"/>
              <a:gd name="connsiteY4" fmla="*/ 7369494 h 7369494"/>
              <a:gd name="connsiteX0" fmla="*/ 0 w 6956007"/>
              <a:gd name="connsiteY0" fmla="*/ 7369494 h 7369494"/>
              <a:gd name="connsiteX1" fmla="*/ 248442 w 6956007"/>
              <a:gd name="connsiteY1" fmla="*/ 0 h 7369494"/>
              <a:gd name="connsiteX2" fmla="*/ 6956007 w 6956007"/>
              <a:gd name="connsiteY2" fmla="*/ 231648 h 7369494"/>
              <a:gd name="connsiteX3" fmla="*/ 2989005 w 6956007"/>
              <a:gd name="connsiteY3" fmla="*/ 7369494 h 7369494"/>
              <a:gd name="connsiteX4" fmla="*/ 0 w 6956007"/>
              <a:gd name="connsiteY4" fmla="*/ 7369494 h 7369494"/>
              <a:gd name="connsiteX0" fmla="*/ 0 w 6956007"/>
              <a:gd name="connsiteY0" fmla="*/ 7137846 h 7137846"/>
              <a:gd name="connsiteX1" fmla="*/ 3454938 w 6956007"/>
              <a:gd name="connsiteY1" fmla="*/ 85344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27962 w 6956007"/>
              <a:gd name="connsiteY1" fmla="*/ 12192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37846"/>
              <a:gd name="connsiteX1" fmla="*/ 4052346 w 6956007"/>
              <a:gd name="connsiteY1" fmla="*/ 0 h 7137846"/>
              <a:gd name="connsiteX2" fmla="*/ 6956007 w 6956007"/>
              <a:gd name="connsiteY2" fmla="*/ 0 h 7137846"/>
              <a:gd name="connsiteX3" fmla="*/ 2989005 w 6956007"/>
              <a:gd name="connsiteY3" fmla="*/ 7137846 h 7137846"/>
              <a:gd name="connsiteX4" fmla="*/ 0 w 6956007"/>
              <a:gd name="connsiteY4" fmla="*/ 7137846 h 7137846"/>
              <a:gd name="connsiteX0" fmla="*/ 0 w 6956007"/>
              <a:gd name="connsiteY0" fmla="*/ 7137846 h 7150038"/>
              <a:gd name="connsiteX1" fmla="*/ 4052346 w 6956007"/>
              <a:gd name="connsiteY1" fmla="*/ 0 h 7150038"/>
              <a:gd name="connsiteX2" fmla="*/ 6956007 w 6956007"/>
              <a:gd name="connsiteY2" fmla="*/ 0 h 7150038"/>
              <a:gd name="connsiteX3" fmla="*/ 2976813 w 6956007"/>
              <a:gd name="connsiteY3" fmla="*/ 7150038 h 7150038"/>
              <a:gd name="connsiteX4" fmla="*/ 0 w 6956007"/>
              <a:gd name="connsiteY4" fmla="*/ 7137846 h 71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6007" h="7150038">
                <a:moveTo>
                  <a:pt x="0" y="7137846"/>
                </a:moveTo>
                <a:lnTo>
                  <a:pt x="4052346" y="0"/>
                </a:lnTo>
                <a:lnTo>
                  <a:pt x="6956007" y="0"/>
                </a:lnTo>
                <a:lnTo>
                  <a:pt x="2976813" y="7150038"/>
                </a:lnTo>
                <a:lnTo>
                  <a:pt x="0" y="7137846"/>
                </a:lnTo>
                <a:close/>
              </a:path>
            </a:pathLst>
          </a:custGeom>
          <a:solidFill>
            <a:srgbClr val="BD0D2E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48" tIns="19048" rIns="19048" bIns="1904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667" fontAlgn="base" hangingPunct="0">
              <a:spcBef>
                <a:spcPct val="0"/>
              </a:spcBef>
              <a:spcAft>
                <a:spcPct val="0"/>
              </a:spcAft>
            </a:pPr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223393B5-2514-8046-9BC3-615279753BB3}"/>
              </a:ext>
            </a:extLst>
          </p:cNvPr>
          <p:cNvSpPr txBox="1">
            <a:spLocks/>
          </p:cNvSpPr>
          <p:nvPr/>
        </p:nvSpPr>
        <p:spPr>
          <a:xfrm>
            <a:off x="11242798" y="260648"/>
            <a:ext cx="828294" cy="3600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400" b="0" i="0" kern="1200">
                <a:solidFill>
                  <a:schemeClr val="accent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4126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9E1EC-7073-C141-9ADC-56D546A49FF4}" type="slidenum">
              <a:rPr kumimoji="0" lang="fr-CA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C3CBD0">
                    <a:lumMod val="50000"/>
                  </a:srgbClr>
                </a:solidFill>
                <a:effectLst/>
                <a:uLnTx/>
                <a:uFillTx/>
                <a:latin typeface="Montserrat" charset="0"/>
                <a:sym typeface="Poppins" charset="0"/>
              </a:rPr>
              <a:pPr marL="0" marR="0" lvl="0" indent="0" algn="l" defTabSz="4126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r>
              <a:rPr kumimoji="0" lang="fr-CA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C3CBD0">
                    <a:lumMod val="50000"/>
                  </a:srgbClr>
                </a:solidFill>
                <a:effectLst/>
                <a:uLnTx/>
                <a:uFillTx/>
                <a:latin typeface="Montserrat" charset="0"/>
                <a:sym typeface="Poppins" charset="0"/>
              </a:rPr>
              <a:t> / 33</a:t>
            </a:r>
            <a:endParaRPr kumimoji="0" lang="x-none" altLang="x-none" sz="1200" b="0" i="0" u="none" strike="noStrike" kern="1200" cap="none" spc="0" normalizeH="0" baseline="0" noProof="0">
              <a:ln>
                <a:noFill/>
              </a:ln>
              <a:solidFill>
                <a:srgbClr val="C3CBD0">
                  <a:lumMod val="50000"/>
                </a:srgbClr>
              </a:solidFill>
              <a:effectLst/>
              <a:uLnTx/>
              <a:uFillTx/>
              <a:latin typeface="Montserrat" charset="0"/>
              <a:sym typeface="Poppins" charset="0"/>
            </a:endParaRPr>
          </a:p>
        </p:txBody>
      </p:sp>
      <p:pic>
        <p:nvPicPr>
          <p:cNvPr id="12290" name="Picture 2" descr="C:\Users\tiphanie.picard\Downloads\xdfghj;-m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" y="0"/>
            <a:ext cx="1219041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72215" y="2679700"/>
            <a:ext cx="10217143" cy="558800"/>
          </a:xfrm>
        </p:spPr>
        <p:txBody>
          <a:bodyPr>
            <a:normAutofit/>
          </a:bodyPr>
          <a:lstStyle>
            <a:lvl1pPr>
              <a:defRPr sz="3299">
                <a:latin typeface="+mn-lt"/>
              </a:defRPr>
            </a:lvl1pPr>
          </a:lstStyle>
          <a:p>
            <a:r>
              <a:rPr lang="en-US" dirty="0" smtClean="0"/>
              <a:t>Click to edit Master title style.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72215" y="3352800"/>
            <a:ext cx="10209471" cy="2743200"/>
          </a:xfrm>
        </p:spPr>
        <p:txBody>
          <a:bodyPr numCol="2">
            <a:normAutofit/>
          </a:bodyPr>
          <a:lstStyle>
            <a:lvl1pPr>
              <a:defRPr sz="2699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72215" y="2362200"/>
            <a:ext cx="10209471" cy="314325"/>
          </a:xfrm>
        </p:spPr>
        <p:txBody>
          <a:bodyPr anchor="b">
            <a:normAutofit/>
          </a:bodyPr>
          <a:lstStyle>
            <a:lvl1pPr marL="45711" indent="0">
              <a:buNone/>
              <a:defRPr lang="en-US" sz="900" kern="1200" spc="15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4421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10884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3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4pPr>
            <a:lvl5pPr marL="217684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5pPr>
            <a:lvl6pPr marL="2721053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6pPr>
            <a:lvl7pPr marL="326526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7pPr>
            <a:lvl8pPr marL="3809474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8pPr>
            <a:lvl9pPr marL="4353685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EDIT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5524574" y="6284672"/>
            <a:ext cx="16433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spc="15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WWW.ASTEELFLASH.COM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DC13E-F97E-C745-8888-7FF12B2230C0}"/>
              </a:ext>
            </a:extLst>
          </p:cNvPr>
          <p:cNvSpPr/>
          <p:nvPr/>
        </p:nvSpPr>
        <p:spPr>
          <a:xfrm>
            <a:off x="3975409" y="6627912"/>
            <a:ext cx="475001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6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spc="15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Gill Sans Light" panose="020B0502020104020203" pitchFamily="34" charset="-79"/>
                <a:sym typeface="Poppins"/>
              </a:rPr>
              <a:t>Confidential. Not to be copied, distributed, or reproduced without prior approval.</a:t>
            </a:r>
            <a:endParaRPr lang="fr-FR" sz="700" spc="150" dirty="0">
              <a:solidFill>
                <a:schemeClr val="accent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Gill Sans Light" panose="020B0502020104020203" pitchFamily="34" charset="-79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4070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0972800" cy="4809200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fld id="{71B7CE57-2C2F-45BD-85AF-C373CE5E19D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3">
            <a:extLst>
              <a:ext uri="{FF2B5EF4-FFF2-40B4-BE49-F238E27FC236}">
                <a16:creationId xmlns:a16="http://schemas.microsoft.com/office/drawing/2014/main" id="{AD77471A-D536-FD4C-9B08-791DA552C8A5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00" y="6134100"/>
            <a:ext cx="2107655" cy="5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0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1088421" rtl="0" eaLnBrk="1" latinLnBrk="0" hangingPunct="1">
        <a:spcBef>
          <a:spcPct val="0"/>
        </a:spcBef>
        <a:buNone/>
        <a:defRPr sz="3599" b="1" kern="1200">
          <a:solidFill>
            <a:srgbClr val="596871"/>
          </a:solidFill>
          <a:latin typeface="+mn-lt"/>
          <a:ea typeface="+mj-ea"/>
          <a:cs typeface="+mj-cs"/>
        </a:defRPr>
      </a:lvl1pPr>
    </p:titleStyle>
    <p:bodyStyle>
      <a:lvl1pPr marL="408158" indent="-408158" algn="l" defTabSz="1088421" rtl="0" eaLnBrk="1" latinLnBrk="0" hangingPunct="1">
        <a:spcBef>
          <a:spcPct val="20000"/>
        </a:spcBef>
        <a:buClr>
          <a:srgbClr val="BD0D2E"/>
        </a:buClr>
        <a:buFont typeface="Calibri" panose="020F0502020204030204" pitchFamily="34" charset="0"/>
        <a:buChar char="\"/>
        <a:defRPr sz="2699" kern="1200">
          <a:solidFill>
            <a:srgbClr val="8B9AA4"/>
          </a:solidFill>
          <a:latin typeface="+mn-lt"/>
          <a:ea typeface="+mn-ea"/>
          <a:cs typeface="+mn-cs"/>
        </a:defRPr>
      </a:lvl1pPr>
      <a:lvl2pPr marL="884342" indent="-340131" algn="l" defTabSz="1088421" rtl="0" eaLnBrk="1" latinLnBrk="0" hangingPunct="1">
        <a:spcBef>
          <a:spcPct val="20000"/>
        </a:spcBef>
        <a:buClr>
          <a:srgbClr val="24549D"/>
        </a:buClr>
        <a:buFont typeface="Calibri" panose="020F0502020204030204" pitchFamily="34" charset="0"/>
        <a:buChar char="\"/>
        <a:defRPr sz="2400" kern="1200">
          <a:solidFill>
            <a:srgbClr val="8B9AA4"/>
          </a:solidFill>
          <a:latin typeface="+mn-lt"/>
          <a:ea typeface="+mn-ea"/>
          <a:cs typeface="+mn-cs"/>
        </a:defRPr>
      </a:lvl2pPr>
      <a:lvl3pPr marL="1360526" indent="-272105" algn="l" defTabSz="1088421" rtl="0" eaLnBrk="1" latinLnBrk="0" hangingPunct="1">
        <a:spcBef>
          <a:spcPct val="20000"/>
        </a:spcBef>
        <a:buClr>
          <a:srgbClr val="737272"/>
        </a:buClr>
        <a:buFont typeface="Calibri" panose="020F0502020204030204" pitchFamily="34" charset="0"/>
        <a:buChar char="\"/>
        <a:defRPr sz="2000" kern="1200">
          <a:solidFill>
            <a:srgbClr val="8B9AA4"/>
          </a:solidFill>
          <a:latin typeface="+mn-lt"/>
          <a:ea typeface="+mn-ea"/>
          <a:cs typeface="+mn-cs"/>
        </a:defRPr>
      </a:lvl3pPr>
      <a:lvl4pPr marL="1904737" indent="-272105" algn="l" defTabSz="1088421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\"/>
        <a:defRPr sz="1600" kern="1200">
          <a:solidFill>
            <a:srgbClr val="8B9AA4"/>
          </a:solidFill>
          <a:latin typeface="+mn-lt"/>
          <a:ea typeface="+mn-ea"/>
          <a:cs typeface="+mn-cs"/>
        </a:defRPr>
      </a:lvl4pPr>
      <a:lvl5pPr marL="2448948" indent="-272105" algn="l" defTabSz="1088421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\"/>
        <a:defRPr sz="1600" kern="1200">
          <a:solidFill>
            <a:srgbClr val="8B9AA4"/>
          </a:solidFill>
          <a:latin typeface="+mn-lt"/>
          <a:ea typeface="+mn-ea"/>
          <a:cs typeface="+mn-cs"/>
        </a:defRPr>
      </a:lvl5pPr>
      <a:lvl6pPr marL="2993158" indent="-272105" algn="l" defTabSz="1088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369" indent="-272105" algn="l" defTabSz="1088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580" indent="-272105" algn="l" defTabSz="1088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790" indent="-272105" algn="l" defTabSz="1088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21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32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43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53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64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9474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53685" algn="l" defTabSz="108842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670048" y="5888736"/>
            <a:ext cx="343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Date: 18/12/2023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Realized by : Slaheddine JOUILA</a:t>
            </a:r>
          </a:p>
        </p:txBody>
      </p:sp>
    </p:spTree>
    <p:extLst>
      <p:ext uri="{BB962C8B-B14F-4D97-AF65-F5344CB8AC3E}">
        <p14:creationId xmlns:p14="http://schemas.microsoft.com/office/powerpoint/2010/main" val="349123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5"/>
          <p:cNvSpPr txBox="1">
            <a:spLocks/>
          </p:cNvSpPr>
          <p:nvPr/>
        </p:nvSpPr>
        <p:spPr>
          <a:xfrm>
            <a:off x="1381125" y="276225"/>
            <a:ext cx="9906000" cy="5715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vert="horz" wrap="square" lIns="108850" tIns="54425" rIns="108850" bIns="54425" rtlCol="0" anchor="b">
            <a:spAutoFit/>
          </a:bodyPr>
          <a:lstStyle>
            <a:lvl1pPr marL="91440" indent="0" algn="l" defTabSz="2177278" rtl="0" eaLnBrk="1" latinLnBrk="0" hangingPunct="1">
              <a:spcBef>
                <a:spcPct val="20000"/>
              </a:spcBef>
              <a:buClr>
                <a:srgbClr val="BD0D2E"/>
              </a:buClr>
              <a:buFont typeface="Calibri" panose="020F0502020204030204" pitchFamily="34" charset="0"/>
              <a:buNone/>
              <a:defRPr lang="en-US" sz="1800" kern="1200" spc="300" dirty="0" smtClean="0">
                <a:solidFill>
                  <a:srgbClr val="406FFD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1088639" indent="0" algn="l" defTabSz="2177278" rtl="0" eaLnBrk="1" latinLnBrk="0" hangingPunct="1">
              <a:spcBef>
                <a:spcPct val="20000"/>
              </a:spcBef>
              <a:buClr>
                <a:srgbClr val="24549D"/>
              </a:buClr>
              <a:buFont typeface="Calibri" panose="020F0502020204030204" pitchFamily="34" charset="0"/>
              <a:buNone/>
              <a:defRPr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77278" indent="0" algn="l" defTabSz="2177278" rtl="0" eaLnBrk="1" latinLnBrk="0" hangingPunct="1">
              <a:spcBef>
                <a:spcPct val="20000"/>
              </a:spcBef>
              <a:buClr>
                <a:srgbClr val="737272"/>
              </a:buClr>
              <a:buFont typeface="Calibri" panose="020F0502020204030204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65917" indent="0" algn="l" defTabSz="2177278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354556" indent="0" algn="l" defTabSz="2177278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443195" indent="0" algn="l" defTabSz="21772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31834" indent="0" algn="l" defTabSz="21772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20472" indent="0" algn="l" defTabSz="21772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9111" indent="0" algn="l" defTabSz="21772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1" algn="ctr" defTabSz="1088421"/>
            <a:r>
              <a:rPr lang="fr-FR" sz="2999" b="1" spc="150" dirty="0">
                <a:solidFill>
                  <a:srgbClr val="000000"/>
                </a:solidFill>
                <a:cs typeface="Arial"/>
              </a:rPr>
              <a:t>I)</a:t>
            </a:r>
            <a:r>
              <a:rPr lang="fr-FR" sz="2999" b="1" spc="150" dirty="0" err="1">
                <a:solidFill>
                  <a:srgbClr val="000000"/>
                </a:solidFill>
                <a:cs typeface="Arial"/>
              </a:rPr>
              <a:t>Manual</a:t>
            </a:r>
            <a:r>
              <a:rPr lang="fr-FR" sz="2999" b="1" spc="150" dirty="0">
                <a:solidFill>
                  <a:srgbClr val="000000"/>
                </a:solidFill>
                <a:cs typeface="Arial"/>
              </a:rPr>
              <a:t> </a:t>
            </a:r>
            <a:r>
              <a:rPr lang="fr-FR" sz="2999" b="1" spc="150" dirty="0" err="1">
                <a:solidFill>
                  <a:srgbClr val="000000"/>
                </a:solidFill>
                <a:cs typeface="Arial"/>
              </a:rPr>
              <a:t>adding</a:t>
            </a:r>
            <a:r>
              <a:rPr lang="fr-FR" sz="2999" b="1" spc="150" dirty="0">
                <a:solidFill>
                  <a:srgbClr val="000000"/>
                </a:solidFill>
                <a:cs typeface="Arial"/>
              </a:rPr>
              <a:t> </a:t>
            </a:r>
            <a:r>
              <a:rPr lang="fr-FR" sz="2999" b="1" spc="150" dirty="0" err="1">
                <a:solidFill>
                  <a:srgbClr val="000000"/>
                </a:solidFill>
                <a:cs typeface="Arial"/>
              </a:rPr>
              <a:t>quantitys</a:t>
            </a:r>
            <a:r>
              <a:rPr lang="fr-FR" sz="2999" b="1" spc="150" dirty="0">
                <a:solidFill>
                  <a:srgbClr val="000000"/>
                </a:solidFill>
                <a:cs typeface="Arial"/>
              </a:rPr>
              <a:t> (kit manager)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1125" y="1124635"/>
            <a:ext cx="8515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Need to limit access on KIT MANAGER, to no add the quantity of the component manually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Fuji Not Feasible with current SOFTWARE</a:t>
            </a:r>
          </a:p>
          <a:p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Asteel:we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maintain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our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request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and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we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wait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for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your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proposal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of software </a:t>
            </a:r>
            <a:r>
              <a:rPr lang="fr-FR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developpement</a:t>
            </a:r>
            <a:r>
              <a:rPr lang="fr-FR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FUJI&gt;&gt; </a:t>
            </a:r>
            <a:r>
              <a:rPr lang="en-US" dirty="0">
                <a:solidFill>
                  <a:srgbClr val="FFC000"/>
                </a:solidFill>
              </a:rPr>
              <a:t>Kit Manager is part of </a:t>
            </a:r>
            <a:r>
              <a:rPr lang="en-US" dirty="0" err="1">
                <a:solidFill>
                  <a:srgbClr val="FFC000"/>
                </a:solidFill>
              </a:rPr>
              <a:t>Fujitrax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Fujitrax</a:t>
            </a:r>
            <a:r>
              <a:rPr lang="en-US" dirty="0">
                <a:solidFill>
                  <a:srgbClr val="FFC000"/>
                </a:solidFill>
              </a:rPr>
              <a:t> doesn’t have User management. It will be removed from Nexim in the Future. Please use Nexim </a:t>
            </a:r>
            <a:r>
              <a:rPr lang="en-US" dirty="0" err="1">
                <a:solidFill>
                  <a:srgbClr val="FFC000"/>
                </a:solidFill>
              </a:rPr>
              <a:t>Kittingstation</a:t>
            </a:r>
            <a:r>
              <a:rPr lang="en-US" dirty="0">
                <a:solidFill>
                  <a:srgbClr val="FFC000"/>
                </a:solidFill>
              </a:rPr>
              <a:t> NKS. In Nexim you can use the user permission to limit operators access.</a:t>
            </a:r>
            <a:endParaRPr lang="en-US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fr-FR" b="1" dirty="0" err="1" smtClean="0">
                <a:solidFill>
                  <a:srgbClr val="7030A0"/>
                </a:solidFill>
              </a:rPr>
              <a:t>Asteel:OK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validated</a:t>
            </a:r>
            <a:r>
              <a:rPr lang="fr-FR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432959"/>
            <a:ext cx="8522447" cy="29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409698" y="880710"/>
            <a:ext cx="9344025" cy="70044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II) </a:t>
            </a:r>
            <a:r>
              <a:rPr lang="fr-FR" sz="2999" b="1" dirty="0" err="1" smtClean="0">
                <a:solidFill>
                  <a:srgbClr val="000000"/>
                </a:solidFill>
                <a:cs typeface="Arial"/>
              </a:rPr>
              <a:t>Dynamic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fr-FR" sz="2999" b="1" dirty="0">
                <a:solidFill>
                  <a:srgbClr val="000000"/>
                </a:solidFill>
                <a:cs typeface="Arial"/>
              </a:rPr>
              <a:t>AVL</a:t>
            </a:r>
            <a:endParaRPr lang="fr-FR" sz="2999" b="1" dirty="0"/>
          </a:p>
        </p:txBody>
      </p:sp>
      <p:sp>
        <p:nvSpPr>
          <p:cNvPr id="2" name="Rectangle 1"/>
          <p:cNvSpPr/>
          <p:nvPr/>
        </p:nvSpPr>
        <p:spPr>
          <a:xfrm>
            <a:off x="676275" y="1581150"/>
            <a:ext cx="10410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 ( package) between the width of tape: we want to have a solution to use different tapes  ( 12mm &amp;16mm) for the same part.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(Dynamic AVL function exist in NEXIM ) ( a slot of time will be scheduled to validate)</a:t>
            </a:r>
          </a:p>
          <a:p>
            <a:r>
              <a:rPr lang="fr-FR" b="1" dirty="0" err="1" smtClean="0">
                <a:solidFill>
                  <a:srgbClr val="7030A0"/>
                </a:solidFill>
              </a:rPr>
              <a:t>Asteel:Validation</a:t>
            </a:r>
            <a:r>
              <a:rPr lang="fr-FR" b="1" dirty="0" smtClean="0">
                <a:solidFill>
                  <a:srgbClr val="7030A0"/>
                </a:solidFill>
              </a:rPr>
              <a:t> on </a:t>
            </a:r>
            <a:r>
              <a:rPr lang="fr-FR" b="1" dirty="0" err="1" smtClean="0">
                <a:solidFill>
                  <a:srgbClr val="7030A0"/>
                </a:solidFill>
              </a:rPr>
              <a:t>going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with</a:t>
            </a:r>
            <a:r>
              <a:rPr lang="fr-FR" b="1" dirty="0" smtClean="0">
                <a:solidFill>
                  <a:srgbClr val="7030A0"/>
                </a:solidFill>
              </a:rPr>
              <a:t> ATD (issues </a:t>
            </a:r>
            <a:r>
              <a:rPr lang="fr-FR" b="1" dirty="0" err="1" smtClean="0">
                <a:solidFill>
                  <a:srgbClr val="7030A0"/>
                </a:solidFill>
              </a:rPr>
              <a:t>encountered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that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need</a:t>
            </a:r>
            <a:r>
              <a:rPr lang="fr-FR" b="1" dirty="0" smtClean="0">
                <a:solidFill>
                  <a:srgbClr val="7030A0"/>
                </a:solidFill>
              </a:rPr>
              <a:t> to </a:t>
            </a:r>
            <a:r>
              <a:rPr lang="fr-FR" b="1" dirty="0" err="1" smtClean="0">
                <a:solidFill>
                  <a:srgbClr val="7030A0"/>
                </a:solidFill>
              </a:rPr>
              <a:t>be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resolved</a:t>
            </a:r>
            <a:r>
              <a:rPr lang="fr-FR" b="1" dirty="0" smtClean="0">
                <a:solidFill>
                  <a:srgbClr val="7030A0"/>
                </a:solidFill>
              </a:rPr>
              <a:t>).</a:t>
            </a:r>
          </a:p>
          <a:p>
            <a:endParaRPr lang="en-US" dirty="0" smtClean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2) AVL (Package) between tape and reel : to change between tray and reel for the same part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.( Fuji: Not possible with the current software )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ASTEEL: we wait for your proposal of development 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C000"/>
                </a:solidFill>
              </a:rPr>
              <a:t>Fuji&gt;&gt; </a:t>
            </a:r>
            <a:r>
              <a:rPr lang="en-US" dirty="0">
                <a:solidFill>
                  <a:srgbClr val="FFC000"/>
                </a:solidFill>
              </a:rPr>
              <a:t>Wait for Feedback from Fuji </a:t>
            </a:r>
            <a:r>
              <a:rPr lang="en-US" dirty="0" smtClean="0">
                <a:solidFill>
                  <a:srgbClr val="FFC000"/>
                </a:solidFill>
              </a:rPr>
              <a:t>Japan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Fuji : Will communicante a deadline to have a solution.</a:t>
            </a:r>
            <a:endParaRPr lang="en-US" b="1" dirty="0" smtClean="0">
              <a:solidFill>
                <a:srgbClr val="E47D0C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3) AVL shape  : for the same part we change the shape ( second source)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 Fuji: Not possible with the current software )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ASTEEL :we wait for your proposal of development.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Fuji&gt;&gt;can </a:t>
            </a:r>
            <a:r>
              <a:rPr lang="en-US" dirty="0">
                <a:solidFill>
                  <a:srgbClr val="FFC000"/>
                </a:solidFill>
              </a:rPr>
              <a:t>be changed during production using Medit. Part Data Change Function.pdf</a:t>
            </a:r>
            <a:endParaRPr lang="en-US" b="1" dirty="0" smtClean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7030A0"/>
                </a:solidFill>
              </a:rPr>
              <a:t>Asteel</a:t>
            </a:r>
            <a:r>
              <a:rPr lang="fr-FR" b="1" dirty="0" smtClean="0"/>
              <a:t>: </a:t>
            </a:r>
            <a:r>
              <a:rPr lang="en-US" b="1" dirty="0">
                <a:solidFill>
                  <a:srgbClr val="7030A0"/>
                </a:solidFill>
              </a:rPr>
              <a:t>this solution is done manually on M-edit, is not dynamic so it does not meet our </a:t>
            </a:r>
            <a:r>
              <a:rPr lang="en-US" b="1" dirty="0" smtClean="0">
                <a:solidFill>
                  <a:srgbClr val="7030A0"/>
                </a:solidFill>
              </a:rPr>
              <a:t>needs.</a:t>
            </a:r>
            <a:endParaRPr lang="en-US" b="1" dirty="0">
              <a:solidFill>
                <a:srgbClr val="7030A0"/>
              </a:solidFill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Fuji: propose to stop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the module in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wich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make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modification.</a:t>
            </a:r>
            <a:endParaRPr lang="en-US" b="1" dirty="0">
              <a:solidFill>
                <a:srgbClr val="E47D0C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Asteel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The solution doesn’t fit to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our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needs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because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need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to </a:t>
            </a:r>
            <a:r>
              <a:rPr lang="fr-FR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scrap</a:t>
            </a:r>
            <a:r>
              <a:rPr lang="fr-FR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all the Panel.</a:t>
            </a:r>
          </a:p>
        </p:txBody>
      </p:sp>
    </p:spTree>
    <p:extLst>
      <p:ext uri="{BB962C8B-B14F-4D97-AF65-F5344CB8AC3E}">
        <p14:creationId xmlns:p14="http://schemas.microsoft.com/office/powerpoint/2010/main" val="41480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323976" y="137760"/>
            <a:ext cx="9525000" cy="68139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II</a:t>
            </a:r>
            <a:r>
              <a:rPr lang="en-US" sz="2999" b="1" dirty="0" smtClean="0">
                <a:solidFill>
                  <a:srgbClr val="000000"/>
                </a:solidFill>
                <a:cs typeface="Arial"/>
              </a:rPr>
              <a:t>I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) </a:t>
            </a:r>
            <a:r>
              <a:rPr lang="fr-FR" sz="2999" b="1" dirty="0" err="1" smtClean="0">
                <a:solidFill>
                  <a:srgbClr val="000000"/>
                </a:solidFill>
                <a:cs typeface="Arial"/>
              </a:rPr>
              <a:t>Reject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 Report</a:t>
            </a:r>
            <a:endParaRPr lang="fr-FR" sz="2999" b="1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idx="1"/>
          </p:nvPr>
        </p:nvSpPr>
        <p:spPr>
          <a:xfrm>
            <a:off x="828674" y="733424"/>
            <a:ext cx="11153776" cy="5600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1- How do i </a:t>
            </a:r>
            <a:r>
              <a:rPr lang="fr-FR" sz="1800" dirty="0" err="1" smtClean="0">
                <a:solidFill>
                  <a:schemeClr val="tx1"/>
                </a:solidFill>
              </a:rPr>
              <a:t>extract</a:t>
            </a:r>
            <a:r>
              <a:rPr lang="fr-FR" sz="1800" dirty="0" smtClean="0">
                <a:solidFill>
                  <a:schemeClr val="tx1"/>
                </a:solidFill>
              </a:rPr>
              <a:t> the report of components </a:t>
            </a:r>
            <a:r>
              <a:rPr lang="fr-FR" sz="1800" dirty="0" err="1" smtClean="0">
                <a:solidFill>
                  <a:schemeClr val="tx1"/>
                </a:solidFill>
              </a:rPr>
              <a:t>rejects</a:t>
            </a:r>
            <a:r>
              <a:rPr lang="fr-FR" sz="1800" dirty="0" smtClean="0">
                <a:solidFill>
                  <a:schemeClr val="tx1"/>
                </a:solidFill>
              </a:rPr>
              <a:t> on NEXIM by line and by total SMT </a:t>
            </a:r>
            <a:r>
              <a:rPr lang="fr-FR" sz="1800" dirty="0" err="1" smtClean="0">
                <a:solidFill>
                  <a:schemeClr val="tx1"/>
                </a:solidFill>
              </a:rPr>
              <a:t>equipments</a:t>
            </a:r>
            <a:r>
              <a:rPr lang="fr-FR" sz="18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There </a:t>
            </a:r>
            <a:r>
              <a:rPr lang="en-US" sz="1800" dirty="0">
                <a:solidFill>
                  <a:srgbClr val="FF0000"/>
                </a:solidFill>
              </a:rPr>
              <a:t>is no Setting to include all reports in one </a:t>
            </a:r>
            <a:r>
              <a:rPr lang="en-US" sz="1800" dirty="0" smtClean="0">
                <a:solidFill>
                  <a:srgbClr val="FF0000"/>
                </a:solidFill>
              </a:rPr>
              <a:t>file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&gt;&gt;External </a:t>
            </a:r>
            <a:r>
              <a:rPr lang="en-US" sz="1800" dirty="0">
                <a:solidFill>
                  <a:srgbClr val="FFC000"/>
                </a:solidFill>
              </a:rPr>
              <a:t>Tool from Fuji Japan. Check if this would be enough. Check the samples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Asteel:Thes</a:t>
            </a:r>
            <a:r>
              <a:rPr lang="fr-FR" sz="1800" b="1" dirty="0" smtClean="0">
                <a:solidFill>
                  <a:srgbClr val="7030A0"/>
                </a:solidFill>
              </a:rPr>
              <a:t> exemples are insufficient and </a:t>
            </a:r>
            <a:r>
              <a:rPr lang="fr-FR" sz="1800" b="1" dirty="0" err="1" smtClean="0">
                <a:solidFill>
                  <a:srgbClr val="7030A0"/>
                </a:solidFill>
              </a:rPr>
              <a:t>too</a:t>
            </a:r>
            <a:r>
              <a:rPr lang="fr-FR" sz="1800" b="1" dirty="0" smtClean="0">
                <a:solidFill>
                  <a:srgbClr val="7030A0"/>
                </a:solidFill>
              </a:rPr>
              <a:t> general for us, in </a:t>
            </a:r>
            <a:r>
              <a:rPr lang="fr-FR" sz="1800" b="1" dirty="0" err="1" smtClean="0">
                <a:solidFill>
                  <a:srgbClr val="7030A0"/>
                </a:solidFill>
              </a:rPr>
              <a:t>fact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we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need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other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details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so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that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we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can</a:t>
            </a:r>
            <a:r>
              <a:rPr lang="fr-FR" sz="1800" b="1" dirty="0" smtClean="0">
                <a:solidFill>
                  <a:srgbClr val="7030A0"/>
                </a:solidFill>
              </a:rPr>
              <a:t> carry out </a:t>
            </a:r>
            <a:r>
              <a:rPr lang="fr-FR" sz="1800" b="1" dirty="0" err="1" smtClean="0">
                <a:solidFill>
                  <a:srgbClr val="7030A0"/>
                </a:solidFill>
              </a:rPr>
              <a:t>process</a:t>
            </a:r>
            <a:r>
              <a:rPr lang="fr-FR" sz="1800" b="1" dirty="0" smtClean="0">
                <a:solidFill>
                  <a:srgbClr val="7030A0"/>
                </a:solidFill>
              </a:rPr>
              <a:t> analyses, for </a:t>
            </a:r>
            <a:r>
              <a:rPr lang="fr-FR" sz="1800" b="1" dirty="0" err="1" smtClean="0">
                <a:solidFill>
                  <a:srgbClr val="7030A0"/>
                </a:solidFill>
              </a:rPr>
              <a:t>each</a:t>
            </a:r>
            <a:r>
              <a:rPr lang="fr-FR" sz="1800" b="1" dirty="0" smtClean="0">
                <a:solidFill>
                  <a:srgbClr val="7030A0"/>
                </a:solidFill>
              </a:rPr>
              <a:t> part </a:t>
            </a:r>
            <a:r>
              <a:rPr lang="fr-FR" sz="1800" b="1" dirty="0" err="1" smtClean="0">
                <a:solidFill>
                  <a:srgbClr val="7030A0"/>
                </a:solidFill>
              </a:rPr>
              <a:t>number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we</a:t>
            </a:r>
            <a:r>
              <a:rPr lang="fr-FR" sz="1800" b="1" dirty="0" smtClean="0">
                <a:solidFill>
                  <a:srgbClr val="7030A0"/>
                </a:solidFill>
              </a:rPr>
              <a:t> must </a:t>
            </a:r>
            <a:r>
              <a:rPr lang="fr-FR" sz="1800" b="1" dirty="0" err="1" smtClean="0">
                <a:solidFill>
                  <a:srgbClr val="7030A0"/>
                </a:solidFill>
              </a:rPr>
              <a:t>add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other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columns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which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indicate</a:t>
            </a:r>
            <a:r>
              <a:rPr lang="fr-FR" sz="1800" b="1" dirty="0" smtClean="0">
                <a:solidFill>
                  <a:srgbClr val="7030A0"/>
                </a:solidFill>
              </a:rPr>
              <a:t> : the program </a:t>
            </a:r>
            <a:r>
              <a:rPr lang="fr-FR" sz="1800" b="1" dirty="0" err="1" smtClean="0">
                <a:solidFill>
                  <a:srgbClr val="7030A0"/>
                </a:solidFill>
              </a:rPr>
              <a:t>associated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with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it</a:t>
            </a:r>
            <a:r>
              <a:rPr lang="fr-FR" sz="1800" b="1" dirty="0" smtClean="0">
                <a:solidFill>
                  <a:srgbClr val="7030A0"/>
                </a:solidFill>
              </a:rPr>
              <a:t>, the machine, the module, the date and the time.</a:t>
            </a:r>
            <a:endParaRPr lang="fr-FR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2- </a:t>
            </a:r>
            <a:r>
              <a:rPr lang="fr-FR" sz="1800" dirty="0" err="1">
                <a:solidFill>
                  <a:schemeClr val="tx1"/>
                </a:solidFill>
              </a:rPr>
              <a:t>Asteelflash</a:t>
            </a:r>
            <a:r>
              <a:rPr lang="fr-FR" sz="1800" dirty="0">
                <a:solidFill>
                  <a:schemeClr val="tx1"/>
                </a:solidFill>
              </a:rPr>
              <a:t> :How to </a:t>
            </a:r>
            <a:r>
              <a:rPr lang="fr-FR" sz="1800" dirty="0" err="1">
                <a:solidFill>
                  <a:schemeClr val="tx1"/>
                </a:solidFill>
              </a:rPr>
              <a:t>automatically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extract</a:t>
            </a:r>
            <a:r>
              <a:rPr lang="fr-FR" sz="1800" dirty="0">
                <a:solidFill>
                  <a:schemeClr val="tx1"/>
                </a:solidFill>
              </a:rPr>
              <a:t> the </a:t>
            </a:r>
            <a:r>
              <a:rPr lang="fr-FR" sz="1800" dirty="0" err="1">
                <a:solidFill>
                  <a:schemeClr val="tx1"/>
                </a:solidFill>
              </a:rPr>
              <a:t>Analysis</a:t>
            </a:r>
            <a:r>
              <a:rPr lang="fr-FR" sz="1800" dirty="0">
                <a:solidFill>
                  <a:schemeClr val="tx1"/>
                </a:solidFill>
              </a:rPr>
              <a:t> report for a </a:t>
            </a:r>
            <a:r>
              <a:rPr lang="fr-FR" sz="1800" dirty="0" err="1">
                <a:solidFill>
                  <a:schemeClr val="tx1"/>
                </a:solidFill>
              </a:rPr>
              <a:t>week</a:t>
            </a:r>
            <a:r>
              <a:rPr lang="fr-FR" sz="1800" dirty="0">
                <a:solidFill>
                  <a:schemeClr val="tx1"/>
                </a:solidFill>
              </a:rPr>
              <a:t> 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FUJI : It’s not possible for Analysis Report. But you can use the standard Weekly Report. </a:t>
            </a:r>
            <a:r>
              <a:rPr lang="fr-FR" sz="1800" dirty="0" err="1">
                <a:solidFill>
                  <a:srgbClr val="FF0000"/>
                </a:solidFill>
              </a:rPr>
              <a:t>Please</a:t>
            </a:r>
            <a:r>
              <a:rPr lang="fr-FR" sz="1800" dirty="0">
                <a:solidFill>
                  <a:srgbClr val="FF0000"/>
                </a:solidFill>
              </a:rPr>
              <a:t> check </a:t>
            </a:r>
            <a:r>
              <a:rPr lang="fr-FR" sz="1800" dirty="0" err="1">
                <a:solidFill>
                  <a:srgbClr val="FF0000"/>
                </a:solidFill>
              </a:rPr>
              <a:t>it</a:t>
            </a:r>
            <a:r>
              <a:rPr lang="fr-F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800" b="1" dirty="0" err="1">
                <a:solidFill>
                  <a:schemeClr val="accent3"/>
                </a:solidFill>
              </a:rPr>
              <a:t>Asteelfash</a:t>
            </a:r>
            <a:r>
              <a:rPr lang="fr-FR" sz="1800" b="1" dirty="0">
                <a:solidFill>
                  <a:schemeClr val="accent3"/>
                </a:solidFill>
              </a:rPr>
              <a:t> : </a:t>
            </a:r>
            <a:r>
              <a:rPr lang="fr-FR" sz="1800" b="1" dirty="0" err="1">
                <a:solidFill>
                  <a:schemeClr val="accent3"/>
                </a:solidFill>
              </a:rPr>
              <a:t>it’s</a:t>
            </a:r>
            <a:r>
              <a:rPr lang="fr-FR" sz="1800" b="1" dirty="0">
                <a:solidFill>
                  <a:schemeClr val="accent3"/>
                </a:solidFill>
              </a:rPr>
              <a:t> out of </a:t>
            </a:r>
            <a:r>
              <a:rPr lang="fr-FR" sz="1800" b="1" dirty="0" err="1">
                <a:solidFill>
                  <a:schemeClr val="accent3"/>
                </a:solidFill>
              </a:rPr>
              <a:t>our</a:t>
            </a:r>
            <a:r>
              <a:rPr lang="fr-FR" sz="1800" b="1" dirty="0">
                <a:solidFill>
                  <a:schemeClr val="accent3"/>
                </a:solidFill>
              </a:rPr>
              <a:t> </a:t>
            </a:r>
            <a:r>
              <a:rPr lang="fr-FR" sz="1800" b="1" dirty="0" err="1">
                <a:solidFill>
                  <a:schemeClr val="accent3"/>
                </a:solidFill>
              </a:rPr>
              <a:t>request</a:t>
            </a:r>
            <a:r>
              <a:rPr lang="fr-FR" sz="1800" b="1" dirty="0">
                <a:solidFill>
                  <a:schemeClr val="accent3"/>
                </a:solidFill>
              </a:rPr>
              <a:t> by </a:t>
            </a:r>
            <a:r>
              <a:rPr lang="fr-FR" sz="1800" b="1" dirty="0" err="1">
                <a:solidFill>
                  <a:schemeClr val="accent3"/>
                </a:solidFill>
              </a:rPr>
              <a:t>this</a:t>
            </a:r>
            <a:r>
              <a:rPr lang="fr-FR" sz="1800" b="1" dirty="0">
                <a:solidFill>
                  <a:schemeClr val="accent3"/>
                </a:solidFill>
              </a:rPr>
              <a:t> report</a:t>
            </a:r>
            <a:r>
              <a:rPr lang="fr-FR" sz="1800" b="1" dirty="0" smtClean="0">
                <a:solidFill>
                  <a:schemeClr val="accent3"/>
                </a:solidFill>
              </a:rPr>
              <a:t>.</a:t>
            </a:r>
            <a:endParaRPr lang="fr-F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&gt;&gt; only daily report possible.</a:t>
            </a:r>
          </a:p>
          <a:p>
            <a:pPr marL="0" indent="0">
              <a:buNone/>
            </a:pPr>
            <a:r>
              <a:rPr lang="fr-FR" sz="1800" b="1" dirty="0" err="1" smtClean="0">
                <a:solidFill>
                  <a:srgbClr val="7030A0"/>
                </a:solidFill>
              </a:rPr>
              <a:t>Asteel</a:t>
            </a:r>
            <a:r>
              <a:rPr lang="fr-FR" sz="1800" b="1" dirty="0" smtClean="0">
                <a:solidFill>
                  <a:srgbClr val="7030A0"/>
                </a:solidFill>
              </a:rPr>
              <a:t>: </a:t>
            </a:r>
            <a:r>
              <a:rPr lang="fr-FR" sz="1800" b="1" dirty="0" err="1" smtClean="0">
                <a:solidFill>
                  <a:srgbClr val="7030A0"/>
                </a:solidFill>
              </a:rPr>
              <a:t>We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maitain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our</a:t>
            </a:r>
            <a:r>
              <a:rPr lang="fr-FR" sz="1800" b="1" dirty="0" smtClean="0">
                <a:solidFill>
                  <a:srgbClr val="7030A0"/>
                </a:solidFill>
              </a:rPr>
              <a:t> </a:t>
            </a:r>
            <a:r>
              <a:rPr lang="fr-FR" sz="1800" b="1" dirty="0" err="1" smtClean="0">
                <a:solidFill>
                  <a:srgbClr val="7030A0"/>
                </a:solidFill>
              </a:rPr>
              <a:t>request</a:t>
            </a:r>
            <a:r>
              <a:rPr lang="fr-FR" sz="1800" b="1" dirty="0" smtClean="0">
                <a:solidFill>
                  <a:srgbClr val="7030A0"/>
                </a:solidFill>
              </a:rPr>
              <a:t> as </a:t>
            </a:r>
            <a:r>
              <a:rPr lang="fr-FR" sz="1800" b="1" dirty="0" err="1" smtClean="0">
                <a:solidFill>
                  <a:srgbClr val="7030A0"/>
                </a:solidFill>
              </a:rPr>
              <a:t>did</a:t>
            </a:r>
            <a:r>
              <a:rPr lang="fr-FR" sz="1800" b="1" dirty="0" smtClean="0">
                <a:solidFill>
                  <a:srgbClr val="7030A0"/>
                </a:solidFill>
              </a:rPr>
              <a:t> in </a:t>
            </a:r>
            <a:r>
              <a:rPr lang="fr-FR" sz="1800" b="1" dirty="0" err="1" smtClean="0">
                <a:solidFill>
                  <a:srgbClr val="7030A0"/>
                </a:solidFill>
              </a:rPr>
              <a:t>Flexa</a:t>
            </a:r>
            <a:r>
              <a:rPr lang="fr-FR" sz="1800" b="1" dirty="0" smtClean="0">
                <a:solidFill>
                  <a:srgbClr val="7030A0"/>
                </a:solidFill>
              </a:rPr>
              <a:t>.</a:t>
            </a:r>
            <a:endParaRPr lang="fr-FR" sz="1800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09875"/>
            <a:ext cx="3686175" cy="15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323976" y="137760"/>
            <a:ext cx="9525000" cy="68139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>
                <a:solidFill>
                  <a:srgbClr val="000000"/>
                </a:solidFill>
                <a:cs typeface="Arial"/>
              </a:rPr>
              <a:t>I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II) </a:t>
            </a:r>
            <a:r>
              <a:rPr lang="fr-FR" sz="2999" b="1" dirty="0" err="1" smtClean="0">
                <a:solidFill>
                  <a:srgbClr val="000000"/>
                </a:solidFill>
                <a:cs typeface="Arial"/>
              </a:rPr>
              <a:t>Reject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 Report</a:t>
            </a:r>
            <a:endParaRPr lang="fr-FR" sz="2999" b="1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idx="1"/>
          </p:nvPr>
        </p:nvSpPr>
        <p:spPr>
          <a:xfrm>
            <a:off x="828674" y="733424"/>
            <a:ext cx="11153776" cy="4943475"/>
          </a:xfrm>
        </p:spPr>
        <p:txBody>
          <a:bodyPr>
            <a:normAutofit/>
          </a:bodyPr>
          <a:lstStyle/>
          <a:p>
            <a:r>
              <a:rPr lang="fr-FR" sz="1800" b="1" dirty="0" err="1">
                <a:solidFill>
                  <a:schemeClr val="accent3"/>
                </a:solidFill>
              </a:rPr>
              <a:t>See</a:t>
            </a:r>
            <a:r>
              <a:rPr lang="fr-FR" sz="1800" b="1" dirty="0">
                <a:solidFill>
                  <a:schemeClr val="accent3"/>
                </a:solidFill>
              </a:rPr>
              <a:t> </a:t>
            </a:r>
            <a:r>
              <a:rPr lang="fr-FR" sz="1800" b="1" dirty="0" err="1">
                <a:solidFill>
                  <a:schemeClr val="accent3"/>
                </a:solidFill>
              </a:rPr>
              <a:t>below</a:t>
            </a:r>
            <a:r>
              <a:rPr lang="fr-FR" sz="1800" b="1" dirty="0">
                <a:solidFill>
                  <a:schemeClr val="accent3"/>
                </a:solidFill>
              </a:rPr>
              <a:t> the </a:t>
            </a:r>
            <a:r>
              <a:rPr lang="fr-FR" sz="1800" b="1" dirty="0" err="1">
                <a:solidFill>
                  <a:schemeClr val="accent3"/>
                </a:solidFill>
              </a:rPr>
              <a:t>difference</a:t>
            </a:r>
            <a:r>
              <a:rPr lang="fr-FR" sz="1800" b="1" dirty="0">
                <a:solidFill>
                  <a:schemeClr val="accent3"/>
                </a:solidFill>
              </a:rPr>
              <a:t> </a:t>
            </a:r>
            <a:r>
              <a:rPr lang="fr-FR" sz="1800" b="1" dirty="0" err="1">
                <a:solidFill>
                  <a:schemeClr val="accent3"/>
                </a:solidFill>
              </a:rPr>
              <a:t>between</a:t>
            </a:r>
            <a:r>
              <a:rPr lang="fr-FR" sz="1800" b="1" dirty="0">
                <a:solidFill>
                  <a:schemeClr val="accent3"/>
                </a:solidFill>
              </a:rPr>
              <a:t> FLEXA and NEXIM</a:t>
            </a:r>
          </a:p>
          <a:p>
            <a:pPr marL="0" indent="0"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III</a:t>
            </a:r>
            <a:r>
              <a:rPr lang="en-US" sz="1800" u="sng" dirty="0">
                <a:solidFill>
                  <a:schemeClr val="tx1"/>
                </a:solidFill>
              </a:rPr>
              <a:t>)-1 We need to Add the </a:t>
            </a:r>
            <a:r>
              <a:rPr lang="en-US" sz="1800" u="sng" dirty="0" err="1">
                <a:solidFill>
                  <a:schemeClr val="tx1"/>
                </a:solidFill>
              </a:rPr>
              <a:t>Receipe</a:t>
            </a:r>
            <a:r>
              <a:rPr lang="en-US" sz="1800" u="sng" dirty="0">
                <a:solidFill>
                  <a:schemeClr val="tx1"/>
                </a:solidFill>
              </a:rPr>
              <a:t> Name ( JOB) as exist with </a:t>
            </a:r>
            <a:r>
              <a:rPr lang="en-US" sz="1800" u="sng" dirty="0" err="1">
                <a:solidFill>
                  <a:schemeClr val="tx1"/>
                </a:solidFill>
              </a:rPr>
              <a:t>Flexa</a:t>
            </a:r>
            <a:r>
              <a:rPr lang="en-US" sz="1800" u="sng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fr-FR" sz="1800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2123158"/>
            <a:ext cx="5757864" cy="3477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9" y="2093665"/>
            <a:ext cx="5973618" cy="3477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323976" y="137760"/>
            <a:ext cx="9525000" cy="68139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III) </a:t>
            </a:r>
            <a:r>
              <a:rPr lang="fr-FR" sz="2999" b="1" dirty="0" err="1" smtClean="0">
                <a:solidFill>
                  <a:srgbClr val="000000"/>
                </a:solidFill>
                <a:cs typeface="Arial"/>
              </a:rPr>
              <a:t>Reject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 Report</a:t>
            </a:r>
            <a:endParaRPr lang="fr-FR" sz="2999" b="1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idx="1"/>
          </p:nvPr>
        </p:nvSpPr>
        <p:spPr>
          <a:xfrm>
            <a:off x="761999" y="1171574"/>
            <a:ext cx="11153776" cy="49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III)-2 START </a:t>
            </a:r>
            <a:r>
              <a:rPr lang="en-US" sz="1800" u="sng" dirty="0">
                <a:solidFill>
                  <a:schemeClr val="tx1"/>
                </a:solidFill>
              </a:rPr>
              <a:t>TIME/ END </a:t>
            </a:r>
            <a:r>
              <a:rPr lang="en-US" sz="1800" u="sng" dirty="0" smtClean="0">
                <a:solidFill>
                  <a:schemeClr val="tx1"/>
                </a:solidFill>
              </a:rPr>
              <a:t>TIME of pick up: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On </a:t>
            </a:r>
            <a:r>
              <a:rPr lang="en-US" sz="1800" dirty="0" err="1">
                <a:solidFill>
                  <a:schemeClr val="tx1"/>
                </a:solidFill>
              </a:rPr>
              <a:t>flexa</a:t>
            </a:r>
            <a:r>
              <a:rPr lang="en-US" sz="1800" dirty="0">
                <a:solidFill>
                  <a:schemeClr val="tx1"/>
                </a:solidFill>
              </a:rPr>
              <a:t> report the pick up time exists in front of each component in the table but in NEXIM the time displayed on the file header.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.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fr-FR" sz="1800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5" y="2221798"/>
            <a:ext cx="5730855" cy="3178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77" y="2186634"/>
            <a:ext cx="5489410" cy="3214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323976" y="137760"/>
            <a:ext cx="9525000" cy="68139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>
                <a:solidFill>
                  <a:srgbClr val="000000"/>
                </a:solidFill>
                <a:cs typeface="Arial"/>
              </a:rPr>
              <a:t>I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II) </a:t>
            </a:r>
            <a:r>
              <a:rPr lang="fr-FR" sz="2999" b="1" dirty="0" err="1" smtClean="0">
                <a:solidFill>
                  <a:srgbClr val="000000"/>
                </a:solidFill>
                <a:cs typeface="Arial"/>
              </a:rPr>
              <a:t>Reject</a:t>
            </a:r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 Report</a:t>
            </a:r>
            <a:endParaRPr lang="fr-FR" sz="2999" b="1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idx="1"/>
          </p:nvPr>
        </p:nvSpPr>
        <p:spPr>
          <a:xfrm>
            <a:off x="761999" y="1171574"/>
            <a:ext cx="11153776" cy="49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III)-3 Feeder position: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On </a:t>
            </a:r>
            <a:r>
              <a:rPr lang="en-US" sz="1800" dirty="0" err="1">
                <a:solidFill>
                  <a:schemeClr val="tx1"/>
                </a:solidFill>
              </a:rPr>
              <a:t>flexa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 feeder position </a:t>
            </a:r>
            <a:r>
              <a:rPr lang="en-US" sz="1800" dirty="0">
                <a:solidFill>
                  <a:schemeClr val="tx1"/>
                </a:solidFill>
              </a:rPr>
              <a:t>exists in front of each component in the table but in </a:t>
            </a:r>
            <a:r>
              <a:rPr lang="en-US" sz="1800" dirty="0" smtClean="0">
                <a:solidFill>
                  <a:schemeClr val="tx1"/>
                </a:solidFill>
              </a:rPr>
              <a:t>NEXIM but in Nexim doesn’t exist.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fr-FR" sz="1800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264128"/>
            <a:ext cx="10821921" cy="3850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390650" y="299685"/>
            <a:ext cx="9229725" cy="68139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IV) MODIFICATION JOB IN REAL TIME</a:t>
            </a:r>
            <a:endParaRPr lang="fr-FR" sz="2999" b="1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idx="1"/>
          </p:nvPr>
        </p:nvSpPr>
        <p:spPr>
          <a:xfrm>
            <a:off x="761999" y="800100"/>
            <a:ext cx="10944225" cy="53149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Modification Job in real time on production: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In </a:t>
            </a:r>
            <a:r>
              <a:rPr lang="fr-FR" dirty="0" err="1" smtClean="0">
                <a:solidFill>
                  <a:schemeClr val="tx1"/>
                </a:solidFill>
              </a:rPr>
              <a:t>Flexa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can</a:t>
            </a:r>
            <a:r>
              <a:rPr lang="fr-FR" dirty="0" smtClean="0">
                <a:solidFill>
                  <a:schemeClr val="tx1"/>
                </a:solidFill>
              </a:rPr>
              <a:t> do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In </a:t>
            </a:r>
            <a:r>
              <a:rPr lang="fr-FR" dirty="0" err="1" smtClean="0">
                <a:solidFill>
                  <a:schemeClr val="tx1"/>
                </a:solidFill>
              </a:rPr>
              <a:t>Nexim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cannot</a:t>
            </a:r>
            <a:r>
              <a:rPr lang="fr-FR" dirty="0" smtClean="0">
                <a:solidFill>
                  <a:schemeClr val="tx1"/>
                </a:solidFill>
              </a:rPr>
              <a:t> do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must </a:t>
            </a:r>
            <a:r>
              <a:rPr lang="fr-FR" dirty="0" err="1" smtClean="0">
                <a:solidFill>
                  <a:schemeClr val="tx1"/>
                </a:solidFill>
              </a:rPr>
              <a:t>pass</a:t>
            </a:r>
            <a:r>
              <a:rPr lang="fr-FR" dirty="0" smtClean="0">
                <a:solidFill>
                  <a:schemeClr val="tx1"/>
                </a:solidFill>
              </a:rPr>
              <a:t> by </a:t>
            </a:r>
            <a:r>
              <a:rPr lang="fr-FR" dirty="0" err="1" smtClean="0">
                <a:solidFill>
                  <a:schemeClr val="tx1"/>
                </a:solidFill>
              </a:rPr>
              <a:t>M-edit</a:t>
            </a:r>
            <a:r>
              <a:rPr lang="fr-FR" dirty="0" smtClean="0">
                <a:solidFill>
                  <a:schemeClr val="tx1"/>
                </a:solidFill>
              </a:rPr>
              <a:t>  or </a:t>
            </a:r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must </a:t>
            </a:r>
            <a:r>
              <a:rPr lang="fr-FR" dirty="0" err="1" smtClean="0">
                <a:solidFill>
                  <a:schemeClr val="tx1"/>
                </a:solidFill>
              </a:rPr>
              <a:t>empty</a:t>
            </a:r>
            <a:r>
              <a:rPr lang="fr-FR" dirty="0" smtClean="0">
                <a:solidFill>
                  <a:schemeClr val="tx1"/>
                </a:solidFill>
              </a:rPr>
              <a:t> the line </a:t>
            </a:r>
            <a:r>
              <a:rPr lang="fr-FR" dirty="0" err="1" smtClean="0">
                <a:solidFill>
                  <a:schemeClr val="tx1"/>
                </a:solidFill>
              </a:rPr>
              <a:t>from</a:t>
            </a:r>
            <a:r>
              <a:rPr lang="fr-FR" dirty="0" smtClean="0">
                <a:solidFill>
                  <a:schemeClr val="tx1"/>
                </a:solidFill>
              </a:rPr>
              <a:t> panel to </a:t>
            </a:r>
            <a:r>
              <a:rPr lang="fr-FR" dirty="0" err="1" smtClean="0">
                <a:solidFill>
                  <a:schemeClr val="tx1"/>
                </a:solidFill>
              </a:rPr>
              <a:t>load</a:t>
            </a:r>
            <a:r>
              <a:rPr lang="fr-FR" dirty="0" smtClean="0">
                <a:solidFill>
                  <a:schemeClr val="tx1"/>
                </a:solidFill>
              </a:rPr>
              <a:t> the new Job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the modifications.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Fuji: </a:t>
            </a:r>
            <a:r>
              <a:rPr lang="fr-FR" dirty="0" smtClean="0">
                <a:solidFill>
                  <a:srgbClr val="FF0000"/>
                </a:solidFill>
              </a:rPr>
              <a:t>The synchronisation </a:t>
            </a:r>
            <a:r>
              <a:rPr lang="fr-FR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M-edit</a:t>
            </a:r>
            <a:r>
              <a:rPr lang="fr-FR" dirty="0" smtClean="0">
                <a:solidFill>
                  <a:srgbClr val="FF0000"/>
                </a:solidFill>
              </a:rPr>
              <a:t> and </a:t>
            </a:r>
            <a:r>
              <a:rPr lang="fr-FR" dirty="0" err="1" smtClean="0">
                <a:solidFill>
                  <a:srgbClr val="FF0000"/>
                </a:solidFill>
              </a:rPr>
              <a:t>Nexim</a:t>
            </a:r>
            <a:r>
              <a:rPr lang="fr-FR" dirty="0" smtClean="0">
                <a:solidFill>
                  <a:srgbClr val="FF0000"/>
                </a:solidFill>
              </a:rPr>
              <a:t> not recommended and not </a:t>
            </a:r>
            <a:r>
              <a:rPr lang="fr-FR" dirty="0" err="1" smtClean="0">
                <a:solidFill>
                  <a:srgbClr val="FF0000"/>
                </a:solidFill>
              </a:rPr>
              <a:t>feasible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tx2"/>
                </a:solidFill>
              </a:rPr>
              <a:t>Asteel</a:t>
            </a:r>
            <a:r>
              <a:rPr lang="fr-FR" dirty="0" smtClean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accent3"/>
                </a:solidFill>
              </a:rPr>
              <a:t>we do not agree with this idea, as a customer we judge that this option is necessary and we expect action from </a:t>
            </a:r>
            <a:r>
              <a:rPr lang="fr-FR" dirty="0" smtClean="0">
                <a:solidFill>
                  <a:schemeClr val="accent3"/>
                </a:solidFill>
              </a:rPr>
              <a:t>Fuji.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FUJI&gt;&gt; </a:t>
            </a:r>
            <a:r>
              <a:rPr lang="en-US" dirty="0">
                <a:solidFill>
                  <a:srgbClr val="FFC000"/>
                </a:solidFill>
              </a:rPr>
              <a:t>the risk to make trouble inside the machine when using this </a:t>
            </a:r>
            <a:r>
              <a:rPr lang="en-US" dirty="0" smtClean="0">
                <a:solidFill>
                  <a:srgbClr val="FFC000"/>
                </a:solidFill>
              </a:rPr>
              <a:t>function </a:t>
            </a:r>
            <a:r>
              <a:rPr lang="en-US" dirty="0">
                <a:solidFill>
                  <a:srgbClr val="FFC000"/>
                </a:solidFill>
              </a:rPr>
              <a:t>is too </a:t>
            </a:r>
            <a:r>
              <a:rPr lang="en-US" dirty="0" smtClean="0">
                <a:solidFill>
                  <a:srgbClr val="FFC000"/>
                </a:solidFill>
              </a:rPr>
              <a:t>high.</a:t>
            </a:r>
          </a:p>
          <a:p>
            <a:pPr marL="0" indent="0"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Asteel</a:t>
            </a:r>
            <a:r>
              <a:rPr lang="fr-FR" sz="2400" b="1" dirty="0">
                <a:solidFill>
                  <a:srgbClr val="7030A0"/>
                </a:solidFill>
              </a:rPr>
              <a:t>: </a:t>
            </a:r>
            <a:r>
              <a:rPr lang="fr-FR" sz="2400" b="1" dirty="0" err="1">
                <a:solidFill>
                  <a:srgbClr val="7030A0"/>
                </a:solidFill>
              </a:rPr>
              <a:t>we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don’t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agree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we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used</a:t>
            </a:r>
            <a:r>
              <a:rPr lang="fr-FR" sz="2400" b="1" dirty="0">
                <a:solidFill>
                  <a:srgbClr val="7030A0"/>
                </a:solidFill>
              </a:rPr>
              <a:t> the </a:t>
            </a:r>
            <a:r>
              <a:rPr lang="fr-FR" sz="2400" b="1" dirty="0" err="1">
                <a:solidFill>
                  <a:srgbClr val="7030A0"/>
                </a:solidFill>
              </a:rPr>
              <a:t>same</a:t>
            </a:r>
            <a:r>
              <a:rPr lang="fr-FR" sz="2400" b="1" dirty="0">
                <a:solidFill>
                  <a:srgbClr val="7030A0"/>
                </a:solidFill>
              </a:rPr>
              <a:t> machines </a:t>
            </a:r>
            <a:r>
              <a:rPr lang="fr-FR" sz="2400" b="1" dirty="0" err="1">
                <a:solidFill>
                  <a:srgbClr val="7030A0"/>
                </a:solidFill>
              </a:rPr>
              <a:t>with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Flexa</a:t>
            </a:r>
            <a:r>
              <a:rPr lang="fr-FR" sz="2400" b="1" dirty="0">
                <a:solidFill>
                  <a:srgbClr val="7030A0"/>
                </a:solidFill>
              </a:rPr>
              <a:t> and </a:t>
            </a:r>
            <a:r>
              <a:rPr lang="fr-FR" sz="2400" b="1" dirty="0" err="1">
                <a:solidFill>
                  <a:srgbClr val="7030A0"/>
                </a:solidFill>
              </a:rPr>
              <a:t>we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haven’t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any</a:t>
            </a:r>
            <a:r>
              <a:rPr lang="fr-FR" sz="2400" b="1" dirty="0">
                <a:solidFill>
                  <a:srgbClr val="7030A0"/>
                </a:solidFill>
              </a:rPr>
              <a:t> </a:t>
            </a:r>
            <a:r>
              <a:rPr lang="fr-FR" sz="2400" b="1" dirty="0" err="1">
                <a:solidFill>
                  <a:srgbClr val="7030A0"/>
                </a:solidFill>
              </a:rPr>
              <a:t>problem</a:t>
            </a:r>
            <a:r>
              <a:rPr lang="fr-FR" sz="2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the</a:t>
            </a:r>
            <a:r>
              <a:rPr lang="fr-FR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problem</a:t>
            </a:r>
            <a:r>
              <a:rPr lang="fr-FR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 came </a:t>
            </a:r>
            <a:r>
              <a:rPr lang="fr-FR" sz="2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from</a:t>
            </a:r>
            <a:r>
              <a:rPr lang="fr-FR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Nexim</a:t>
            </a:r>
            <a:r>
              <a:rPr lang="fr-FR" sz="24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Fuji: Propose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that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Asteel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send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an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example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of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our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needs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Asteel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: You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find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attached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a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template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of 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the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reject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table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that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we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need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 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and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that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contain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data and </a:t>
            </a:r>
            <a:r>
              <a:rPr lang="fr-FR" sz="2400" b="1" dirty="0" err="1" smtClean="0">
                <a:solidFill>
                  <a:srgbClr val="E47D0C"/>
                </a:solidFill>
                <a:sym typeface="Wingdings" panose="05000000000000000000" pitchFamily="2" charset="2"/>
              </a:rPr>
              <a:t>Rows</a:t>
            </a:r>
            <a:r>
              <a:rPr lang="fr-FR" sz="2400" b="1" dirty="0" smtClean="0">
                <a:solidFill>
                  <a:srgbClr val="E47D0C"/>
                </a:solidFill>
                <a:sym typeface="Wingdings" panose="05000000000000000000" pitchFamily="2" charset="2"/>
              </a:rPr>
              <a:t> for all the SMT parc. </a:t>
            </a:r>
            <a:endParaRPr lang="fr-FR" sz="2400" b="1" dirty="0">
              <a:solidFill>
                <a:srgbClr val="E47D0C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760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/>
          <p:cNvSpPr txBox="1">
            <a:spLocks noGrp="1"/>
          </p:cNvSpPr>
          <p:nvPr>
            <p:ph type="body" idx="13"/>
          </p:nvPr>
        </p:nvSpPr>
        <p:spPr>
          <a:xfrm>
            <a:off x="1619250" y="137760"/>
            <a:ext cx="9229725" cy="68139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2999" b="1" dirty="0" smtClean="0">
                <a:solidFill>
                  <a:srgbClr val="000000"/>
                </a:solidFill>
                <a:cs typeface="Arial"/>
              </a:rPr>
              <a:t>V) DASHBOARD</a:t>
            </a:r>
            <a:endParaRPr lang="fr-FR" sz="2999" b="1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514350" y="819150"/>
            <a:ext cx="10848975" cy="5410199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>
            <a:lvl1pPr marL="408158" indent="-408158" algn="l" defTabSz="1088421" rtl="0" eaLnBrk="1" latinLnBrk="0" hangingPunct="1">
              <a:spcBef>
                <a:spcPct val="20000"/>
              </a:spcBef>
              <a:buClr>
                <a:srgbClr val="BD0D2E"/>
              </a:buClr>
              <a:buFont typeface="Calibri" panose="020F0502020204030204" pitchFamily="34" charset="0"/>
              <a:buChar char="\"/>
              <a:defRPr sz="2699" kern="1200">
                <a:solidFill>
                  <a:srgbClr val="8B9AA4"/>
                </a:solidFill>
                <a:latin typeface="+mn-lt"/>
                <a:ea typeface="+mn-ea"/>
                <a:cs typeface="+mn-cs"/>
              </a:defRPr>
            </a:lvl1pPr>
            <a:lvl2pPr marL="884342" indent="-340131" algn="l" defTabSz="1088421" rtl="0" eaLnBrk="1" latinLnBrk="0" hangingPunct="1">
              <a:spcBef>
                <a:spcPct val="20000"/>
              </a:spcBef>
              <a:buClr>
                <a:srgbClr val="24549D"/>
              </a:buClr>
              <a:buFont typeface="Calibri" panose="020F0502020204030204" pitchFamily="34" charset="0"/>
              <a:buChar char="\"/>
              <a:defRPr sz="2400" kern="1200">
                <a:solidFill>
                  <a:srgbClr val="8B9AA4"/>
                </a:solidFill>
                <a:latin typeface="+mn-lt"/>
                <a:ea typeface="+mn-ea"/>
                <a:cs typeface="+mn-cs"/>
              </a:defRPr>
            </a:lvl2pPr>
            <a:lvl3pPr marL="1360526" indent="-272105" algn="l" defTabSz="1088421" rtl="0" eaLnBrk="1" latinLnBrk="0" hangingPunct="1">
              <a:spcBef>
                <a:spcPct val="20000"/>
              </a:spcBef>
              <a:buClr>
                <a:srgbClr val="737272"/>
              </a:buClr>
              <a:buFont typeface="Calibri" panose="020F0502020204030204" pitchFamily="34" charset="0"/>
              <a:buChar char="\"/>
              <a:defRPr sz="2000" kern="1200">
                <a:solidFill>
                  <a:srgbClr val="8B9AA4"/>
                </a:solidFill>
                <a:latin typeface="+mn-lt"/>
                <a:ea typeface="+mn-ea"/>
                <a:cs typeface="+mn-cs"/>
              </a:defRPr>
            </a:lvl3pPr>
            <a:lvl4pPr marL="1904737" indent="-272105" algn="l" defTabSz="1088421" rtl="0" eaLnBrk="1" latinLnBrk="0" hangingPunct="1">
              <a:spcBef>
                <a:spcPct val="20000"/>
              </a:spcBef>
              <a:buClr>
                <a:srgbClr val="002060"/>
              </a:buClr>
              <a:buFont typeface="Calibri" panose="020F0502020204030204" pitchFamily="34" charset="0"/>
              <a:buChar char="\"/>
              <a:defRPr sz="1600" kern="1200">
                <a:solidFill>
                  <a:srgbClr val="8B9AA4"/>
                </a:solidFill>
                <a:latin typeface="+mn-lt"/>
                <a:ea typeface="+mn-ea"/>
                <a:cs typeface="+mn-cs"/>
              </a:defRPr>
            </a:lvl4pPr>
            <a:lvl5pPr marL="2448948" indent="-272105" algn="l" defTabSz="1088421" rtl="0" eaLnBrk="1" latinLnBrk="0" hangingPunct="1">
              <a:spcBef>
                <a:spcPct val="20000"/>
              </a:spcBef>
              <a:buClr>
                <a:srgbClr val="002060"/>
              </a:buClr>
              <a:buFont typeface="Calibri" panose="020F0502020204030204" pitchFamily="34" charset="0"/>
              <a:buChar char="\"/>
              <a:defRPr sz="1600" kern="1200">
                <a:solidFill>
                  <a:srgbClr val="8B9AA4"/>
                </a:solidFill>
                <a:latin typeface="+mn-lt"/>
                <a:ea typeface="+mn-ea"/>
                <a:cs typeface="+mn-cs"/>
              </a:defRPr>
            </a:lvl5pPr>
            <a:lvl6pPr marL="2993158" indent="-272105" algn="l" defTabSz="10884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369" indent="-272105" algn="l" defTabSz="10884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580" indent="-272105" algn="l" defTabSz="10884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790" indent="-272105" algn="l" defTabSz="10884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err="1" smtClean="0">
                <a:solidFill>
                  <a:schemeClr val="tx1"/>
                </a:solidFill>
              </a:rPr>
              <a:t>Asteelflash</a:t>
            </a:r>
            <a:r>
              <a:rPr lang="fr-FR" dirty="0" smtClean="0">
                <a:solidFill>
                  <a:schemeClr val="tx1"/>
                </a:solidFill>
              </a:rPr>
              <a:t> : on NEXIM Dashboard, </a:t>
            </a:r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ask</a:t>
            </a:r>
            <a:r>
              <a:rPr lang="fr-FR" dirty="0" smtClean="0">
                <a:solidFill>
                  <a:schemeClr val="tx1"/>
                </a:solidFill>
              </a:rPr>
              <a:t> how to </a:t>
            </a:r>
            <a:r>
              <a:rPr lang="fr-FR" dirty="0" err="1" smtClean="0">
                <a:solidFill>
                  <a:schemeClr val="tx1"/>
                </a:solidFill>
              </a:rPr>
              <a:t>dispolay</a:t>
            </a:r>
            <a:r>
              <a:rPr lang="fr-FR" dirty="0" smtClean="0">
                <a:solidFill>
                  <a:schemeClr val="tx1"/>
                </a:solidFill>
              </a:rPr>
              <a:t> production data for a </a:t>
            </a:r>
            <a:r>
              <a:rPr lang="fr-FR" dirty="0" err="1" smtClean="0">
                <a:solidFill>
                  <a:schemeClr val="tx1"/>
                </a:solidFill>
              </a:rPr>
              <a:t>period</a:t>
            </a:r>
            <a:r>
              <a:rPr lang="fr-FR" dirty="0" smtClean="0">
                <a:solidFill>
                  <a:schemeClr val="tx1"/>
                </a:solidFill>
              </a:rPr>
              <a:t> of up to 24h 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FUJI : </a:t>
            </a:r>
            <a:r>
              <a:rPr lang="en-US" dirty="0" smtClean="0">
                <a:solidFill>
                  <a:srgbClr val="FF0000"/>
                </a:solidFill>
              </a:rPr>
              <a:t>Due to performance issues, Fuji decided to show max. 4h. </a:t>
            </a:r>
            <a:r>
              <a:rPr lang="fr-FR" dirty="0" err="1" smtClean="0">
                <a:solidFill>
                  <a:srgbClr val="FF0000"/>
                </a:solidFill>
              </a:rPr>
              <a:t>Otherwise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cannot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guarantee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working</a:t>
            </a:r>
            <a:r>
              <a:rPr lang="fr-FR" dirty="0" smtClean="0">
                <a:solidFill>
                  <a:srgbClr val="FF0000"/>
                </a:solidFill>
              </a:rPr>
              <a:t> Management Monitor.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Asteelflash</a:t>
            </a:r>
            <a:r>
              <a:rPr lang="en-US" b="1" dirty="0">
                <a:solidFill>
                  <a:schemeClr val="accent3"/>
                </a:solidFill>
              </a:rPr>
              <a:t> : </a:t>
            </a:r>
            <a:r>
              <a:rPr lang="fr-FR" dirty="0" err="1">
                <a:solidFill>
                  <a:schemeClr val="accent3"/>
                </a:solidFill>
              </a:rPr>
              <a:t>we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maintain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our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request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smtClean="0">
                <a:solidFill>
                  <a:schemeClr val="accent3"/>
                </a:solidFill>
              </a:rPr>
              <a:t>and </a:t>
            </a:r>
            <a:r>
              <a:rPr lang="fr-FR" dirty="0" err="1" smtClean="0">
                <a:solidFill>
                  <a:schemeClr val="accent3"/>
                </a:solidFill>
              </a:rPr>
              <a:t>we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wait</a:t>
            </a:r>
            <a:r>
              <a:rPr lang="fr-FR" dirty="0" smtClean="0">
                <a:solidFill>
                  <a:schemeClr val="accent3"/>
                </a:solidFill>
              </a:rPr>
              <a:t> for an action </a:t>
            </a:r>
            <a:r>
              <a:rPr lang="fr-FR" dirty="0" err="1" smtClean="0">
                <a:solidFill>
                  <a:schemeClr val="accent3"/>
                </a:solidFill>
              </a:rPr>
              <a:t>from</a:t>
            </a:r>
            <a:r>
              <a:rPr lang="fr-FR" dirty="0" smtClean="0">
                <a:solidFill>
                  <a:schemeClr val="accent3"/>
                </a:solidFill>
              </a:rPr>
              <a:t> Fuji.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Fuji&gt;&gt; </a:t>
            </a:r>
            <a:r>
              <a:rPr lang="en-US" dirty="0">
                <a:solidFill>
                  <a:srgbClr val="FFC000"/>
                </a:solidFill>
              </a:rPr>
              <a:t>data are to monitor the current product/Job. It doesn’t make sense to change the period to 24h. Check old data can be done in </a:t>
            </a:r>
            <a:r>
              <a:rPr lang="en-US" dirty="0" err="1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reports or in Accessory Software production data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400" b="1" dirty="0" err="1">
                <a:solidFill>
                  <a:srgbClr val="7030A0"/>
                </a:solidFill>
              </a:rPr>
              <a:t>Asteel</a:t>
            </a:r>
            <a:r>
              <a:rPr lang="fr-FR" sz="2400" b="1" dirty="0">
                <a:solidFill>
                  <a:srgbClr val="7030A0"/>
                </a:solidFill>
              </a:rPr>
              <a:t>: </a:t>
            </a:r>
            <a:r>
              <a:rPr lang="fr-FR" sz="2400" b="1" dirty="0" smtClean="0">
                <a:solidFill>
                  <a:srgbClr val="7030A0"/>
                </a:solidFill>
              </a:rPr>
              <a:t>OK </a:t>
            </a:r>
            <a:r>
              <a:rPr lang="fr-FR" sz="2400" b="1" dirty="0" err="1" smtClean="0">
                <a:solidFill>
                  <a:srgbClr val="7030A0"/>
                </a:solidFill>
              </a:rPr>
              <a:t>is</a:t>
            </a:r>
            <a:r>
              <a:rPr lang="fr-FR" sz="2400" b="1" dirty="0" smtClean="0">
                <a:solidFill>
                  <a:srgbClr val="7030A0"/>
                </a:solidFill>
              </a:rPr>
              <a:t> </a:t>
            </a:r>
            <a:r>
              <a:rPr lang="fr-FR" sz="2400" b="1" dirty="0" err="1" smtClean="0">
                <a:solidFill>
                  <a:srgbClr val="7030A0"/>
                </a:solidFill>
              </a:rPr>
              <a:t>it</a:t>
            </a:r>
            <a:r>
              <a:rPr lang="fr-FR" sz="2400" b="1" dirty="0" smtClean="0">
                <a:solidFill>
                  <a:srgbClr val="7030A0"/>
                </a:solidFill>
              </a:rPr>
              <a:t> possible to change the </a:t>
            </a:r>
            <a:r>
              <a:rPr lang="fr-FR" sz="2400" b="1" dirty="0" err="1" smtClean="0">
                <a:solidFill>
                  <a:srgbClr val="7030A0"/>
                </a:solidFill>
              </a:rPr>
              <a:t>period</a:t>
            </a:r>
            <a:r>
              <a:rPr lang="fr-FR" sz="2400" b="1" dirty="0" smtClean="0">
                <a:solidFill>
                  <a:srgbClr val="7030A0"/>
                </a:solidFill>
              </a:rPr>
              <a:t> to 8H in </a:t>
            </a:r>
            <a:r>
              <a:rPr lang="fr-FR" sz="2400" b="1" dirty="0" err="1" smtClean="0">
                <a:solidFill>
                  <a:srgbClr val="7030A0"/>
                </a:solidFill>
              </a:rPr>
              <a:t>order</a:t>
            </a:r>
            <a:r>
              <a:rPr lang="fr-FR" sz="2400" b="1" dirty="0" smtClean="0">
                <a:solidFill>
                  <a:srgbClr val="7030A0"/>
                </a:solidFill>
              </a:rPr>
              <a:t> to have </a:t>
            </a:r>
            <a:r>
              <a:rPr lang="fr-FR" sz="2400" b="1" dirty="0" err="1" smtClean="0">
                <a:solidFill>
                  <a:srgbClr val="7030A0"/>
                </a:solidFill>
              </a:rPr>
              <a:t>dashboord</a:t>
            </a:r>
            <a:r>
              <a:rPr lang="fr-FR" sz="2400" b="1" dirty="0" smtClean="0">
                <a:solidFill>
                  <a:srgbClr val="7030A0"/>
                </a:solidFill>
              </a:rPr>
              <a:t> for a </a:t>
            </a:r>
            <a:r>
              <a:rPr lang="fr-FR" sz="2400" b="1" dirty="0" err="1" smtClean="0">
                <a:solidFill>
                  <a:srgbClr val="7030A0"/>
                </a:solidFill>
              </a:rPr>
              <a:t>whole</a:t>
            </a:r>
            <a:r>
              <a:rPr lang="fr-FR" sz="2400" b="1" dirty="0" smtClean="0">
                <a:solidFill>
                  <a:srgbClr val="7030A0"/>
                </a:solidFill>
              </a:rPr>
              <a:t> shift</a:t>
            </a:r>
            <a:r>
              <a:rPr lang="fr-FR" sz="24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?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Fuji: </a:t>
            </a:r>
            <a:r>
              <a:rPr lang="fr-FR" sz="2400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Possible to have display for a </a:t>
            </a:r>
            <a:r>
              <a:rPr lang="fr-FR" sz="2400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period</a:t>
            </a:r>
            <a:r>
              <a:rPr lang="fr-FR" sz="2400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of 8 H.</a:t>
            </a:r>
            <a:endParaRPr lang="en-US" sz="2400" b="1" dirty="0">
              <a:solidFill>
                <a:srgbClr val="E47D0C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Asteel</a:t>
            </a:r>
            <a:r>
              <a:rPr lang="fr-FR" sz="2400" b="1" dirty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fr-FR" sz="2400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fr-FR" sz="2400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wait</a:t>
            </a:r>
            <a:r>
              <a:rPr lang="fr-FR" sz="2400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 </a:t>
            </a:r>
            <a:r>
              <a:rPr lang="fr-FR" sz="2400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your</a:t>
            </a:r>
            <a:r>
              <a:rPr lang="fr-FR" sz="2400" b="1" dirty="0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400" b="1" dirty="0" err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reply</a:t>
            </a:r>
            <a:r>
              <a:rPr lang="fr-FR" sz="2400" b="1" smtClean="0">
                <a:solidFill>
                  <a:srgbClr val="E47D0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2400" b="1" dirty="0">
              <a:solidFill>
                <a:srgbClr val="E47D0C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2400" b="1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01600" cap="flat" cmpd="sng" algn="ctr">
          <a:solidFill>
            <a:srgbClr val="FDFCFF"/>
          </a:solidFill>
          <a:prstDash val="solid"/>
          <a:miter lim="400000"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Asteelflash_Slide_Master_Template</Template>
  <TotalTime>9573</TotalTime>
  <Words>530</Words>
  <Application>Microsoft Office PowerPoint</Application>
  <PresentationFormat>Grand écran</PresentationFormat>
  <Paragraphs>74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Gill Sans Light</vt:lpstr>
      <vt:lpstr>Gilroy</vt:lpstr>
      <vt:lpstr>Montserrat</vt:lpstr>
      <vt:lpstr>Montserrat Semi</vt:lpstr>
      <vt:lpstr>Open Sans</vt:lpstr>
      <vt:lpstr>Poppins</vt:lpstr>
      <vt:lpstr>Wingdings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Unit Consumer &amp; Automotive</dc:title>
  <dc:creator>Hanen JAOUADI (SKR-01-General Management)</dc:creator>
  <cp:lastModifiedBy>Slaheddine JOUILA (SKR-10-Engineering)</cp:lastModifiedBy>
  <cp:revision>352</cp:revision>
  <dcterms:created xsi:type="dcterms:W3CDTF">2019-11-28T10:39:57Z</dcterms:created>
  <dcterms:modified xsi:type="dcterms:W3CDTF">2023-12-18T13:57:25Z</dcterms:modified>
</cp:coreProperties>
</file>