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lgun Gothic Semilight" panose="020B0502040204020203" pitchFamily="50" charset="-127"/>
      <p:regular r:id="rId20"/>
    </p:embeddedFont>
    <p:embeddedFont>
      <p:font typeface="Audiowide" panose="020B0600000101010101" charset="0"/>
      <p:regular r:id="rId21"/>
    </p:embeddedFont>
    <p:embeddedFont>
      <p:font typeface="Lato Black" panose="020F0502020204030203" pitchFamily="34" charset="0"/>
      <p:bold r:id="rId22"/>
      <p:boldItalic r:id="rId23"/>
    </p:embeddedFont>
    <p:embeddedFont>
      <p:font typeface="Merriweather" panose="020B0604020202020204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" y="8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PPT는 최대한 간단하게…Script 쓸 사람 분배…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1c4063b3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1c4063b3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4b662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b4b662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1c4063b3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1c4063b3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1c4063b3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1c4063b3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1c4063b3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1c4063b3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c4063b3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1c4063b3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b4b6629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b4b6629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b6629f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b4b6629f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4b6629f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4b6629f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b4b6629f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b4b6629f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1c4063b3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1c4063b3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b4b6629f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b4b6629f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b0c2fda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b0c2fda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b6629f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b6629f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b6629f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b4b6629f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b4b6629f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b4b6629f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26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LG 자율주행 안테나 경진대회</a:t>
            </a:r>
            <a:endParaRPr sz="404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04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Team 해커톤</a:t>
            </a:r>
            <a:endParaRPr sz="404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040"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5477350" y="4273250"/>
            <a:ext cx="335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+mn-ea"/>
                <a:ea typeface="+mn-ea"/>
                <a:cs typeface="Roboto"/>
                <a:sym typeface="Roboto"/>
              </a:rPr>
              <a:t>정재윤, Kade Na, 강보근</a:t>
            </a:r>
            <a:endParaRPr sz="2200" dirty="0">
              <a:solidFill>
                <a:schemeClr val="lt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구축 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&amp; 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모델 선정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Validation Set 구축 전략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 Stratified Fold based on label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모델 선정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Gradient Boosting-based ML Algorithms 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CatBoost 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LGBM 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XGBoost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Hyperparameter Tuning (optuna)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 model ensemble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Validation Set 구축 전략</a:t>
            </a:r>
            <a:endParaRPr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Train Dataset의 정상/불량 데이터의 분포를 보게 되면 불량에 해당하는 데이터는 전체 10%에 달합니다.</a:t>
            </a:r>
            <a:endParaRPr sz="14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 Train Dataset의 개수가 39607개밖에 없으므로 전체 데이터를 사용해 모델이 적은 수의 데이터로도 잘 학습할 수 있도록 계획을 세워야 했습니다.</a:t>
            </a:r>
            <a:endParaRPr sz="14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따라서 불량에 해당하는 데이터도 모델이 잘 학습할 수 있고, 데이터를 사용해 여러번 학습할 수 있도록 label 비율</a:t>
            </a:r>
            <a:r>
              <a:rPr lang="en" sz="1400" b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Stratified KFold</a:t>
            </a:r>
            <a:r>
              <a:rPr lang="en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사용해 데이터셋 구축시 불량 label에 대한 비율을 강제하고, 여러번 학습할 수 있도록 했습니다.</a:t>
            </a:r>
            <a:endParaRPr sz="14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58" y="1505698"/>
            <a:ext cx="3804216" cy="3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CatBoost(Categorical Boosting)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algorithm for gradient boosting on decision trees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Ordered boosting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 a breadth-first search algorithm to create trees(</a:t>
            </a:r>
            <a:r>
              <a:rPr lang="en" sz="1600" b="1"/>
              <a:t>level-wise</a:t>
            </a:r>
            <a:r>
              <a:rPr lang="en" sz="1600"/>
              <a:t>)</a:t>
            </a:r>
            <a:endParaRPr sz="16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Advantages 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Great quality without parameter tuning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Improved accuracy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LGBM(Light GBM)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gradient boosting framework that uses tree based learning algorithms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Utilizes </a:t>
            </a:r>
            <a:r>
              <a:rPr lang="en" sz="1600" b="1"/>
              <a:t>leaf-wise </a:t>
            </a:r>
            <a:r>
              <a:rPr lang="en" sz="1600"/>
              <a:t>algorithm on the tree (Memory and time efficiency with a deeper tree) </a:t>
            </a:r>
            <a:endParaRPr sz="1600"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Advantages 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Faster training speed and higher efficiency.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Lower memory usage.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Better accuracy.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Support of parallel, distributed, and GPU learning.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Capable of handling large-scale data.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optimized distributed gradient boosting library designed to be highly efficient, flexible and portable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Gradient Boosting Machine + Optimization(Tuned Hyperparameters) + Algorithm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Regularization to avoid overfitting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Built-in Cross Validation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Parallelisation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Cache Optimization </a:t>
            </a:r>
            <a:endParaRPr sz="1600"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Advantages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Better accuracy.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Support of parallel, distributed, and GPU learning.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 Works well in small to medium dataset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(optuna)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hyperparameter tuning, we used </a:t>
            </a:r>
            <a:r>
              <a:rPr lang="en" b="1"/>
              <a:t>Optuna</a:t>
            </a:r>
            <a:r>
              <a:rPr lang="en"/>
              <a:t>, an automatic hyperparameter optimization software framework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setting: (for xgb)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random_state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range of learning_rate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n_estimators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range of max_depth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range of subsample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range of colsample_bytree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trials were ran to find the best/minimum value with the hyperparameters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algorithm, we use </a:t>
            </a:r>
            <a:r>
              <a:rPr lang="en" b="1"/>
              <a:t>TPESampler</a:t>
            </a:r>
            <a:r>
              <a:rPr lang="en"/>
              <a:t> (Sampler using Tree-structured Parzen Estimator)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4311600" y="1505700"/>
            <a:ext cx="45207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Output Example </a:t>
            </a:r>
            <a:endParaRPr b="1"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[I 2022-08-10 14:07:34,663] Trial 23 finished with value: 1.941010155721771 and parameters: {'learning_rate': 0.006010848429163341, 'max_depth': 8, 'subsample': 0.7921365050833529, 'colsample_bytree': 0.8569759398897375}. Best is trial 23 with value: 1.941010155721771.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[I 2022-08-10 00:53:46,864] Trial 31 finished with value: 1.9409859593627379 and parameters: {'learning_rate': 0.006139295456352811, 'max_depth': 8, 'subsample': 0.7555884047040881, 'colsample_bytree': 0.8638977924043896}. Best is trial 31 with value: 1.9409859593627379.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model ensemble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4661125" y="1739575"/>
            <a:ext cx="39999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two different tree growing policy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Levelwise - Catboost, Xgboost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Leafwise - LightGBM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2"/>
          </p:nvPr>
        </p:nvSpPr>
        <p:spPr>
          <a:xfrm>
            <a:off x="311700" y="1353300"/>
            <a:ext cx="39999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Ensemble for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accuracy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the single-model error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Maintaining the model’s generalization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001" y="2615913"/>
            <a:ext cx="3276149" cy="23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25" y="2788475"/>
            <a:ext cx="3948326" cy="18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2561500" y="4288425"/>
            <a:ext cx="194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</a:rPr>
              <a:t>× 6 (6 stratified fold)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8533500" cy="3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latin typeface="Lato Black"/>
                <a:ea typeface="Lato Black"/>
                <a:cs typeface="Lato Black"/>
                <a:sym typeface="Lato Black"/>
              </a:rPr>
              <a:t>THANK YOU</a:t>
            </a:r>
            <a:r>
              <a:rPr lang="en" sz="4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400" b="1">
                <a:latin typeface="Lato Black"/>
                <a:ea typeface="Lato Black"/>
                <a:cs typeface="Lato Black"/>
                <a:sym typeface="Lato Black"/>
              </a:rPr>
              <a:t>TO ALL!</a:t>
            </a:r>
            <a:endParaRPr sz="4400" b="1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udiowide"/>
                <a:ea typeface="Audiowide"/>
                <a:cs typeface="Audiowide"/>
                <a:sym typeface="Audiowide"/>
              </a:rPr>
              <a:t>Any Questions?</a:t>
            </a:r>
            <a:endParaRPr sz="3800" b="1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20775" y="2221875"/>
            <a:ext cx="3706500" cy="25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목차</a:t>
            </a:r>
            <a:endParaRPr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해커톤 팀 역할분담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분석 &amp; 파생변수 생성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구축 &amp; 모델 선정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해커톤 팀 역할분담</a:t>
            </a:r>
            <a:endParaRPr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65145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정재윤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파생변수 생성 및 모델 Search</a:t>
            </a:r>
            <a:endParaRPr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Kade Na 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모델 Search 및 hyperparameter tuning</a:t>
            </a:r>
            <a:endParaRPr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강보근 </a:t>
            </a:r>
            <a:endParaRPr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분석 및 파생변수 생성</a:t>
            </a:r>
            <a:endParaRPr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분석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&amp;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파생변수 생성 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분석</a:t>
            </a:r>
            <a:endParaRPr sz="1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도메인 지식 및 아이디어 수집</a:t>
            </a:r>
            <a:endParaRPr sz="1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파생변수 생성</a:t>
            </a:r>
            <a:endParaRPr sz="1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Drop</a:t>
            </a:r>
            <a:endParaRPr sz="1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분석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1406050"/>
            <a:ext cx="4414700" cy="22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body" idx="4294967295"/>
          </p:nvPr>
        </p:nvSpPr>
        <p:spPr>
          <a:xfrm>
            <a:off x="311725" y="3877700"/>
            <a:ext cx="4260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Catboost의 Feature Importance, X_value Heatmap 등의 분석을 사용해 전반적인 데이터를 분석함.</a:t>
            </a:r>
            <a:endParaRPr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850" y="1406050"/>
            <a:ext cx="3999900" cy="34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도메인 지식 및 아이디어 수집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75" y="1505700"/>
            <a:ext cx="4661925" cy="175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body" idx="4294967295"/>
          </p:nvPr>
        </p:nvSpPr>
        <p:spPr>
          <a:xfrm>
            <a:off x="4908600" y="1505700"/>
            <a:ext cx="3999900" cy="3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도메인 지식을 통한 데이터 이해를 위해 Radar 센서 제작 과정 및 주의사항에 대한 조사를 진행함.</a:t>
            </a:r>
            <a:endParaRPr sz="15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레이돔의 거리 균일도에 따라서 전자기파의 분산과 결과물의 결과가 달라질 수 있다는 도메인 지식을 습득함.</a:t>
            </a:r>
            <a:endParaRPr sz="15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=&gt; X_41~X_44 diff 파생변수 생성</a:t>
            </a:r>
            <a:endParaRPr sz="15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외에도 습득한 도메인 지식을 기반으로 파생변수를 생성해보거나, feature drop을 </a:t>
            </a:r>
            <a:r>
              <a:rPr lang="ko-KR" altLang="en-US" sz="15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시도함</a:t>
            </a:r>
            <a:r>
              <a:rPr lang="en-US" altLang="ko-KR" sz="15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sz="15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75" y="3423469"/>
            <a:ext cx="2805526" cy="15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7750" y="3529342"/>
            <a:ext cx="1690850" cy="1444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파생변수 생성</a:t>
            </a:r>
            <a:endParaRPr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39999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 X_03/X_07 (무게 / 면적)</a:t>
            </a:r>
            <a:endParaRPr sz="20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무게 / 면적을 통해 방열 재료 1의 면적대비 무게를 구해 새로운 변수를 생성함. (2와 3은 무게의 데이터 부족)</a:t>
            </a:r>
            <a:endParaRPr sz="16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32425" y="1505700"/>
            <a:ext cx="39999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 X_41~X_44 diff</a:t>
            </a:r>
            <a:endParaRPr sz="20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X_41~X_44중 max값과 min값을 찾아 max - min을 통해 레이돔 치수의 최대 차이에 대한 변수를 생성함.</a:t>
            </a:r>
            <a:endParaRPr sz="16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832425" y="3269625"/>
            <a:ext cx="39999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4. X_07~09 sum</a:t>
            </a:r>
            <a:endParaRPr sz="20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방열 재료의 면적을 모두 더해 총 방열재료의 면적에 대한 변수를 생성함</a:t>
            </a:r>
            <a:endParaRPr sz="16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25" y="3269625"/>
            <a:ext cx="39999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3. X_01, 02, 05, 06 sum</a:t>
            </a:r>
            <a:endParaRPr sz="20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단계별 누름량을 모두 더해 총 가해진 누름량에 대한 변수를 생성함.</a:t>
            </a:r>
            <a:endParaRPr sz="16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파생변수 생성</a:t>
            </a:r>
            <a:endParaRPr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39999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5. X_03/X_19~22</a:t>
            </a:r>
            <a:endParaRPr sz="20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방열재료 무게 / 스크류 삽입 깊이의 합을 통해 무게와 관련된 스크류 삽입 깊이의 관계에 대한 변수를 생성함.</a:t>
            </a:r>
            <a:endParaRPr sz="16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832425" y="1505700"/>
            <a:ext cx="39999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6. X_12 / X_24, X_25</a:t>
            </a:r>
            <a:endParaRPr sz="20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커넥터 위치 좌표와 커넥터핀 치수의 관계를 알기 위해서 변수를 생성함.</a:t>
            </a:r>
            <a:endParaRPr sz="16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25" y="3269625"/>
            <a:ext cx="39999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7. X 49_7_19_3_8</a:t>
            </a:r>
            <a:endParaRPr sz="20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Heatmap에서 importance가 높은 데이터들을 train 데이터의 평균값으로 나눈 합에 대한 변수를 생성함.</a:t>
            </a:r>
            <a:endParaRPr sz="160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Drop</a:t>
            </a:r>
            <a:endParaRPr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716550" y="2569383"/>
            <a:ext cx="7710900" cy="2407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Catboost의 select_features함수를 사용했으며, RecursiveByShapValues 알고리즘 방법으로 Shap value기반 가장 중요도가 낮은 Feature들을 골라내서 한번 더 분석하고, Drop하였습니다.</a:t>
            </a:r>
            <a:endParaRPr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X_02, X_45 : select feature 함수에서 제거되었으며, Feature importance가 낮아 Drop함</a:t>
            </a:r>
            <a:endParaRPr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X_10, X_11 : NAN value가 너무 많아 복구하더라도 좋은 성능을 보이지 못해서 Drop함</a:t>
            </a:r>
            <a:endParaRPr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X_34~X_37 : 스크류 체결 시 분당 회전수는 select feature 함수에서 제거되었으며,</a:t>
            </a:r>
            <a:b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Heatmap에서도 y_value와 유의미한 상관관계를 보이지 못해 Drop함</a:t>
            </a:r>
            <a:endParaRPr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63" y="2109279"/>
            <a:ext cx="7710898" cy="3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75" y="1319136"/>
            <a:ext cx="4833200" cy="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716550" y="1670968"/>
            <a:ext cx="84273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X_04, X_23, X_47, X_48 변수는 검사 통과 여부에 대한 변수이며, 학습에 필요가 없기 때문에 제외함.</a:t>
            </a:r>
            <a:endParaRPr sz="14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화면 슬라이드 쇼(16:9)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Malgun Gothic Semilight</vt:lpstr>
      <vt:lpstr>Merriweather</vt:lpstr>
      <vt:lpstr>Lato Black</vt:lpstr>
      <vt:lpstr>Arial</vt:lpstr>
      <vt:lpstr>Roboto</vt:lpstr>
      <vt:lpstr>Audiowide</vt:lpstr>
      <vt:lpstr>Paradigm</vt:lpstr>
      <vt:lpstr>LG 자율주행 안테나 경진대회  Team 해커톤 </vt:lpstr>
      <vt:lpstr>목차</vt:lpstr>
      <vt:lpstr>해커톤 팀 역할분담</vt:lpstr>
      <vt:lpstr>데이터 분석 &amp; 파생변수 생성 </vt:lpstr>
      <vt:lpstr>데이터 분석</vt:lpstr>
      <vt:lpstr>도메인 지식 및 아이디어 수집</vt:lpstr>
      <vt:lpstr> 파생변수 생성</vt:lpstr>
      <vt:lpstr> 파생변수 생성</vt:lpstr>
      <vt:lpstr>데이터 Drop </vt:lpstr>
      <vt:lpstr>데이터 구축  &amp;  모델 선정</vt:lpstr>
      <vt:lpstr> Validation Set 구축 전략 </vt:lpstr>
      <vt:lpstr>CatBoost(Categorical Boosting)</vt:lpstr>
      <vt:lpstr>LGBM(Light GBM)</vt:lpstr>
      <vt:lpstr>XGBoost</vt:lpstr>
      <vt:lpstr>HyperParameter Tuning (optuna)</vt:lpstr>
      <vt:lpstr>3 model ensemble</vt:lpstr>
      <vt:lpstr>THANK YOU TO ALL!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자율주행 안테나 경진대회  Team 해커톤 </dc:title>
  <cp:lastModifiedBy>정재윤</cp:lastModifiedBy>
  <cp:revision>1</cp:revision>
  <dcterms:modified xsi:type="dcterms:W3CDTF">2022-09-04T14:27:03Z</dcterms:modified>
</cp:coreProperties>
</file>