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8" r:id="rId5"/>
    <p:sldId id="269" r:id="rId6"/>
    <p:sldId id="261" r:id="rId7"/>
    <p:sldId id="274" r:id="rId8"/>
    <p:sldId id="262" r:id="rId9"/>
    <p:sldId id="27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0416D"/>
    <a:srgbClr val="9DC3E6"/>
    <a:srgbClr val="2F2137"/>
    <a:srgbClr val="38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0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6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6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3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9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ZeQtXdPZCw" TargetMode="External"/><Relationship Id="rId2" Type="http://schemas.openxmlformats.org/officeDocument/2006/relationships/hyperlink" Target="https://github.com/lastdefiance20/osscap20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ZeQtXdPZCw" TargetMode="External"/><Relationship Id="rId4" Type="http://schemas.openxmlformats.org/officeDocument/2006/relationships/hyperlink" Target="https://youtu.be/iZeQtXdPZC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1385" y="1978664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93151" y="269643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878005" y="1957395"/>
            <a:ext cx="4380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&lt;</a:t>
            </a:r>
            <a:r>
              <a:rPr lang="ko-KR" altLang="en-US" sz="54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마법의 미로</a:t>
            </a:r>
            <a:r>
              <a:rPr lang="en-US" altLang="ko-KR" sz="54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0133" y="2546813"/>
            <a:ext cx="42275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라즈베리파이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및 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 matrix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로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구현한</a:t>
            </a:r>
            <a:endParaRPr lang="en-US" altLang="ko-KR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r>
              <a:rPr lang="ko-KR" altLang="en-US" sz="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sz="40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보드게임의 자동화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</a:t>
            </a:r>
            <a:r>
              <a:rPr lang="en-US" altLang="ko-KR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ver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5385" y="4999958"/>
            <a:ext cx="220850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 팀장</a:t>
            </a:r>
            <a:endParaRPr lang="en-US" altLang="ko-KR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400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20201809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정재윤</a:t>
            </a:r>
            <a:endParaRPr lang="en-US" altLang="ko-KR" kern="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ko-KR" altLang="en-US" dirty="0">
              <a:ea typeface="야놀자 야체 B" panose="02020603020101020101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79015" y="4959084"/>
            <a:ext cx="220850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8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 팀원</a:t>
            </a:r>
            <a:endParaRPr lang="en-US" altLang="ko-KR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400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20203069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박정은</a:t>
            </a:r>
            <a:endParaRPr lang="en-US" altLang="ko-KR" kern="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ko-KR" altLang="en-US" dirty="0"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5087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1385" y="1978664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31592" y="368891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2961217" y="2830522"/>
            <a:ext cx="5906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72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72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0236" y="5874199"/>
            <a:ext cx="508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https://github.com/lastdefiance20/osscap2020 </a:t>
            </a:r>
            <a:endParaRPr lang="ko-KR" altLang="en-US" dirty="0"/>
          </a:p>
        </p:txBody>
      </p:sp>
      <p:sp>
        <p:nvSpPr>
          <p:cNvPr id="46" name="직사각형 45">
            <a:hlinkClick r:id="rId3"/>
          </p:cNvPr>
          <p:cNvSpPr/>
          <p:nvPr/>
        </p:nvSpPr>
        <p:spPr>
          <a:xfrm>
            <a:off x="3066977" y="5517208"/>
            <a:ext cx="3383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hlinkClick r:id="rId3"/>
              </a:rPr>
              <a:t>https://youtu.be/iZeQtXdPZCw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7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1385" y="1978664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31592" y="368891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675428" y="671799"/>
            <a:ext cx="1058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en-US" altLang="ko-KR" sz="32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24542" y="4288025"/>
            <a:ext cx="241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6477C5F4-BC56-4BB8-BBD5-E3869C6CB72C}"/>
              </a:ext>
            </a:extLst>
          </p:cNvPr>
          <p:cNvGrpSpPr/>
          <p:nvPr/>
        </p:nvGrpSpPr>
        <p:grpSpPr>
          <a:xfrm>
            <a:off x="718121" y="1952744"/>
            <a:ext cx="10596368" cy="2753635"/>
            <a:chOff x="1466169" y="2587622"/>
            <a:chExt cx="9114519" cy="2368553"/>
          </a:xfrm>
          <a:solidFill>
            <a:srgbClr val="62847D"/>
          </a:solidFill>
        </p:grpSpPr>
        <p:sp>
          <p:nvSpPr>
            <p:cNvPr id="120" name="자유형: 도형 13">
              <a:extLst>
                <a:ext uri="{FF2B5EF4-FFF2-40B4-BE49-F238E27FC236}">
                  <a16:creationId xmlns:a16="http://schemas.microsoft.com/office/drawing/2014/main" xmlns="" id="{034E08DC-A7A9-4E9F-AA56-449DB475A903}"/>
                </a:ext>
              </a:extLst>
            </p:cNvPr>
            <p:cNvSpPr/>
            <p:nvPr/>
          </p:nvSpPr>
          <p:spPr>
            <a:xfrm>
              <a:off x="1466169" y="2628900"/>
              <a:ext cx="4097715" cy="2286002"/>
            </a:xfrm>
            <a:custGeom>
              <a:avLst/>
              <a:gdLst>
                <a:gd name="connsiteX0" fmla="*/ 203454 w 4097715"/>
                <a:gd name="connsiteY0" fmla="*/ 0 h 2286001"/>
                <a:gd name="connsiteX1" fmla="*/ 2082546 w 4097715"/>
                <a:gd name="connsiteY1" fmla="*/ 0 h 2286001"/>
                <a:gd name="connsiteX2" fmla="*/ 2286000 w 4097715"/>
                <a:gd name="connsiteY2" fmla="*/ 203454 h 2286001"/>
                <a:gd name="connsiteX3" fmla="*/ 2286000 w 4097715"/>
                <a:gd name="connsiteY3" fmla="*/ 1859714 h 2286001"/>
                <a:gd name="connsiteX4" fmla="*/ 2284800 w 4097715"/>
                <a:gd name="connsiteY4" fmla="*/ 1859714 h 2286001"/>
                <a:gd name="connsiteX5" fmla="*/ 2284800 w 4097715"/>
                <a:gd name="connsiteY5" fmla="*/ 1889078 h 2286001"/>
                <a:gd name="connsiteX6" fmla="*/ 2285718 w 4097715"/>
                <a:gd name="connsiteY6" fmla="*/ 1889078 h 2286001"/>
                <a:gd name="connsiteX7" fmla="*/ 2285718 w 4097715"/>
                <a:gd name="connsiteY7" fmla="*/ 2062381 h 2286001"/>
                <a:gd name="connsiteX8" fmla="*/ 2461620 w 4097715"/>
                <a:gd name="connsiteY8" fmla="*/ 2238283 h 2286001"/>
                <a:gd name="connsiteX9" fmla="*/ 4097715 w 4097715"/>
                <a:gd name="connsiteY9" fmla="*/ 2238283 h 2286001"/>
                <a:gd name="connsiteX10" fmla="*/ 4097715 w 4097715"/>
                <a:gd name="connsiteY10" fmla="*/ 2286001 h 2286001"/>
                <a:gd name="connsiteX11" fmla="*/ 2441455 w 4097715"/>
                <a:gd name="connsiteY11" fmla="*/ 2286001 h 2286001"/>
                <a:gd name="connsiteX12" fmla="*/ 2238001 w 4097715"/>
                <a:gd name="connsiteY12" fmla="*/ 2082547 h 2286001"/>
                <a:gd name="connsiteX13" fmla="*/ 2238001 w 4097715"/>
                <a:gd name="connsiteY13" fmla="*/ 1933252 h 2286001"/>
                <a:gd name="connsiteX14" fmla="*/ 2238000 w 4097715"/>
                <a:gd name="connsiteY14" fmla="*/ 1933252 h 2286001"/>
                <a:gd name="connsiteX15" fmla="*/ 2238000 w 4097715"/>
                <a:gd name="connsiteY15" fmla="*/ 1594852 h 2286001"/>
                <a:gd name="connsiteX16" fmla="*/ 2238282 w 4097715"/>
                <a:gd name="connsiteY16" fmla="*/ 1594852 h 2286001"/>
                <a:gd name="connsiteX17" fmla="*/ 2238282 w 4097715"/>
                <a:gd name="connsiteY17" fmla="*/ 223619 h 2286001"/>
                <a:gd name="connsiteX18" fmla="*/ 2062380 w 4097715"/>
                <a:gd name="connsiteY18" fmla="*/ 47717 h 2286001"/>
                <a:gd name="connsiteX19" fmla="*/ 223619 w 4097715"/>
                <a:gd name="connsiteY19" fmla="*/ 47717 h 2286001"/>
                <a:gd name="connsiteX20" fmla="*/ 47717 w 4097715"/>
                <a:gd name="connsiteY20" fmla="*/ 223619 h 2286001"/>
                <a:gd name="connsiteX21" fmla="*/ 47717 w 4097715"/>
                <a:gd name="connsiteY21" fmla="*/ 2062380 h 2286001"/>
                <a:gd name="connsiteX22" fmla="*/ 223619 w 4097715"/>
                <a:gd name="connsiteY22" fmla="*/ 2238282 h 2286001"/>
                <a:gd name="connsiteX23" fmla="*/ 1863770 w 4097715"/>
                <a:gd name="connsiteY23" fmla="*/ 2238282 h 2286001"/>
                <a:gd name="connsiteX24" fmla="*/ 1863770 w 4097715"/>
                <a:gd name="connsiteY24" fmla="*/ 2286000 h 2286001"/>
                <a:gd name="connsiteX25" fmla="*/ 203454 w 4097715"/>
                <a:gd name="connsiteY25" fmla="*/ 2286000 h 2286001"/>
                <a:gd name="connsiteX26" fmla="*/ 0 w 4097715"/>
                <a:gd name="connsiteY26" fmla="*/ 2082546 h 2286001"/>
                <a:gd name="connsiteX27" fmla="*/ 0 w 4097715"/>
                <a:gd name="connsiteY27" fmla="*/ 203454 h 2286001"/>
                <a:gd name="connsiteX28" fmla="*/ 203454 w 4097715"/>
                <a:gd name="connsiteY28" fmla="*/ 0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97715" h="2286001">
                  <a:moveTo>
                    <a:pt x="203454" y="0"/>
                  </a:moveTo>
                  <a:lnTo>
                    <a:pt x="2082546" y="0"/>
                  </a:lnTo>
                  <a:cubicBezTo>
                    <a:pt x="2194911" y="0"/>
                    <a:pt x="2286000" y="91089"/>
                    <a:pt x="2286000" y="203454"/>
                  </a:cubicBezTo>
                  <a:lnTo>
                    <a:pt x="2286000" y="1859714"/>
                  </a:lnTo>
                  <a:lnTo>
                    <a:pt x="2284800" y="1859714"/>
                  </a:lnTo>
                  <a:lnTo>
                    <a:pt x="2284800" y="1889078"/>
                  </a:lnTo>
                  <a:lnTo>
                    <a:pt x="2285718" y="1889078"/>
                  </a:lnTo>
                  <a:lnTo>
                    <a:pt x="2285718" y="2062381"/>
                  </a:lnTo>
                  <a:cubicBezTo>
                    <a:pt x="2285718" y="2159529"/>
                    <a:pt x="2364472" y="2238283"/>
                    <a:pt x="2461620" y="2238283"/>
                  </a:cubicBezTo>
                  <a:lnTo>
                    <a:pt x="4097715" y="2238283"/>
                  </a:lnTo>
                  <a:lnTo>
                    <a:pt x="4097715" y="2286001"/>
                  </a:lnTo>
                  <a:lnTo>
                    <a:pt x="2441455" y="2286001"/>
                  </a:lnTo>
                  <a:cubicBezTo>
                    <a:pt x="2329090" y="2286001"/>
                    <a:pt x="2238001" y="2194912"/>
                    <a:pt x="2238001" y="2082547"/>
                  </a:cubicBezTo>
                  <a:lnTo>
                    <a:pt x="2238001" y="1933252"/>
                  </a:lnTo>
                  <a:lnTo>
                    <a:pt x="2238000" y="1933252"/>
                  </a:lnTo>
                  <a:lnTo>
                    <a:pt x="2238000" y="1594852"/>
                  </a:lnTo>
                  <a:lnTo>
                    <a:pt x="2238282" y="1594852"/>
                  </a:lnTo>
                  <a:lnTo>
                    <a:pt x="2238282" y="223619"/>
                  </a:lnTo>
                  <a:cubicBezTo>
                    <a:pt x="2238282" y="126471"/>
                    <a:pt x="2159528" y="47717"/>
                    <a:pt x="2062380" y="47717"/>
                  </a:cubicBezTo>
                  <a:lnTo>
                    <a:pt x="223619" y="47717"/>
                  </a:lnTo>
                  <a:cubicBezTo>
                    <a:pt x="126471" y="47717"/>
                    <a:pt x="47717" y="126471"/>
                    <a:pt x="47717" y="223619"/>
                  </a:cubicBezTo>
                  <a:lnTo>
                    <a:pt x="47717" y="2062380"/>
                  </a:lnTo>
                  <a:cubicBezTo>
                    <a:pt x="47717" y="2159528"/>
                    <a:pt x="126471" y="2238282"/>
                    <a:pt x="223619" y="2238282"/>
                  </a:cubicBezTo>
                  <a:lnTo>
                    <a:pt x="1863770" y="2238282"/>
                  </a:lnTo>
                  <a:lnTo>
                    <a:pt x="1863770" y="2286000"/>
                  </a:lnTo>
                  <a:lnTo>
                    <a:pt x="203454" y="2286000"/>
                  </a:lnTo>
                  <a:cubicBezTo>
                    <a:pt x="91089" y="2286000"/>
                    <a:pt x="0" y="2194911"/>
                    <a:pt x="0" y="2082546"/>
                  </a:cubicBezTo>
                  <a:lnTo>
                    <a:pt x="0" y="203454"/>
                  </a:lnTo>
                  <a:cubicBezTo>
                    <a:pt x="0" y="91089"/>
                    <a:pt x="91089" y="0"/>
                    <a:pt x="20345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404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자유형: 도형 20">
              <a:extLst>
                <a:ext uri="{FF2B5EF4-FFF2-40B4-BE49-F238E27FC236}">
                  <a16:creationId xmlns:a16="http://schemas.microsoft.com/office/drawing/2014/main" xmlns="" id="{EC0CD02B-8B65-4A63-B5A7-B9993707D6CE}"/>
                </a:ext>
              </a:extLst>
            </p:cNvPr>
            <p:cNvSpPr/>
            <p:nvPr/>
          </p:nvSpPr>
          <p:spPr>
            <a:xfrm>
              <a:off x="4101483" y="2628899"/>
              <a:ext cx="3692175" cy="2286001"/>
            </a:xfrm>
            <a:custGeom>
              <a:avLst/>
              <a:gdLst>
                <a:gd name="connsiteX0" fmla="*/ 0 w 3692175"/>
                <a:gd name="connsiteY0" fmla="*/ 0 h 2286001"/>
                <a:gd name="connsiteX1" fmla="*/ 1677006 w 3692175"/>
                <a:gd name="connsiteY1" fmla="*/ 0 h 2286001"/>
                <a:gd name="connsiteX2" fmla="*/ 1880460 w 3692175"/>
                <a:gd name="connsiteY2" fmla="*/ 203454 h 2286001"/>
                <a:gd name="connsiteX3" fmla="*/ 1880460 w 3692175"/>
                <a:gd name="connsiteY3" fmla="*/ 1859714 h 2286001"/>
                <a:gd name="connsiteX4" fmla="*/ 1879260 w 3692175"/>
                <a:gd name="connsiteY4" fmla="*/ 1859714 h 2286001"/>
                <a:gd name="connsiteX5" fmla="*/ 1879260 w 3692175"/>
                <a:gd name="connsiteY5" fmla="*/ 1889078 h 2286001"/>
                <a:gd name="connsiteX6" fmla="*/ 1880178 w 3692175"/>
                <a:gd name="connsiteY6" fmla="*/ 1889078 h 2286001"/>
                <a:gd name="connsiteX7" fmla="*/ 1880178 w 3692175"/>
                <a:gd name="connsiteY7" fmla="*/ 2062381 h 2286001"/>
                <a:gd name="connsiteX8" fmla="*/ 2056080 w 3692175"/>
                <a:gd name="connsiteY8" fmla="*/ 2238283 h 2286001"/>
                <a:gd name="connsiteX9" fmla="*/ 3692175 w 3692175"/>
                <a:gd name="connsiteY9" fmla="*/ 2238283 h 2286001"/>
                <a:gd name="connsiteX10" fmla="*/ 3692175 w 3692175"/>
                <a:gd name="connsiteY10" fmla="*/ 2286001 h 2286001"/>
                <a:gd name="connsiteX11" fmla="*/ 2035915 w 3692175"/>
                <a:gd name="connsiteY11" fmla="*/ 2286001 h 2286001"/>
                <a:gd name="connsiteX12" fmla="*/ 1832461 w 3692175"/>
                <a:gd name="connsiteY12" fmla="*/ 2082547 h 2286001"/>
                <a:gd name="connsiteX13" fmla="*/ 1832461 w 3692175"/>
                <a:gd name="connsiteY13" fmla="*/ 1933252 h 2286001"/>
                <a:gd name="connsiteX14" fmla="*/ 1832460 w 3692175"/>
                <a:gd name="connsiteY14" fmla="*/ 1933252 h 2286001"/>
                <a:gd name="connsiteX15" fmla="*/ 1832460 w 3692175"/>
                <a:gd name="connsiteY15" fmla="*/ 1594852 h 2286001"/>
                <a:gd name="connsiteX16" fmla="*/ 1832742 w 3692175"/>
                <a:gd name="connsiteY16" fmla="*/ 1594852 h 2286001"/>
                <a:gd name="connsiteX17" fmla="*/ 1832742 w 3692175"/>
                <a:gd name="connsiteY17" fmla="*/ 223619 h 2286001"/>
                <a:gd name="connsiteX18" fmla="*/ 1656840 w 3692175"/>
                <a:gd name="connsiteY18" fmla="*/ 47717 h 2286001"/>
                <a:gd name="connsiteX19" fmla="*/ 0 w 3692175"/>
                <a:gd name="connsiteY19" fmla="*/ 47717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92175" h="2286001">
                  <a:moveTo>
                    <a:pt x="0" y="0"/>
                  </a:moveTo>
                  <a:lnTo>
                    <a:pt x="1677006" y="0"/>
                  </a:lnTo>
                  <a:cubicBezTo>
                    <a:pt x="1789371" y="0"/>
                    <a:pt x="1880460" y="91089"/>
                    <a:pt x="1880460" y="203454"/>
                  </a:cubicBezTo>
                  <a:lnTo>
                    <a:pt x="1880460" y="1859714"/>
                  </a:lnTo>
                  <a:lnTo>
                    <a:pt x="1879260" y="1859714"/>
                  </a:lnTo>
                  <a:lnTo>
                    <a:pt x="1879260" y="1889078"/>
                  </a:lnTo>
                  <a:lnTo>
                    <a:pt x="1880178" y="1889078"/>
                  </a:lnTo>
                  <a:lnTo>
                    <a:pt x="1880178" y="2062381"/>
                  </a:lnTo>
                  <a:cubicBezTo>
                    <a:pt x="1880178" y="2159529"/>
                    <a:pt x="1958932" y="2238283"/>
                    <a:pt x="2056080" y="2238283"/>
                  </a:cubicBezTo>
                  <a:lnTo>
                    <a:pt x="3692175" y="2238283"/>
                  </a:lnTo>
                  <a:lnTo>
                    <a:pt x="3692175" y="2286001"/>
                  </a:lnTo>
                  <a:lnTo>
                    <a:pt x="2035915" y="2286001"/>
                  </a:lnTo>
                  <a:cubicBezTo>
                    <a:pt x="1923550" y="2286001"/>
                    <a:pt x="1832461" y="2194912"/>
                    <a:pt x="1832461" y="2082547"/>
                  </a:cubicBezTo>
                  <a:lnTo>
                    <a:pt x="1832461" y="1933252"/>
                  </a:lnTo>
                  <a:lnTo>
                    <a:pt x="1832460" y="1933252"/>
                  </a:lnTo>
                  <a:lnTo>
                    <a:pt x="1832460" y="1594852"/>
                  </a:lnTo>
                  <a:lnTo>
                    <a:pt x="1832742" y="1594852"/>
                  </a:lnTo>
                  <a:lnTo>
                    <a:pt x="1832742" y="223619"/>
                  </a:lnTo>
                  <a:cubicBezTo>
                    <a:pt x="1832742" y="126471"/>
                    <a:pt x="1753988" y="47717"/>
                    <a:pt x="1656840" y="47717"/>
                  </a:cubicBezTo>
                  <a:lnTo>
                    <a:pt x="0" y="4771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자유형: 도형 21">
              <a:extLst>
                <a:ext uri="{FF2B5EF4-FFF2-40B4-BE49-F238E27FC236}">
                  <a16:creationId xmlns:a16="http://schemas.microsoft.com/office/drawing/2014/main" xmlns="" id="{0139C3B8-DEB9-4966-81A7-2A2C503ACB35}"/>
                </a:ext>
              </a:extLst>
            </p:cNvPr>
            <p:cNvSpPr/>
            <p:nvPr/>
          </p:nvSpPr>
          <p:spPr>
            <a:xfrm rot="10800000">
              <a:off x="6482973" y="2628898"/>
              <a:ext cx="4097715" cy="2286001"/>
            </a:xfrm>
            <a:custGeom>
              <a:avLst/>
              <a:gdLst>
                <a:gd name="connsiteX0" fmla="*/ 203454 w 4097715"/>
                <a:gd name="connsiteY0" fmla="*/ 0 h 2286001"/>
                <a:gd name="connsiteX1" fmla="*/ 2082546 w 4097715"/>
                <a:gd name="connsiteY1" fmla="*/ 0 h 2286001"/>
                <a:gd name="connsiteX2" fmla="*/ 2286000 w 4097715"/>
                <a:gd name="connsiteY2" fmla="*/ 203454 h 2286001"/>
                <a:gd name="connsiteX3" fmla="*/ 2286000 w 4097715"/>
                <a:gd name="connsiteY3" fmla="*/ 1859714 h 2286001"/>
                <a:gd name="connsiteX4" fmla="*/ 2284800 w 4097715"/>
                <a:gd name="connsiteY4" fmla="*/ 1859714 h 2286001"/>
                <a:gd name="connsiteX5" fmla="*/ 2284800 w 4097715"/>
                <a:gd name="connsiteY5" fmla="*/ 1889078 h 2286001"/>
                <a:gd name="connsiteX6" fmla="*/ 2285718 w 4097715"/>
                <a:gd name="connsiteY6" fmla="*/ 1889078 h 2286001"/>
                <a:gd name="connsiteX7" fmla="*/ 2285718 w 4097715"/>
                <a:gd name="connsiteY7" fmla="*/ 2062381 h 2286001"/>
                <a:gd name="connsiteX8" fmla="*/ 2461620 w 4097715"/>
                <a:gd name="connsiteY8" fmla="*/ 2238283 h 2286001"/>
                <a:gd name="connsiteX9" fmla="*/ 4097715 w 4097715"/>
                <a:gd name="connsiteY9" fmla="*/ 2238283 h 2286001"/>
                <a:gd name="connsiteX10" fmla="*/ 4097715 w 4097715"/>
                <a:gd name="connsiteY10" fmla="*/ 2286001 h 2286001"/>
                <a:gd name="connsiteX11" fmla="*/ 2441455 w 4097715"/>
                <a:gd name="connsiteY11" fmla="*/ 2286001 h 2286001"/>
                <a:gd name="connsiteX12" fmla="*/ 2238001 w 4097715"/>
                <a:gd name="connsiteY12" fmla="*/ 2082547 h 2286001"/>
                <a:gd name="connsiteX13" fmla="*/ 2238001 w 4097715"/>
                <a:gd name="connsiteY13" fmla="*/ 1933252 h 2286001"/>
                <a:gd name="connsiteX14" fmla="*/ 2238000 w 4097715"/>
                <a:gd name="connsiteY14" fmla="*/ 1933252 h 2286001"/>
                <a:gd name="connsiteX15" fmla="*/ 2238000 w 4097715"/>
                <a:gd name="connsiteY15" fmla="*/ 1594852 h 2286001"/>
                <a:gd name="connsiteX16" fmla="*/ 2238282 w 4097715"/>
                <a:gd name="connsiteY16" fmla="*/ 1594852 h 2286001"/>
                <a:gd name="connsiteX17" fmla="*/ 2238282 w 4097715"/>
                <a:gd name="connsiteY17" fmla="*/ 223619 h 2286001"/>
                <a:gd name="connsiteX18" fmla="*/ 2062380 w 4097715"/>
                <a:gd name="connsiteY18" fmla="*/ 47717 h 2286001"/>
                <a:gd name="connsiteX19" fmla="*/ 223619 w 4097715"/>
                <a:gd name="connsiteY19" fmla="*/ 47717 h 2286001"/>
                <a:gd name="connsiteX20" fmla="*/ 47717 w 4097715"/>
                <a:gd name="connsiteY20" fmla="*/ 223619 h 2286001"/>
                <a:gd name="connsiteX21" fmla="*/ 47717 w 4097715"/>
                <a:gd name="connsiteY21" fmla="*/ 2062380 h 2286001"/>
                <a:gd name="connsiteX22" fmla="*/ 223619 w 4097715"/>
                <a:gd name="connsiteY22" fmla="*/ 2238282 h 2286001"/>
                <a:gd name="connsiteX23" fmla="*/ 1863770 w 4097715"/>
                <a:gd name="connsiteY23" fmla="*/ 2238282 h 2286001"/>
                <a:gd name="connsiteX24" fmla="*/ 1863770 w 4097715"/>
                <a:gd name="connsiteY24" fmla="*/ 2286000 h 2286001"/>
                <a:gd name="connsiteX25" fmla="*/ 203454 w 4097715"/>
                <a:gd name="connsiteY25" fmla="*/ 2286000 h 2286001"/>
                <a:gd name="connsiteX26" fmla="*/ 0 w 4097715"/>
                <a:gd name="connsiteY26" fmla="*/ 2082546 h 2286001"/>
                <a:gd name="connsiteX27" fmla="*/ 0 w 4097715"/>
                <a:gd name="connsiteY27" fmla="*/ 203454 h 2286001"/>
                <a:gd name="connsiteX28" fmla="*/ 203454 w 4097715"/>
                <a:gd name="connsiteY28" fmla="*/ 0 h 228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097715" h="2286001">
                  <a:moveTo>
                    <a:pt x="203454" y="0"/>
                  </a:moveTo>
                  <a:lnTo>
                    <a:pt x="2082546" y="0"/>
                  </a:lnTo>
                  <a:cubicBezTo>
                    <a:pt x="2194911" y="0"/>
                    <a:pt x="2286000" y="91089"/>
                    <a:pt x="2286000" y="203454"/>
                  </a:cubicBezTo>
                  <a:lnTo>
                    <a:pt x="2286000" y="1859714"/>
                  </a:lnTo>
                  <a:lnTo>
                    <a:pt x="2284800" y="1859714"/>
                  </a:lnTo>
                  <a:lnTo>
                    <a:pt x="2284800" y="1889078"/>
                  </a:lnTo>
                  <a:lnTo>
                    <a:pt x="2285718" y="1889078"/>
                  </a:lnTo>
                  <a:lnTo>
                    <a:pt x="2285718" y="2062381"/>
                  </a:lnTo>
                  <a:cubicBezTo>
                    <a:pt x="2285718" y="2159529"/>
                    <a:pt x="2364472" y="2238283"/>
                    <a:pt x="2461620" y="2238283"/>
                  </a:cubicBezTo>
                  <a:lnTo>
                    <a:pt x="4097715" y="2238283"/>
                  </a:lnTo>
                  <a:lnTo>
                    <a:pt x="4097715" y="2286001"/>
                  </a:lnTo>
                  <a:lnTo>
                    <a:pt x="2441455" y="2286001"/>
                  </a:lnTo>
                  <a:cubicBezTo>
                    <a:pt x="2329090" y="2286001"/>
                    <a:pt x="2238001" y="2194912"/>
                    <a:pt x="2238001" y="2082547"/>
                  </a:cubicBezTo>
                  <a:lnTo>
                    <a:pt x="2238001" y="1933252"/>
                  </a:lnTo>
                  <a:lnTo>
                    <a:pt x="2238000" y="1933252"/>
                  </a:lnTo>
                  <a:lnTo>
                    <a:pt x="2238000" y="1594852"/>
                  </a:lnTo>
                  <a:lnTo>
                    <a:pt x="2238282" y="1594852"/>
                  </a:lnTo>
                  <a:lnTo>
                    <a:pt x="2238282" y="223619"/>
                  </a:lnTo>
                  <a:cubicBezTo>
                    <a:pt x="2238282" y="126471"/>
                    <a:pt x="2159528" y="47717"/>
                    <a:pt x="2062380" y="47717"/>
                  </a:cubicBezTo>
                  <a:lnTo>
                    <a:pt x="223619" y="47717"/>
                  </a:lnTo>
                  <a:cubicBezTo>
                    <a:pt x="126471" y="47717"/>
                    <a:pt x="47717" y="126471"/>
                    <a:pt x="47717" y="223619"/>
                  </a:cubicBezTo>
                  <a:lnTo>
                    <a:pt x="47717" y="2062380"/>
                  </a:lnTo>
                  <a:cubicBezTo>
                    <a:pt x="47717" y="2159528"/>
                    <a:pt x="126471" y="2238282"/>
                    <a:pt x="223619" y="2238282"/>
                  </a:cubicBezTo>
                  <a:lnTo>
                    <a:pt x="1863770" y="2238282"/>
                  </a:lnTo>
                  <a:lnTo>
                    <a:pt x="1863770" y="2286000"/>
                  </a:lnTo>
                  <a:lnTo>
                    <a:pt x="203454" y="2286000"/>
                  </a:lnTo>
                  <a:cubicBezTo>
                    <a:pt x="91089" y="2286000"/>
                    <a:pt x="0" y="2194911"/>
                    <a:pt x="0" y="2082546"/>
                  </a:cubicBezTo>
                  <a:lnTo>
                    <a:pt x="0" y="203454"/>
                  </a:lnTo>
                  <a:cubicBezTo>
                    <a:pt x="0" y="91089"/>
                    <a:pt x="91089" y="0"/>
                    <a:pt x="20345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xmlns="" id="{E7DEE20B-033C-4D61-B965-216902D76C0E}"/>
                </a:ext>
              </a:extLst>
            </p:cNvPr>
            <p:cNvSpPr/>
            <p:nvPr/>
          </p:nvSpPr>
          <p:spPr>
            <a:xfrm>
              <a:off x="3241675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xmlns="" id="{CC8BB89F-756A-4B02-ADDA-08FE58214374}"/>
                </a:ext>
              </a:extLst>
            </p:cNvPr>
            <p:cNvSpPr/>
            <p:nvPr/>
          </p:nvSpPr>
          <p:spPr>
            <a:xfrm>
              <a:off x="5497209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xmlns="" id="{D46FCABA-763D-4AB3-8F8B-4BB7DAB0E53B}"/>
                </a:ext>
              </a:extLst>
            </p:cNvPr>
            <p:cNvSpPr/>
            <p:nvPr/>
          </p:nvSpPr>
          <p:spPr>
            <a:xfrm>
              <a:off x="7726983" y="4822825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xmlns="" id="{0B90948B-2050-4A94-9D35-1AC023CA7BE9}"/>
                </a:ext>
              </a:extLst>
            </p:cNvPr>
            <p:cNvSpPr/>
            <p:nvPr/>
          </p:nvSpPr>
          <p:spPr>
            <a:xfrm>
              <a:off x="4032250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xmlns="" id="{B261EDFB-3339-4325-92BB-D8EC5328400A}"/>
                </a:ext>
              </a:extLst>
            </p:cNvPr>
            <p:cNvSpPr/>
            <p:nvPr/>
          </p:nvSpPr>
          <p:spPr>
            <a:xfrm>
              <a:off x="6456966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xmlns="" id="{560584D4-2F6D-45CF-A7F5-451780B12B9B}"/>
                </a:ext>
              </a:extLst>
            </p:cNvPr>
            <p:cNvSpPr/>
            <p:nvPr/>
          </p:nvSpPr>
          <p:spPr>
            <a:xfrm>
              <a:off x="8686740" y="2587622"/>
              <a:ext cx="133350" cy="133350"/>
            </a:xfrm>
            <a:prstGeom prst="ellipse">
              <a:avLst/>
            </a:prstGeom>
            <a:grpFill/>
            <a:ln>
              <a:noFill/>
            </a:ln>
            <a:effectLst>
              <a:outerShdw sx="200000" sy="200000" algn="ctr" rotWithShape="0">
                <a:srgbClr val="FFC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01F005C6-A0D4-4C4A-800C-47B9350ADBDC}"/>
              </a:ext>
            </a:extLst>
          </p:cNvPr>
          <p:cNvSpPr/>
          <p:nvPr/>
        </p:nvSpPr>
        <p:spPr>
          <a:xfrm>
            <a:off x="986060" y="2142375"/>
            <a:ext cx="199890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소개</a:t>
            </a:r>
            <a:endParaRPr lang="en-US" altLang="ko-KR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-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배경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&amp;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동기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-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목표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- </a:t>
            </a:r>
            <a:r>
              <a:rPr lang="ko-KR" alt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팀원 역할</a:t>
            </a:r>
            <a:endParaRPr lang="en-US" altLang="ko-K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1F005C6-A0D4-4C4A-800C-47B9350ADBDC}"/>
              </a:ext>
            </a:extLst>
          </p:cNvPr>
          <p:cNvSpPr/>
          <p:nvPr/>
        </p:nvSpPr>
        <p:spPr>
          <a:xfrm>
            <a:off x="3682988" y="2189396"/>
            <a:ext cx="1998906" cy="394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</a:p>
          <a:p>
            <a:pPr algn="ctr">
              <a:lnSpc>
                <a:spcPct val="150000"/>
              </a:lnSpc>
            </a:pPr>
            <a:endParaRPr lang="en-US" altLang="ko-KR" sz="80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작품 설계 및</a:t>
            </a:r>
            <a:endParaRPr lang="en-US" altLang="ko-KR" sz="240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 방법</a:t>
            </a:r>
            <a:endParaRPr lang="en-US" altLang="ko-KR" sz="240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u="sng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1F005C6-A0D4-4C4A-800C-47B9350ADBDC}"/>
              </a:ext>
            </a:extLst>
          </p:cNvPr>
          <p:cNvSpPr/>
          <p:nvPr/>
        </p:nvSpPr>
        <p:spPr>
          <a:xfrm>
            <a:off x="6383726" y="2226473"/>
            <a:ext cx="19989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000" u="sng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01F005C6-A0D4-4C4A-800C-47B9350ADBDC}"/>
              </a:ext>
            </a:extLst>
          </p:cNvPr>
          <p:cNvSpPr/>
          <p:nvPr/>
        </p:nvSpPr>
        <p:spPr>
          <a:xfrm>
            <a:off x="6350716" y="2168171"/>
            <a:ext cx="19989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</a:p>
          <a:p>
            <a:pPr algn="ctr">
              <a:lnSpc>
                <a:spcPct val="150000"/>
              </a:lnSpc>
            </a:pPr>
            <a:endParaRPr lang="en-US" altLang="ko-KR" sz="200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시연 영상 </a:t>
            </a:r>
            <a:endParaRPr lang="en-US" altLang="ko-KR" sz="240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u="sng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1F005C6-A0D4-4C4A-800C-47B9350ADBDC}"/>
              </a:ext>
            </a:extLst>
          </p:cNvPr>
          <p:cNvSpPr/>
          <p:nvPr/>
        </p:nvSpPr>
        <p:spPr>
          <a:xfrm>
            <a:off x="9070711" y="2168171"/>
            <a:ext cx="199890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</a:p>
          <a:p>
            <a:pPr algn="ctr">
              <a:lnSpc>
                <a:spcPct val="150000"/>
              </a:lnSpc>
            </a:pPr>
            <a:endParaRPr lang="en-US" altLang="ko-KR" sz="105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보완점 및</a:t>
            </a:r>
            <a:endParaRPr lang="en-US" altLang="ko-KR" sz="240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학습 효과</a:t>
            </a:r>
            <a:endParaRPr lang="en-US" altLang="ko-KR" sz="240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u="sng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64664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1385" y="1978664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02270" y="406851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675429" y="671799"/>
            <a:ext cx="1578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32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소개</a:t>
            </a:r>
            <a:endParaRPr lang="en-US" altLang="ko-KR" sz="32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275" y="1221440"/>
            <a:ext cx="26759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-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배경과 동기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5545" y="2218686"/>
            <a:ext cx="96896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작은 디스플레이로 구현이 가능</a:t>
            </a:r>
            <a:r>
              <a:rPr lang="en-US" altLang="ko-KR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!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키보드로 사용자 상호작용이 가능</a:t>
            </a:r>
            <a:r>
              <a:rPr lang="en-US" altLang="ko-KR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충분히 코딩이 가능</a:t>
            </a:r>
            <a:r>
              <a:rPr lang="en-US" altLang="ko-KR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! </a:t>
            </a:r>
            <a:endParaRPr lang="en-US" altLang="ko-KR" sz="20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912261" y="2419339"/>
            <a:ext cx="1026543" cy="862642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938804" y="2224821"/>
            <a:ext cx="244168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FFC000"/>
                </a:solidFill>
                <a:latin typeface="야놀자 야체 B체"/>
                <a:ea typeface="야놀자 야체 B" panose="02020603020101020101"/>
              </a:rPr>
              <a:t>게임</a:t>
            </a:r>
            <a:endParaRPr lang="en-US" altLang="ko-KR" sz="4000" dirty="0">
              <a:solidFill>
                <a:srgbClr val="FFC000"/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65545" y="4001465"/>
            <a:ext cx="96896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평소 </a:t>
            </a:r>
            <a:r>
              <a:rPr lang="ko-KR" altLang="en-US" sz="2000" dirty="0" err="1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즐겨하던</a:t>
            </a: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보드게임들이 코드로 구현된 것이 적음</a:t>
            </a:r>
            <a:r>
              <a:rPr lang="en-US" altLang="ko-KR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룰북을</a:t>
            </a: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보며 알고리즘으로 변화하는 과정이 </a:t>
            </a:r>
            <a:r>
              <a:rPr lang="ko-KR" altLang="en-US" sz="20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흥</a:t>
            </a: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미로움</a:t>
            </a:r>
            <a:r>
              <a:rPr lang="en-US" altLang="ko-KR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!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실제 보드게임들의 단점을 개선할 수 있음</a:t>
            </a:r>
            <a:r>
              <a:rPr lang="en-US" altLang="ko-KR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!</a:t>
            </a:r>
            <a:endParaRPr lang="en-US" altLang="ko-KR" sz="20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7694423" y="4193722"/>
            <a:ext cx="1026543" cy="862642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526083" y="4027530"/>
            <a:ext cx="31279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FFC000"/>
                </a:solidFill>
                <a:latin typeface="야놀자 야체 B체"/>
                <a:ea typeface="야놀자 야체 B" panose="02020603020101020101"/>
              </a:rPr>
              <a:t>보드게임</a:t>
            </a:r>
            <a:endParaRPr lang="en-US" altLang="ko-KR" sz="4000" dirty="0">
              <a:solidFill>
                <a:srgbClr val="FFC000"/>
              </a:solidFill>
              <a:latin typeface="야놀자 야체 B체"/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7108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1385" y="1978664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02270" y="406851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675429" y="671799"/>
            <a:ext cx="1578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32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소개</a:t>
            </a:r>
            <a:endParaRPr lang="en-US" altLang="ko-KR" sz="32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275" y="1221440"/>
            <a:ext cx="2675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-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목표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74713" y="2014935"/>
            <a:ext cx="72826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마법의 미로 보드게임을 </a:t>
            </a:r>
            <a:r>
              <a:rPr lang="ko-KR" altLang="en-US" sz="2000" dirty="0" err="1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라즈베리</a:t>
            </a: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파이 및 </a:t>
            </a:r>
            <a:r>
              <a:rPr lang="en-US" altLang="ko-KR" sz="20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 matrix </a:t>
            </a:r>
            <a:r>
              <a:rPr lang="ko-KR" altLang="en-US" sz="20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로 구현</a:t>
            </a:r>
            <a:r>
              <a:rPr lang="en-US" altLang="ko-KR" sz="20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세팅의</a:t>
            </a: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자동화</a:t>
            </a:r>
            <a:r>
              <a:rPr lang="en-US" altLang="ko-KR" sz="20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보이지 않는 벽 배치</a:t>
            </a:r>
            <a:r>
              <a:rPr lang="en-US" altLang="ko-KR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매직 심볼 배치</a:t>
            </a:r>
            <a:r>
              <a:rPr lang="en-US" altLang="ko-KR" sz="2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20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인용으로 </a:t>
            </a:r>
            <a:r>
              <a:rPr lang="ko-KR" altLang="en-US" sz="20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</a:t>
            </a:r>
            <a:endParaRPr lang="en-US" altLang="ko-KR" sz="2000" kern="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인터페이스 업그레이드 후 </a:t>
            </a:r>
            <a:r>
              <a:rPr lang="en-US" altLang="ko-KR" sz="20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3,4</a:t>
            </a:r>
            <a:r>
              <a:rPr lang="ko-KR" altLang="en-US" sz="20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인용 까지 구현 </a:t>
            </a:r>
            <a:endParaRPr lang="en-US" altLang="ko-KR" sz="2000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리더보드에 점수 기록 </a:t>
            </a:r>
            <a:endParaRPr lang="en-US" altLang="ko-KR" sz="2000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kern="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</p:txBody>
      </p:sp>
      <p:pic>
        <p:nvPicPr>
          <p:cNvPr id="1026" name="Picture 2" descr="보드게임] #151 - 마법의 미로 리뷰 - 보드게임 커뮤니티 보드라이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88" y="2115474"/>
            <a:ext cx="3321447" cy="332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7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1385" y="1978664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28150" y="468266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675429" y="671799"/>
            <a:ext cx="1578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32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소개</a:t>
            </a:r>
            <a:endParaRPr lang="en-US" altLang="ko-KR" sz="32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6275" y="1221440"/>
            <a:ext cx="26759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-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팀원 역할 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97513" y="1869282"/>
            <a:ext cx="94903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C000"/>
                </a:solidFill>
                <a:latin typeface="야놀자 야체 B체"/>
                <a:ea typeface="야놀자 야체 B" panose="02020603020101020101"/>
              </a:rPr>
              <a:t>전체적인 게임 환경 구성을 </a:t>
            </a:r>
            <a:r>
              <a:rPr lang="ko-KR" altLang="en-US" sz="1600" dirty="0" smtClean="0">
                <a:solidFill>
                  <a:srgbClr val="FFC000"/>
                </a:solidFill>
                <a:latin typeface="야놀자 야체 B체"/>
                <a:ea typeface="야놀자 야체 B" panose="02020603020101020101"/>
              </a:rPr>
              <a:t>맡음 </a:t>
            </a:r>
            <a:r>
              <a:rPr lang="en-US" altLang="ko-KR" sz="14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(LED_display.py</a:t>
            </a:r>
            <a:r>
              <a:rPr lang="en-US" altLang="ko-KR" sz="14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board.py, </a:t>
            </a:r>
            <a:r>
              <a:rPr lang="en-US" altLang="ko-KR" sz="14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print_dot.py)</a:t>
            </a:r>
            <a:endParaRPr lang="en-US" altLang="ko-KR" sz="1400" dirty="0" smtClean="0">
              <a:solidFill>
                <a:srgbClr val="FFC000"/>
              </a:solidFill>
              <a:latin typeface="야놀자 야체 B체"/>
              <a:ea typeface="야놀자 야체 B" panose="02020603020101020101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보드게임 보드를 코드로 구성하고 터미널 및 </a:t>
            </a:r>
            <a:r>
              <a:rPr lang="en-US" altLang="ko-KR" sz="16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 matrix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보드 출력을 구현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플레이어의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움직임을 </a:t>
            </a:r>
            <a:r>
              <a:rPr lang="en-US" altLang="ko-KR" sz="16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인용으로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개조하여 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두 명이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움직일 수 있도록 구현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랜덤으로 벽을 세우고 벽이 막히지 않았는지 조사하고 판을 구성하는 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알고리즘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구현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 matrix 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에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메인 메뉴 출력을 구현</a:t>
            </a:r>
            <a:endParaRPr lang="en-US" altLang="ko-KR" sz="1600" dirty="0" smtClean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78287" y="1940009"/>
            <a:ext cx="2251437" cy="759124"/>
          </a:xfrm>
          <a:prstGeom prst="round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11657" y="1959016"/>
            <a:ext cx="2342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1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팀장 정재윤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45244" y="4073162"/>
            <a:ext cx="2251437" cy="759124"/>
          </a:xfrm>
          <a:prstGeom prst="round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78614" y="4091326"/>
            <a:ext cx="2352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1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팀원 박정은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01631" y="4073162"/>
            <a:ext cx="94903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C000"/>
                </a:solidFill>
                <a:latin typeface="야놀자 야체 B체"/>
                <a:ea typeface="야놀자 야체 B" panose="02020603020101020101"/>
              </a:rPr>
              <a:t>전체적인 인터페이스 및 유저 친화 </a:t>
            </a:r>
            <a:r>
              <a:rPr lang="en-US" altLang="ko-KR" sz="16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UI/UX </a:t>
            </a:r>
            <a:r>
              <a:rPr lang="ko-KR" altLang="en-US" sz="1600" dirty="0" smtClean="0">
                <a:solidFill>
                  <a:srgbClr val="FFC000"/>
                </a:solidFill>
                <a:latin typeface="야놀자 야체 B체"/>
                <a:ea typeface="야놀자 야체 B" panose="02020603020101020101"/>
              </a:rPr>
              <a:t>를 맡음 </a:t>
            </a:r>
            <a:r>
              <a:rPr lang="en-US" altLang="ko-KR" sz="16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(run.py</a:t>
            </a:r>
            <a:r>
              <a:rPr lang="en-US" altLang="ko-KR" sz="16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en-US" altLang="ko-KR" sz="16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dot.py</a:t>
            </a:r>
            <a:r>
              <a:rPr lang="en-US" altLang="ko-KR" sz="16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print_dot.py</a:t>
            </a:r>
            <a:r>
              <a:rPr lang="en-US" altLang="ko-KR" sz="16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</a:t>
            </a:r>
            <a:endParaRPr lang="en-US" altLang="ko-KR" sz="1600" dirty="0" smtClean="0">
              <a:solidFill>
                <a:srgbClr val="FFC000"/>
              </a:solidFill>
              <a:latin typeface="야놀자 야체 B체"/>
              <a:ea typeface="야놀자 야체 B" panose="02020603020101020101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메인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메뉴와 </a:t>
            </a:r>
            <a:r>
              <a:rPr lang="en-US" altLang="ko-KR" sz="16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score.txt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를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이용한 리더보드 저장 구현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키보드 입력에 따른 플레이어의 움직임과 랜덤 주사위를 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구현</a:t>
            </a:r>
            <a:endParaRPr lang="ko-KR" altLang="en-US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승리 조건 충족에 따른 승리자 출력 및 리더보드 저장 구현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 matrix 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에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주사위 개수</a:t>
            </a:r>
            <a:r>
              <a:rPr lang="en-US" altLang="ko-KR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매직심볼 개수</a:t>
            </a:r>
            <a:r>
              <a:rPr lang="en-US" altLang="ko-KR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현재 플레이어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출력을 구현</a:t>
            </a:r>
            <a:endParaRPr lang="en-US" altLang="ko-KR" sz="1600" dirty="0" smtClean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70896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1385" y="1978664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31592" y="368891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4757" y="605762"/>
            <a:ext cx="4884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32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작품 설계 및 구현 방법</a:t>
            </a:r>
            <a:endParaRPr lang="en-US" altLang="ko-KR" sz="32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6275" y="1221440"/>
            <a:ext cx="26759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- </a:t>
            </a: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작품 설계 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02524" y="1949532"/>
            <a:ext cx="59837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사용자 이름 입력하기</a:t>
            </a:r>
            <a:endParaRPr lang="en-US" altLang="ko-KR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난이도 선택하기</a:t>
            </a:r>
            <a:endParaRPr lang="en-US" altLang="ko-KR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 시작하기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02524" y="3332598"/>
            <a:ext cx="59837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게임 룰 보여주기 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82083" y="1956834"/>
            <a:ext cx="1327566" cy="3750867"/>
          </a:xfrm>
          <a:prstGeom prst="round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019602" y="4232689"/>
            <a:ext cx="59837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 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플레이어의 점수 순위 보여주기 </a:t>
            </a:r>
            <a:r>
              <a:rPr lang="ko-KR" altLang="en-US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020794" y="5117104"/>
            <a:ext cx="59837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 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 종료  </a:t>
            </a:r>
            <a:r>
              <a:rPr lang="ko-KR" altLang="en-US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1F005C6-A0D4-4C4A-800C-47B9350ADBDC}"/>
              </a:ext>
            </a:extLst>
          </p:cNvPr>
          <p:cNvSpPr/>
          <p:nvPr/>
        </p:nvSpPr>
        <p:spPr>
          <a:xfrm>
            <a:off x="1092635" y="1949532"/>
            <a:ext cx="975091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Start 	</a:t>
            </a:r>
          </a:p>
          <a:p>
            <a:pPr>
              <a:lnSpc>
                <a:spcPct val="150000"/>
              </a:lnSpc>
            </a:pPr>
            <a:endParaRPr lang="en-US" altLang="ko-KR" sz="2000" kern="0" dirty="0">
              <a:solidFill>
                <a:srgbClr val="40416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Rule</a:t>
            </a:r>
          </a:p>
          <a:p>
            <a:pPr>
              <a:lnSpc>
                <a:spcPct val="150000"/>
              </a:lnSpc>
            </a:pPr>
            <a:endParaRPr lang="en-US" altLang="ko-KR" sz="2000" kern="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Rank</a:t>
            </a:r>
          </a:p>
          <a:p>
            <a:pPr>
              <a:lnSpc>
                <a:spcPct val="150000"/>
              </a:lnSpc>
            </a:pPr>
            <a:endParaRPr lang="en-US" altLang="ko-KR" sz="2000" kern="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Quit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kern="0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u="sng" dirty="0" smtClean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50462" y="2015272"/>
            <a:ext cx="1249628" cy="647625"/>
          </a:xfrm>
          <a:prstGeom prst="round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49965" y="2025457"/>
            <a:ext cx="125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Game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Board</a:t>
            </a:r>
            <a:endParaRPr lang="ko-KR" altLang="en-US" dirty="0"/>
          </a:p>
        </p:txBody>
      </p:sp>
      <p:cxnSp>
        <p:nvCxnSpPr>
          <p:cNvPr id="57" name="꺾인 연결선 56"/>
          <p:cNvCxnSpPr/>
          <p:nvPr/>
        </p:nvCxnSpPr>
        <p:spPr>
          <a:xfrm flipV="1">
            <a:off x="4373592" y="2175655"/>
            <a:ext cx="1638315" cy="860844"/>
          </a:xfrm>
          <a:prstGeom prst="bentConnector3">
            <a:avLst>
              <a:gd name="adj1" fmla="val 6000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7154333" y="1968780"/>
            <a:ext cx="2675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098165" y="1949532"/>
            <a:ext cx="5983743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랜덤으로 보이지 않는 벽을 </a:t>
            </a:r>
            <a:r>
              <a:rPr lang="ko-KR" altLang="en-US" dirty="0" err="1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세팅</a:t>
            </a:r>
            <a:r>
              <a:rPr lang="ko-KR" altLang="en-US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  (</a:t>
            </a:r>
            <a:r>
              <a:rPr lang="ko-KR" altLang="en-US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랜덤 벽은 길이 막히지 않도록 </a:t>
            </a:r>
            <a:r>
              <a:rPr lang="ko-KR" altLang="en-US" dirty="0" err="1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세팅</a:t>
            </a:r>
            <a:r>
              <a:rPr lang="en-US" altLang="ko-KR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랜덤으로 매직 심볼 </a:t>
            </a:r>
            <a:r>
              <a:rPr lang="ko-KR" altLang="en-US" kern="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세팅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endParaRPr lang="en-US" altLang="ko-KR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랜덤으로 주사위 굴리기</a:t>
            </a:r>
            <a:endParaRPr lang="en-US" altLang="ko-KR" sz="1000" kern="0" dirty="0" smtClean="0">
              <a:solidFill>
                <a:schemeClr val="bg1"/>
              </a:solidFill>
              <a:latin typeface="야놀자 야체 B체"/>
              <a:ea typeface="야놀자 야체 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kern="0" dirty="0">
              <a:solidFill>
                <a:schemeClr val="bg1"/>
              </a:solidFill>
              <a:latin typeface="야놀자 야체 B체"/>
              <a:ea typeface="야놀자 야체 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P1, P2 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돌아가며 </a:t>
            </a:r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PLAY! </a:t>
            </a:r>
          </a:p>
          <a:p>
            <a:pPr lvl="1">
              <a:lnSpc>
                <a:spcPct val="150000"/>
              </a:lnSpc>
            </a:pPr>
            <a:endParaRPr lang="en-US" altLang="ko-KR" sz="1000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한 </a:t>
            </a:r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Player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가 매직 심볼 </a:t>
            </a:r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개를 </a:t>
            </a:r>
            <a:endParaRPr lang="en-US" altLang="ko-KR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    얻으면 게임 종료</a:t>
            </a:r>
            <a:endParaRPr lang="en-US" altLang="ko-KR" kern="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kern="0" dirty="0">
              <a:solidFill>
                <a:schemeClr val="bg1"/>
              </a:solidFill>
              <a:latin typeface="야놀자 야체 B체"/>
              <a:ea typeface="야놀자 야체 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kern="0" dirty="0">
              <a:solidFill>
                <a:schemeClr val="bg1"/>
              </a:solidFill>
              <a:latin typeface="야놀자 야체 B체"/>
              <a:ea typeface="야놀자 야체 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kern="0" dirty="0" smtClean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35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1385" y="1978664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42548" y="406851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734757" y="605762"/>
            <a:ext cx="4884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32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작품 설계 및 구현 방법</a:t>
            </a:r>
            <a:endParaRPr lang="en-US" altLang="ko-KR" sz="32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6275" y="1221440"/>
            <a:ext cx="2675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- 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구현 방법  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07196" y="3098543"/>
            <a:ext cx="1890376" cy="436474"/>
          </a:xfrm>
          <a:prstGeom prst="round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76225" y="3160581"/>
            <a:ext cx="175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KEYBOARD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298118" y="2973373"/>
            <a:ext cx="2675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818268" y="3082886"/>
            <a:ext cx="1890376" cy="436474"/>
          </a:xfrm>
          <a:prstGeom prst="round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44674" y="3139327"/>
            <a:ext cx="175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RASPI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527747" y="3089768"/>
            <a:ext cx="1890376" cy="436474"/>
          </a:xfrm>
          <a:prstGeom prst="round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621944" y="3131329"/>
            <a:ext cx="175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 MATRIX</a:t>
            </a:r>
          </a:p>
        </p:txBody>
      </p:sp>
      <p:pic>
        <p:nvPicPr>
          <p:cNvPr id="1034" name="Picture 10" descr="Download Raspberry Pi Logo in SVG Vector or PNG File Format - Logo.w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612" y="1742673"/>
            <a:ext cx="2033805" cy="135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021" y="2068830"/>
            <a:ext cx="824609" cy="824609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259923" y="3303694"/>
            <a:ext cx="13106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990810" y="3349933"/>
            <a:ext cx="13106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6" name="그림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09" y="1614941"/>
            <a:ext cx="1553181" cy="1553181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8125697" y="3579636"/>
            <a:ext cx="2675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 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23449" y="3614418"/>
            <a:ext cx="322972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5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</a:t>
            </a:r>
            <a:r>
              <a:rPr lang="ko-KR" altLang="en-US" sz="15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교수님의 </a:t>
            </a:r>
            <a:r>
              <a:rPr lang="en-US" altLang="ko-KR" sz="15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pytet_v0.2_led </a:t>
            </a:r>
            <a:r>
              <a:rPr lang="ko-KR" altLang="en-US" sz="15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및 </a:t>
            </a:r>
            <a:r>
              <a:rPr lang="en-US" altLang="ko-KR" sz="15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adafruit</a:t>
            </a:r>
            <a:r>
              <a:rPr lang="en-US" altLang="ko-KR" sz="15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공식 홈페이지</a:t>
            </a:r>
            <a:endParaRPr lang="en-US" altLang="ko-KR" sz="15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코드를 </a:t>
            </a:r>
            <a:r>
              <a:rPr lang="ko-KR" altLang="en-US" sz="15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이용하여 </a:t>
            </a:r>
            <a:r>
              <a:rPr lang="en-US" altLang="ko-KR" sz="15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 MATRIX </a:t>
            </a:r>
            <a:r>
              <a:rPr lang="ko-KR" altLang="en-US" sz="15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출력을 </a:t>
            </a:r>
            <a:r>
              <a:rPr lang="ko-KR" altLang="en-US" sz="15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참고함 </a:t>
            </a:r>
            <a:endParaRPr lang="en-US" altLang="ko-KR" sz="1500" dirty="0" smtClean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ko-KR" altLang="en-US" sz="15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 실행 시 게임 보드</a:t>
            </a:r>
            <a:r>
              <a:rPr lang="en-US" altLang="ko-KR" sz="15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15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현 플레이어</a:t>
            </a:r>
            <a:r>
              <a:rPr lang="en-US" altLang="ko-KR" sz="15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15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주사위</a:t>
            </a:r>
            <a:r>
              <a:rPr lang="en-US" altLang="ko-KR" sz="15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15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점수 현황 </a:t>
            </a:r>
            <a:r>
              <a:rPr lang="ko-KR" altLang="en-US" sz="1500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출력</a:t>
            </a:r>
            <a:endParaRPr lang="en-US" altLang="ko-KR" sz="15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1996" y="3578876"/>
            <a:ext cx="358330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키보드를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통해 사용자의 </a:t>
            </a:r>
            <a:endParaRPr lang="en-US" altLang="ko-KR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이름</a:t>
            </a:r>
            <a:r>
              <a:rPr lang="en-US" altLang="ko-KR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난이도를 입력 받기</a:t>
            </a:r>
            <a:endParaRPr lang="en-US" altLang="ko-KR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ko-KR" altLang="en-US" sz="1600" dirty="0" err="1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엔터를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통해 주사위 굴리기</a:t>
            </a:r>
            <a:endParaRPr lang="en-US" altLang="ko-KR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 </a:t>
            </a:r>
            <a:r>
              <a:rPr lang="en-US" altLang="ko-KR" sz="16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w,a,s,d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를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입력 받아 위</a:t>
            </a:r>
            <a:r>
              <a:rPr lang="en-US" altLang="ko-KR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왼쪽</a:t>
            </a:r>
            <a:r>
              <a:rPr lang="en-US" altLang="ko-KR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아래</a:t>
            </a:r>
            <a:r>
              <a:rPr lang="en-US" altLang="ko-KR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오른쪽으로 움직이기 </a:t>
            </a:r>
            <a:endParaRPr lang="en-US" altLang="ko-KR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lvl="1" algn="ctr"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F4F92655-E3A3-4881-914D-3B29BE095AC1}"/>
              </a:ext>
            </a:extLst>
          </p:cNvPr>
          <p:cNvSpPr/>
          <p:nvPr/>
        </p:nvSpPr>
        <p:spPr>
          <a:xfrm>
            <a:off x="4015209" y="3445174"/>
            <a:ext cx="3527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r>
              <a:rPr lang="en-US" altLang="ko-KR" sz="16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-&gt;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마법의 미로 보드게임을</a:t>
            </a:r>
            <a:endParaRPr lang="en-US" altLang="ko-KR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다양한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보드게임 오픈소스를</a:t>
            </a:r>
            <a:endParaRPr lang="en-US" altLang="ko-KR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 활용하여 </a:t>
            </a:r>
            <a:r>
              <a:rPr lang="en-US" altLang="ko-KR" sz="1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python</a:t>
            </a:r>
            <a:r>
              <a:rPr lang="ko-KR" altLang="en-US" sz="1600" dirty="0" smtClean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으로 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작성</a:t>
            </a:r>
            <a:endParaRPr lang="en-US" altLang="ko-KR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2265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1385" y="1978664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31592" y="343305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240" y="620041"/>
            <a:ext cx="2961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3. </a:t>
            </a:r>
            <a:r>
              <a:rPr lang="ko-KR" altLang="en-US" sz="32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시연 영상</a:t>
            </a:r>
            <a:endParaRPr lang="en-US" altLang="ko-KR" sz="32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" name="iZeQtXdPZC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86773" y="1355714"/>
            <a:ext cx="8287882" cy="466193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hlinkClick r:id="rId4"/>
          </p:cNvPr>
          <p:cNvSpPr/>
          <p:nvPr/>
        </p:nvSpPr>
        <p:spPr>
          <a:xfrm>
            <a:off x="1802482" y="1481552"/>
            <a:ext cx="3383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hlinkClick r:id="rId4"/>
              </a:rPr>
              <a:t>https://youtu.be/iZeQtXdPZCw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3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1385" y="1978664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28150" y="468266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675429" y="671799"/>
            <a:ext cx="4871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32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보완점 및 학습효과 </a:t>
            </a:r>
            <a:endParaRPr lang="en-US" altLang="ko-KR" sz="32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59328" y="1439373"/>
            <a:ext cx="1884270" cy="744409"/>
          </a:xfrm>
          <a:prstGeom prst="round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75429" y="1458380"/>
            <a:ext cx="2342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8350" y="2726312"/>
            <a:ext cx="1901126" cy="766796"/>
          </a:xfrm>
          <a:prstGeom prst="round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59396" y="2742419"/>
            <a:ext cx="2352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1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아쉬웠던 점 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49205" y="2581958"/>
            <a:ext cx="94903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 matrix</a:t>
            </a:r>
            <a:r>
              <a:rPr lang="ko-KR" altLang="en-US" sz="16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에 출력하는 주사위와 매직 심볼의 표현력이 떨어짐</a:t>
            </a:r>
            <a:r>
              <a:rPr lang="en-US" altLang="ko-KR" sz="16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3-4</a:t>
            </a: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인용까지 구현했으면 하는 아쉬움이 있음</a:t>
            </a:r>
            <a:r>
              <a:rPr lang="en-US" altLang="ko-KR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키보드뿐만 아니라 음성인식을 통해 사용자에게 명령을 인식했으면 하는 아쉬움이 있음</a:t>
            </a:r>
            <a:r>
              <a:rPr lang="en-US" altLang="ko-KR" sz="16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93360" y="1438133"/>
            <a:ext cx="1753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ko-KR" altLang="en-US" sz="21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보완점 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49205" y="1415840"/>
            <a:ext cx="9490369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 matrix</a:t>
            </a:r>
            <a:r>
              <a:rPr lang="ko-KR" altLang="en-US" sz="16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의 불규칙하고 떨리는 밝기 및 지속성</a:t>
            </a:r>
            <a:endParaRPr lang="en-US" altLang="ko-KR" sz="1600" kern="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터미널 말고 </a:t>
            </a:r>
            <a:r>
              <a:rPr lang="en-US" altLang="ko-KR" sz="16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 matrix</a:t>
            </a:r>
            <a:r>
              <a:rPr lang="ko-KR" altLang="en-US" sz="1600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로 좀 더 많은 콘텐츠 출력</a:t>
            </a:r>
            <a:endParaRPr lang="en-US" altLang="ko-KR" sz="1600" kern="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42275" y="4208179"/>
            <a:ext cx="1901126" cy="766796"/>
          </a:xfrm>
          <a:prstGeom prst="round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39065" y="4220789"/>
            <a:ext cx="1910140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ko-KR" altLang="en-US" sz="2100" dirty="0">
                <a:solidFill>
                  <a:schemeClr val="bg1"/>
                </a:solidFill>
                <a:latin typeface="야놀자 야체 B체"/>
                <a:ea typeface="야놀자 야체 B" panose="02020603020101020101"/>
              </a:rPr>
              <a:t>학습 효과 </a:t>
            </a:r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야놀자 야체 B체"/>
                <a:ea typeface="야놀자 야체 B" panose="02020603020101020101"/>
              </a:rPr>
              <a:t> </a:t>
            </a:r>
            <a:endParaRPr lang="en-US" altLang="ko-KR" sz="2400" dirty="0">
              <a:solidFill>
                <a:schemeClr val="accent1">
                  <a:lumMod val="60000"/>
                  <a:lumOff val="40000"/>
                </a:schemeClr>
              </a:solidFill>
              <a:latin typeface="야놀자 야체 B체"/>
              <a:ea typeface="야놀자 야체 B" panose="02020603020101020101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60903" y="4114709"/>
            <a:ext cx="763333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chemeClr val="bg1"/>
                </a:solidFill>
                <a:latin typeface="야놀자 야체 B체"/>
                <a:ea typeface="야놀자 야체 B" panose="02020603020101020101" pitchFamily="18" charset="-127"/>
              </a:rPr>
              <a:t>바닥에서부터 시작하여 </a:t>
            </a:r>
            <a:r>
              <a:rPr lang="ko-KR" altLang="en-US" kern="0" dirty="0" err="1">
                <a:solidFill>
                  <a:schemeClr val="bg1"/>
                </a:solidFill>
                <a:latin typeface="야놀자 야체 B체"/>
                <a:ea typeface="야놀자 야체 B" panose="02020603020101020101" pitchFamily="18" charset="-127"/>
              </a:rPr>
              <a:t>파이썬에</a:t>
            </a:r>
            <a:r>
              <a:rPr lang="ko-KR" altLang="en-US" kern="0" dirty="0">
                <a:solidFill>
                  <a:schemeClr val="bg1"/>
                </a:solidFill>
                <a:latin typeface="야놀자 야체 B체"/>
                <a:ea typeface="야놀자 야체 B" panose="02020603020101020101" pitchFamily="18" charset="-127"/>
              </a:rPr>
              <a:t> 대한 많은 점들을 복습하고 학습함 </a:t>
            </a:r>
            <a:endParaRPr lang="en-US" altLang="ko-KR" kern="0" dirty="0" smtClean="0">
              <a:solidFill>
                <a:schemeClr val="bg1"/>
              </a:solidFill>
              <a:latin typeface="야놀자 야체 B체"/>
              <a:ea typeface="야놀자 야체 B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kern="0" dirty="0">
                <a:solidFill>
                  <a:schemeClr val="bg1"/>
                </a:solidFill>
                <a:latin typeface="야놀자 야체 B체"/>
                <a:ea typeface="야놀자 야체 B" panose="02020603020101020101" pitchFamily="18" charset="-127"/>
              </a:rPr>
              <a:t>	</a:t>
            </a:r>
            <a:r>
              <a:rPr lang="en-US" altLang="ko-KR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ex</a:t>
            </a:r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) </a:t>
            </a:r>
            <a:r>
              <a:rPr lang="ko-KR" altLang="en-US" kern="0" dirty="0" err="1" smtClean="0">
                <a:solidFill>
                  <a:schemeClr val="bg1"/>
                </a:solidFill>
                <a:latin typeface="야놀자 야체 B체"/>
                <a:ea typeface="야놀자 야체 B" panose="02020603020101020101" pitchFamily="18" charset="-127"/>
              </a:rPr>
              <a:t>딕셔너리</a:t>
            </a:r>
            <a:r>
              <a:rPr lang="ko-KR" altLang="en-US" kern="0" dirty="0" smtClean="0">
                <a:solidFill>
                  <a:schemeClr val="bg1"/>
                </a:solidFill>
                <a:latin typeface="야놀자 야체 B체"/>
                <a:ea typeface="야놀자 야체 B" panose="02020603020101020101" pitchFamily="18" charset="-127"/>
              </a:rPr>
              <a:t> </a:t>
            </a:r>
            <a:r>
              <a:rPr lang="ko-KR" altLang="en-US" kern="0" dirty="0">
                <a:solidFill>
                  <a:schemeClr val="bg1"/>
                </a:solidFill>
                <a:latin typeface="야놀자 야체 B체"/>
                <a:ea typeface="야놀자 야체 B" panose="02020603020101020101" pitchFamily="18" charset="-127"/>
              </a:rPr>
              <a:t>관련 함수들 사용 방법의 이해 등 </a:t>
            </a:r>
            <a:endParaRPr lang="en-US" altLang="ko-KR" kern="0" dirty="0">
              <a:solidFill>
                <a:schemeClr val="bg1"/>
              </a:solidFill>
              <a:latin typeface="야놀자 야체 B체"/>
              <a:ea typeface="야놀자 야체 B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 err="1">
                <a:solidFill>
                  <a:schemeClr val="bg1"/>
                </a:solidFill>
                <a:latin typeface="야놀자 야체 B체"/>
                <a:ea typeface="야놀자 야체 B" panose="02020603020101020101" pitchFamily="18" charset="-127"/>
              </a:rPr>
              <a:t>라즈베리파이</a:t>
            </a:r>
            <a:r>
              <a:rPr lang="ko-KR" altLang="en-US" kern="0" dirty="0">
                <a:solidFill>
                  <a:schemeClr val="bg1"/>
                </a:solidFill>
                <a:latin typeface="야놀자 야체 B체"/>
                <a:ea typeface="야놀자 야체 B" panose="0202060302010102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GPIO</a:t>
            </a:r>
            <a:r>
              <a:rPr lang="ko-KR" altLang="en-US" kern="0" dirty="0">
                <a:solidFill>
                  <a:schemeClr val="bg1"/>
                </a:solidFill>
                <a:latin typeface="야놀자 야체 B체"/>
                <a:ea typeface="야놀자 야체 B" panose="02020603020101020101" pitchFamily="18" charset="-127"/>
              </a:rPr>
              <a:t>를 통한 </a:t>
            </a:r>
            <a:r>
              <a:rPr lang="en-US" altLang="ko-KR" kern="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Led matrix </a:t>
            </a:r>
            <a:r>
              <a:rPr lang="ko-KR" altLang="en-US" kern="0" dirty="0">
                <a:solidFill>
                  <a:schemeClr val="bg1"/>
                </a:solidFill>
                <a:latin typeface="야놀자 야체 B체"/>
                <a:ea typeface="야놀자 야체 B" panose="02020603020101020101" pitchFamily="18" charset="-127"/>
              </a:rPr>
              <a:t>제어 이해</a:t>
            </a:r>
            <a:endParaRPr lang="en-US" altLang="ko-KR" kern="0" dirty="0">
              <a:solidFill>
                <a:schemeClr val="bg1"/>
              </a:solidFill>
              <a:latin typeface="야놀자 야체 B체"/>
              <a:ea typeface="야놀자 야체 B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chemeClr val="bg1"/>
                </a:solidFill>
                <a:latin typeface="야놀자 야체 B체"/>
                <a:ea typeface="야놀자 야체 B" panose="02020603020101020101" pitchFamily="18" charset="-127"/>
              </a:rPr>
              <a:t>파이썬 코드를 여러 파일로 나누어 협업하고 관리하는 방법을 배움</a:t>
            </a:r>
            <a:endParaRPr lang="en-US" altLang="ko-KR" kern="0" dirty="0">
              <a:solidFill>
                <a:schemeClr val="bg1"/>
              </a:solidFill>
              <a:latin typeface="야놀자 야체 B체"/>
              <a:ea typeface="야놀자 야체 B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kern="0" dirty="0">
              <a:solidFill>
                <a:schemeClr val="bg1"/>
              </a:solidFill>
              <a:latin typeface="야놀자 야체 B체"/>
              <a:ea typeface="야놀자 야체 B" panose="0202060302010102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  <a:p>
            <a:pPr lvl="1">
              <a:lnSpc>
                <a:spcPct val="150000"/>
              </a:lnSpc>
            </a:pPr>
            <a:endParaRPr lang="ko-KR" altLang="en-US" sz="1600" dirty="0">
              <a:solidFill>
                <a:schemeClr val="bg1"/>
              </a:solidFill>
              <a:latin typeface="야놀자 야체 B체"/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07241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542</Words>
  <Application>Microsoft Office PowerPoint</Application>
  <PresentationFormat>와이드스크린</PresentationFormat>
  <Paragraphs>182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야놀자 야체 B</vt:lpstr>
      <vt:lpstr>야놀자 야체 B체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 Junghyun</cp:lastModifiedBy>
  <cp:revision>53</cp:revision>
  <dcterms:created xsi:type="dcterms:W3CDTF">2020-06-22T03:32:06Z</dcterms:created>
  <dcterms:modified xsi:type="dcterms:W3CDTF">2020-12-03T03:25:33Z</dcterms:modified>
</cp:coreProperties>
</file>