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Layouts/slideLayout39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0" r:id="rId14"/>
    <p:sldId id="272" r:id="rId15"/>
    <p:sldId id="278" r:id="rId16"/>
    <p:sldId id="281" r:id="rId17"/>
    <p:sldId id="282" r:id="rId18"/>
    <p:sldId id="283" r:id="rId19"/>
    <p:sldId id="284" r:id="rId20"/>
    <p:sldId id="285" r:id="rId21"/>
    <p:sldId id="286" r:id="rId22"/>
    <p:sldId id="288" r:id="rId23"/>
    <p:sldId id="295" r:id="rId24"/>
    <p:sldId id="296" r:id="rId25"/>
    <p:sldId id="297" r:id="rId26"/>
    <p:sldId id="302" r:id="rId27"/>
    <p:sldId id="303" r:id="rId28"/>
    <p:sldId id="304" r:id="rId29"/>
    <p:sldId id="305" r:id="rId30"/>
    <p:sldId id="306" r:id="rId31"/>
    <p:sldId id="308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33" r:id="rId42"/>
    <p:sldId id="334" r:id="rId43"/>
    <p:sldId id="335" r:id="rId44"/>
    <p:sldId id="337" r:id="rId45"/>
    <p:sldId id="338" r:id="rId46"/>
    <p:sldId id="354" r:id="rId47"/>
    <p:sldId id="355" r:id="rId48"/>
    <p:sldId id="357" r:id="rId49"/>
    <p:sldId id="358" r:id="rId50"/>
    <p:sldId id="359" r:id="rId51"/>
    <p:sldId id="360" r:id="rId52"/>
    <p:sldId id="361" r:id="rId53"/>
    <p:sldId id="362" r:id="rId54"/>
    <p:sldId id="363" r:id="rId55"/>
    <p:sldId id="364" r:id="rId56"/>
    <p:sldId id="365" r:id="rId57"/>
    <p:sldId id="366" r:id="rId58"/>
    <p:sldId id="367" r:id="rId59"/>
    <p:sldId id="368" r:id="rId60"/>
    <p:sldId id="369" r:id="rId6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73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3E00-69E4-48BF-B9AB-630115665C97}" type="datetimeFigureOut">
              <a:rPr lang="ko-KR" altLang="en-US" smtClean="0"/>
              <a:pPr/>
              <a:t>2011-04-14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9FDC-7297-4556-B74D-CDBE3A2D4A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3E00-69E4-48BF-B9AB-630115665C97}" type="datetimeFigureOut">
              <a:rPr lang="ko-KR" altLang="en-US" smtClean="0"/>
              <a:pPr/>
              <a:t>2011-04-14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9FDC-7297-4556-B74D-CDBE3A2D4A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3E00-69E4-48BF-B9AB-630115665C97}" type="datetimeFigureOut">
              <a:rPr lang="ko-KR" altLang="en-US" smtClean="0"/>
              <a:pPr/>
              <a:t>2011-04-14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9FDC-7297-4556-B74D-CDBE3A2D4A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 bwMode="auto">
          <a:xfrm>
            <a:off x="4800600" y="63817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ko-KR" sz="1200" i="1"/>
              <a:t>Big Java</a:t>
            </a:r>
            <a:r>
              <a:rPr lang="en-US" altLang="ko-KR" sz="1200"/>
              <a:t> by Cay Horstmann</a:t>
            </a:r>
          </a:p>
          <a:p>
            <a:pPr algn="r"/>
            <a:r>
              <a:rPr lang="en-US" altLang="ko-KR" sz="1200"/>
              <a:t>Copyright © 2009 by John Wiley &amp; Sons.  All rights reserved.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 bwMode="auto">
          <a:xfrm>
            <a:off x="4800600" y="63817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ko-KR" sz="1200" i="1"/>
              <a:t>Big Java</a:t>
            </a:r>
            <a:r>
              <a:rPr lang="en-US" altLang="ko-KR" sz="1200"/>
              <a:t> by Cay Horstmann</a:t>
            </a:r>
          </a:p>
          <a:p>
            <a:pPr algn="r"/>
            <a:r>
              <a:rPr lang="en-US" altLang="ko-KR" sz="1200"/>
              <a:t>Copyright © 2009 by John Wiley &amp; Sons.  All rights reserved.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 bwMode="auto">
          <a:xfrm>
            <a:off x="4800600" y="63817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ko-KR" sz="1200" i="1"/>
              <a:t>Big Java</a:t>
            </a:r>
            <a:r>
              <a:rPr lang="en-US" altLang="ko-KR" sz="1200"/>
              <a:t> by Cay Horstmann</a:t>
            </a:r>
          </a:p>
          <a:p>
            <a:pPr algn="r"/>
            <a:r>
              <a:rPr lang="en-US" altLang="ko-KR" sz="1200"/>
              <a:t>Copyright © 2009 by John Wiley &amp; Sons.  All rights reserved.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 bwMode="auto">
          <a:xfrm>
            <a:off x="4800600" y="63817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ko-KR" sz="1200" i="1"/>
              <a:t>Big Java</a:t>
            </a:r>
            <a:r>
              <a:rPr lang="en-US" altLang="ko-KR" sz="1200"/>
              <a:t> by Cay Horstmann</a:t>
            </a:r>
          </a:p>
          <a:p>
            <a:pPr algn="r"/>
            <a:r>
              <a:rPr lang="en-US" altLang="ko-KR" sz="1200"/>
              <a:t>Copyright © 2009 by John Wiley &amp; Sons.  All rights reserved.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 bwMode="auto">
          <a:xfrm>
            <a:off x="4800600" y="63817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ko-KR" sz="1200" i="1"/>
              <a:t>Big Java</a:t>
            </a:r>
            <a:r>
              <a:rPr lang="en-US" altLang="ko-KR" sz="1200"/>
              <a:t> by Cay Horstmann</a:t>
            </a:r>
          </a:p>
          <a:p>
            <a:pPr algn="r"/>
            <a:r>
              <a:rPr lang="en-US" altLang="ko-KR" sz="1200"/>
              <a:t>Copyright © 2009 by John Wiley &amp; Sons.  All rights reserved.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 bwMode="auto">
          <a:xfrm>
            <a:off x="4800600" y="63817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ko-KR" sz="1200" i="1"/>
              <a:t>Big Java</a:t>
            </a:r>
            <a:r>
              <a:rPr lang="en-US" altLang="ko-KR" sz="1200"/>
              <a:t> by Cay Horstmann</a:t>
            </a:r>
          </a:p>
          <a:p>
            <a:pPr algn="r"/>
            <a:r>
              <a:rPr lang="en-US" altLang="ko-KR" sz="1200"/>
              <a:t>Copyright © 2009 by John Wiley &amp; Sons.  All rights reserved.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 bwMode="auto">
          <a:xfrm>
            <a:off x="4800600" y="63817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ko-KR" sz="1200" i="1"/>
              <a:t>Big Java</a:t>
            </a:r>
            <a:r>
              <a:rPr lang="en-US" altLang="ko-KR" sz="1200"/>
              <a:t> by Cay Horstmann</a:t>
            </a:r>
          </a:p>
          <a:p>
            <a:pPr algn="r"/>
            <a:r>
              <a:rPr lang="en-US" altLang="ko-KR" sz="1200"/>
              <a:t>Copyright © 2009 by John Wiley &amp; Sons.  All rights reserved.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 bwMode="auto">
          <a:xfrm>
            <a:off x="4800600" y="63817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ko-KR" sz="1200" i="1"/>
              <a:t>Big Java</a:t>
            </a:r>
            <a:r>
              <a:rPr lang="en-US" altLang="ko-KR" sz="1200"/>
              <a:t> by Cay Horstmann</a:t>
            </a:r>
          </a:p>
          <a:p>
            <a:pPr algn="r"/>
            <a:r>
              <a:rPr lang="en-US" altLang="ko-KR" sz="1200"/>
              <a:t>Copyright © 2009 by John Wiley &amp; Sons.  All rights reserved.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3E00-69E4-48BF-B9AB-630115665C97}" type="datetimeFigureOut">
              <a:rPr lang="ko-KR" altLang="en-US" smtClean="0"/>
              <a:pPr/>
              <a:t>2011-04-14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9FDC-7297-4556-B74D-CDBE3A2D4A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 bwMode="auto">
          <a:xfrm>
            <a:off x="4800600" y="63817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ko-KR" sz="1200" i="1"/>
              <a:t>Big Java</a:t>
            </a:r>
            <a:r>
              <a:rPr lang="en-US" altLang="ko-KR" sz="1200"/>
              <a:t> by Cay Horstmann</a:t>
            </a:r>
          </a:p>
          <a:p>
            <a:pPr algn="r"/>
            <a:r>
              <a:rPr lang="en-US" altLang="ko-KR" sz="1200"/>
              <a:t>Copyright © 2009 by John Wiley &amp; Sons.  All rights reserved.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 bwMode="auto">
          <a:xfrm>
            <a:off x="4800600" y="63817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ko-KR" sz="1200" i="1"/>
              <a:t>Big Java</a:t>
            </a:r>
            <a:r>
              <a:rPr lang="en-US" altLang="ko-KR" sz="1200"/>
              <a:t> by Cay Horstmann</a:t>
            </a:r>
          </a:p>
          <a:p>
            <a:pPr algn="r"/>
            <a:r>
              <a:rPr lang="en-US" altLang="ko-KR" sz="1200"/>
              <a:t>Copyright © 2009 by John Wiley &amp; Sons.  All rights reserved.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 bwMode="auto">
          <a:xfrm>
            <a:off x="4800600" y="63817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ko-KR" sz="1200" i="1"/>
              <a:t>Big Java</a:t>
            </a:r>
            <a:r>
              <a:rPr lang="en-US" altLang="ko-KR" sz="1200"/>
              <a:t> by Cay Horstmann</a:t>
            </a:r>
          </a:p>
          <a:p>
            <a:pPr algn="r"/>
            <a:r>
              <a:rPr lang="en-US" altLang="ko-KR" sz="1200"/>
              <a:t>Copyright © 2009 by John Wiley &amp; Sons.  All rights reserved.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 bwMode="auto">
          <a:xfrm>
            <a:off x="4800600" y="63817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ko-KR" sz="1200" i="1"/>
              <a:t>Big Java</a:t>
            </a:r>
            <a:r>
              <a:rPr lang="en-US" altLang="ko-KR" sz="1200"/>
              <a:t> by Cay Horstmann</a:t>
            </a:r>
          </a:p>
          <a:p>
            <a:pPr algn="r"/>
            <a:r>
              <a:rPr lang="en-US" altLang="ko-KR" sz="1200"/>
              <a:t>Copyright © 2009 by John Wiley &amp; Sons.  All rights reserved.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 bwMode="auto">
          <a:xfrm>
            <a:off x="4800600" y="63817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ko-KR" sz="1200" i="1"/>
              <a:t>Big Java</a:t>
            </a:r>
            <a:r>
              <a:rPr lang="en-US" altLang="ko-KR" sz="1200"/>
              <a:t> by Cay Horstmann</a:t>
            </a:r>
          </a:p>
          <a:p>
            <a:pPr algn="r"/>
            <a:r>
              <a:rPr lang="en-US" altLang="ko-KR" sz="1200"/>
              <a:t>Copyright © 2009 by John Wiley &amp; Sons.  All rights reserved.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 bwMode="auto">
          <a:xfrm>
            <a:off x="4800600" y="63817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ko-KR" sz="1200" i="1"/>
              <a:t>Big Java</a:t>
            </a:r>
            <a:r>
              <a:rPr lang="en-US" altLang="ko-KR" sz="1200"/>
              <a:t> by Cay Horstmann</a:t>
            </a:r>
          </a:p>
          <a:p>
            <a:pPr algn="r"/>
            <a:r>
              <a:rPr lang="en-US" altLang="ko-KR" sz="1200"/>
              <a:t>Copyright © 2009 by John Wiley &amp; Sons.  All rights reserved.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 bwMode="auto">
          <a:xfrm>
            <a:off x="4800600" y="63817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ko-KR" sz="1200" i="1"/>
              <a:t>Big Java</a:t>
            </a:r>
            <a:r>
              <a:rPr lang="en-US" altLang="ko-KR" sz="1200"/>
              <a:t> by Cay Horstmann</a:t>
            </a:r>
          </a:p>
          <a:p>
            <a:pPr algn="r"/>
            <a:r>
              <a:rPr lang="en-US" altLang="ko-KR" sz="1200"/>
              <a:t>Copyright © 2009 by John Wiley &amp; Sons.  All rights reserved.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 bwMode="auto">
          <a:xfrm>
            <a:off x="4800600" y="63817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ko-KR" sz="1200" i="1"/>
              <a:t>Big Java</a:t>
            </a:r>
            <a:r>
              <a:rPr lang="en-US" altLang="ko-KR" sz="1200"/>
              <a:t> by Cay Horstmann</a:t>
            </a:r>
          </a:p>
          <a:p>
            <a:pPr algn="r"/>
            <a:r>
              <a:rPr lang="en-US" altLang="ko-KR" sz="1200"/>
              <a:t>Copyright © 2009 by John Wiley &amp; Sons.  All rights reserved.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 bwMode="auto">
          <a:xfrm>
            <a:off x="4800600" y="63817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ko-KR" sz="1200" i="1"/>
              <a:t>Big Java</a:t>
            </a:r>
            <a:r>
              <a:rPr lang="en-US" altLang="ko-KR" sz="1200"/>
              <a:t> by Cay Horstmann</a:t>
            </a:r>
          </a:p>
          <a:p>
            <a:pPr algn="r"/>
            <a:r>
              <a:rPr lang="en-US" altLang="ko-KR" sz="1200"/>
              <a:t>Copyright © 2009 by John Wiley &amp; Sons.  All rights reserved.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 bwMode="auto">
          <a:xfrm>
            <a:off x="4800600" y="63817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ko-KR" sz="1200" i="1"/>
              <a:t>Big Java</a:t>
            </a:r>
            <a:r>
              <a:rPr lang="en-US" altLang="ko-KR" sz="1200"/>
              <a:t> by Cay Horstmann</a:t>
            </a:r>
          </a:p>
          <a:p>
            <a:pPr algn="r"/>
            <a:r>
              <a:rPr lang="en-US" altLang="ko-KR" sz="1200"/>
              <a:t>Copyright © 2009 by John Wiley &amp; Sons.  All rights reserved.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3E00-69E4-48BF-B9AB-630115665C97}" type="datetimeFigureOut">
              <a:rPr lang="ko-KR" altLang="en-US" smtClean="0"/>
              <a:pPr/>
              <a:t>2011-04-14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9FDC-7297-4556-B74D-CDBE3A2D4A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 bwMode="auto">
          <a:xfrm>
            <a:off x="4800600" y="63817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ko-KR" sz="1200" i="1"/>
              <a:t>Big Java</a:t>
            </a:r>
            <a:r>
              <a:rPr lang="en-US" altLang="ko-KR" sz="1200"/>
              <a:t> by Cay Horstmann</a:t>
            </a:r>
          </a:p>
          <a:p>
            <a:pPr algn="r"/>
            <a:r>
              <a:rPr lang="en-US" altLang="ko-KR" sz="1200"/>
              <a:t>Copyright © 2009 by John Wiley &amp; Sons.  All rights reserved.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 userDrawn="1"/>
        </p:nvSpPr>
        <p:spPr bwMode="auto">
          <a:xfrm>
            <a:off x="7772400" y="60960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i="1" dirty="0">
                <a:latin typeface="Arial" charset="0"/>
                <a:ea typeface="+mn-ea"/>
              </a:rPr>
              <a:t>Continued</a:t>
            </a:r>
          </a:p>
        </p:txBody>
      </p:sp>
      <p:sp>
        <p:nvSpPr>
          <p:cNvPr id="3" name="Footer Placeholder 4"/>
          <p:cNvSpPr txBox="1">
            <a:spLocks/>
          </p:cNvSpPr>
          <p:nvPr userDrawn="1"/>
        </p:nvSpPr>
        <p:spPr bwMode="auto">
          <a:xfrm>
            <a:off x="4800600" y="63817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ko-KR" sz="1200" i="1"/>
              <a:t>Big Java</a:t>
            </a:r>
            <a:r>
              <a:rPr lang="en-US" altLang="ko-KR" sz="1200"/>
              <a:t> by Cay Horstmann</a:t>
            </a:r>
          </a:p>
          <a:p>
            <a:pPr algn="r"/>
            <a:r>
              <a:rPr lang="en-US" altLang="ko-KR" sz="1200"/>
              <a:t>Copyright © 2009 by John Wiley &amp; Sons.  All rights reserved.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25313F-FE13-451B-AA5F-88BF8E10D4C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 bwMode="auto">
          <a:xfrm>
            <a:off x="4800600" y="63817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ko-KR" sz="1200" i="1"/>
              <a:t>Big Java</a:t>
            </a:r>
            <a:r>
              <a:rPr lang="en-US" altLang="ko-KR" sz="1200"/>
              <a:t> by Cay Horstmann</a:t>
            </a:r>
          </a:p>
          <a:p>
            <a:pPr algn="r"/>
            <a:r>
              <a:rPr lang="en-US" altLang="ko-KR" sz="1200"/>
              <a:t>Copyright © 2009 by John Wiley &amp; Sons.  All rights reserved.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 bwMode="auto">
          <a:xfrm>
            <a:off x="4800600" y="63817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ko-KR" sz="1200" i="1"/>
              <a:t>Big Java</a:t>
            </a:r>
            <a:r>
              <a:rPr lang="en-US" altLang="ko-KR" sz="1200"/>
              <a:t> by Cay Horstmann</a:t>
            </a:r>
          </a:p>
          <a:p>
            <a:pPr algn="r"/>
            <a:r>
              <a:rPr lang="en-US" altLang="ko-KR" sz="1200"/>
              <a:t>Copyright © 2009 by John Wiley &amp; Sons.  All rights reserved.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 bwMode="auto">
          <a:xfrm>
            <a:off x="4800600" y="63817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ko-KR" sz="1200" i="1"/>
              <a:t>Big Java</a:t>
            </a:r>
            <a:r>
              <a:rPr lang="en-US" altLang="ko-KR" sz="1200"/>
              <a:t> by Cay Horstmann</a:t>
            </a:r>
          </a:p>
          <a:p>
            <a:pPr algn="r"/>
            <a:r>
              <a:rPr lang="en-US" altLang="ko-KR" sz="1200"/>
              <a:t>Copyright © 2009 by John Wiley &amp; Sons.  All rights reserved.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 bwMode="auto">
          <a:xfrm>
            <a:off x="4800600" y="63817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ko-KR" sz="1200" i="1"/>
              <a:t>Big Java</a:t>
            </a:r>
            <a:r>
              <a:rPr lang="en-US" altLang="ko-KR" sz="1200"/>
              <a:t> by Cay Horstmann</a:t>
            </a:r>
          </a:p>
          <a:p>
            <a:pPr algn="r"/>
            <a:r>
              <a:rPr lang="en-US" altLang="ko-KR" sz="1200"/>
              <a:t>Copyright © 2009 by John Wiley &amp; Sons.  All rights reserved.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 bwMode="auto">
          <a:xfrm>
            <a:off x="4800600" y="63817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ko-KR" sz="1200" i="1"/>
              <a:t>Big Java</a:t>
            </a:r>
            <a:r>
              <a:rPr lang="en-US" altLang="ko-KR" sz="1200"/>
              <a:t> by Cay Horstmann</a:t>
            </a:r>
          </a:p>
          <a:p>
            <a:pPr algn="r"/>
            <a:r>
              <a:rPr lang="en-US" altLang="ko-KR" sz="1200"/>
              <a:t>Copyright © 2009 by John Wiley &amp; Sons.  All rights reserved.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 bwMode="auto">
          <a:xfrm>
            <a:off x="4800600" y="63817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ko-KR" sz="1200" i="1"/>
              <a:t>Big Java</a:t>
            </a:r>
            <a:r>
              <a:rPr lang="en-US" altLang="ko-KR" sz="1200"/>
              <a:t> by Cay Horstmann</a:t>
            </a:r>
          </a:p>
          <a:p>
            <a:pPr algn="r"/>
            <a:r>
              <a:rPr lang="en-US" altLang="ko-KR" sz="1200"/>
              <a:t>Copyright © 2009 by John Wiley &amp; Sons.  All rights reserved.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 bwMode="auto">
          <a:xfrm>
            <a:off x="4800600" y="63817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ko-KR" sz="1200" i="1"/>
              <a:t>Big Java</a:t>
            </a:r>
            <a:r>
              <a:rPr lang="en-US" altLang="ko-KR" sz="1200"/>
              <a:t> by Cay Horstmann</a:t>
            </a:r>
          </a:p>
          <a:p>
            <a:pPr algn="r"/>
            <a:r>
              <a:rPr lang="en-US" altLang="ko-KR" sz="1200"/>
              <a:t>Copyright © 2009 by John Wiley &amp; Sons.  All rights reserved.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 bwMode="auto">
          <a:xfrm>
            <a:off x="4800600" y="63817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ko-KR" sz="1200" i="1"/>
              <a:t>Big Java</a:t>
            </a:r>
            <a:r>
              <a:rPr lang="en-US" altLang="ko-KR" sz="1200"/>
              <a:t> by Cay Horstmann</a:t>
            </a:r>
          </a:p>
          <a:p>
            <a:pPr algn="r"/>
            <a:r>
              <a:rPr lang="en-US" altLang="ko-KR" sz="1200"/>
              <a:t>Copyright © 2009 by John Wiley &amp; Sons.  All rights reserved.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3E00-69E4-48BF-B9AB-630115665C97}" type="datetimeFigureOut">
              <a:rPr lang="ko-KR" altLang="en-US" smtClean="0"/>
              <a:pPr/>
              <a:t>2011-04-14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9FDC-7297-4556-B74D-CDBE3A2D4A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 bwMode="auto">
          <a:xfrm>
            <a:off x="4800600" y="63817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ko-KR" sz="1200" i="1"/>
              <a:t>Big Java</a:t>
            </a:r>
            <a:r>
              <a:rPr lang="en-US" altLang="ko-KR" sz="1200"/>
              <a:t> by Cay Horstmann</a:t>
            </a:r>
          </a:p>
          <a:p>
            <a:pPr algn="r"/>
            <a:r>
              <a:rPr lang="en-US" altLang="ko-KR" sz="1200"/>
              <a:t>Copyright © 2009 by John Wiley &amp; Sons.  All rights reserved.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 bwMode="auto">
          <a:xfrm>
            <a:off x="4800600" y="63817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ko-KR" sz="1200" i="1"/>
              <a:t>Big Java</a:t>
            </a:r>
            <a:r>
              <a:rPr lang="en-US" altLang="ko-KR" sz="1200"/>
              <a:t> by Cay Horstmann</a:t>
            </a:r>
          </a:p>
          <a:p>
            <a:pPr algn="r"/>
            <a:r>
              <a:rPr lang="en-US" altLang="ko-KR" sz="1200"/>
              <a:t>Copyright © 2009 by John Wiley &amp; Sons.  All rights reserved.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 bwMode="auto">
          <a:xfrm>
            <a:off x="4800600" y="63817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ko-KR" sz="1200" i="1"/>
              <a:t>Big Java</a:t>
            </a:r>
            <a:r>
              <a:rPr lang="en-US" altLang="ko-KR" sz="1200"/>
              <a:t> by Cay Horstmann</a:t>
            </a:r>
          </a:p>
          <a:p>
            <a:pPr algn="r"/>
            <a:r>
              <a:rPr lang="en-US" altLang="ko-KR" sz="1200"/>
              <a:t>Copyright © 2009 by John Wiley &amp; Sons.  All rights reserved.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 bwMode="auto">
          <a:xfrm>
            <a:off x="4800600" y="63817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ko-KR" sz="1200" i="1"/>
              <a:t>Big Java</a:t>
            </a:r>
            <a:r>
              <a:rPr lang="en-US" altLang="ko-KR" sz="1200"/>
              <a:t> by Cay Horstmann</a:t>
            </a:r>
          </a:p>
          <a:p>
            <a:pPr algn="r"/>
            <a:r>
              <a:rPr lang="en-US" altLang="ko-KR" sz="1200"/>
              <a:t>Copyright © 2009 by John Wiley &amp; Sons.  All rights reserved.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 bwMode="auto">
          <a:xfrm>
            <a:off x="4800600" y="63817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ko-KR" sz="1200" i="1"/>
              <a:t>Big Java</a:t>
            </a:r>
            <a:r>
              <a:rPr lang="en-US" altLang="ko-KR" sz="1200"/>
              <a:t> by Cay Horstmann</a:t>
            </a:r>
          </a:p>
          <a:p>
            <a:pPr algn="r"/>
            <a:r>
              <a:rPr lang="en-US" altLang="ko-KR" sz="1200"/>
              <a:t>Copyright © 2009 by John Wiley &amp; Sons.  All rights reserved.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 bwMode="auto">
          <a:xfrm>
            <a:off x="4800600" y="63817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ko-KR" sz="1200" i="1"/>
              <a:t>Big Java</a:t>
            </a:r>
            <a:r>
              <a:rPr lang="en-US" altLang="ko-KR" sz="1200"/>
              <a:t> by Cay Horstmann</a:t>
            </a:r>
          </a:p>
          <a:p>
            <a:pPr algn="r"/>
            <a:r>
              <a:rPr lang="en-US" altLang="ko-KR" sz="1200"/>
              <a:t>Copyright © 2009 by John Wiley &amp; Sons.  All rights reserved.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 bwMode="auto">
          <a:xfrm>
            <a:off x="4800600" y="63817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ko-KR" sz="1200" i="1"/>
              <a:t>Big Java</a:t>
            </a:r>
            <a:r>
              <a:rPr lang="en-US" altLang="ko-KR" sz="1200"/>
              <a:t> by Cay Horstmann</a:t>
            </a:r>
          </a:p>
          <a:p>
            <a:pPr algn="r"/>
            <a:r>
              <a:rPr lang="en-US" altLang="ko-KR" sz="1200"/>
              <a:t>Copyright © 2009 by John Wiley &amp; Sons.  All rights reserved.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3E00-69E4-48BF-B9AB-630115665C97}" type="datetimeFigureOut">
              <a:rPr lang="ko-KR" altLang="en-US" smtClean="0"/>
              <a:pPr/>
              <a:t>2011-04-14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9FDC-7297-4556-B74D-CDBE3A2D4A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3E00-69E4-48BF-B9AB-630115665C97}" type="datetimeFigureOut">
              <a:rPr lang="ko-KR" altLang="en-US" smtClean="0"/>
              <a:pPr/>
              <a:t>2011-04-14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9FDC-7297-4556-B74D-CDBE3A2D4A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3E00-69E4-48BF-B9AB-630115665C97}" type="datetimeFigureOut">
              <a:rPr lang="ko-KR" altLang="en-US" smtClean="0"/>
              <a:pPr/>
              <a:t>2011-04-14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9FDC-7297-4556-B74D-CDBE3A2D4A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3E00-69E4-48BF-B9AB-630115665C97}" type="datetimeFigureOut">
              <a:rPr lang="ko-KR" altLang="en-US" smtClean="0"/>
              <a:pPr/>
              <a:t>2011-04-14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9FDC-7297-4556-B74D-CDBE3A2D4A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C3E00-69E4-48BF-B9AB-630115665C97}" type="datetimeFigureOut">
              <a:rPr lang="ko-KR" altLang="en-US" smtClean="0"/>
              <a:pPr/>
              <a:t>2011-04-14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9FDC-7297-4556-B74D-CDBE3A2D4A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C3E00-69E4-48BF-B9AB-630115665C97}" type="datetimeFigureOut">
              <a:rPr lang="ko-KR" altLang="en-US" smtClean="0"/>
              <a:pPr/>
              <a:t>2011-04-14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19FDC-7297-4556-B74D-CDBE3A2D4A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7" r:id="rId13"/>
    <p:sldLayoutId id="2147483668" r:id="rId14"/>
    <p:sldLayoutId id="2147483669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80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5" r:id="rId31"/>
    <p:sldLayoutId id="2147483696" r:id="rId32"/>
    <p:sldLayoutId id="2147483698" r:id="rId33"/>
    <p:sldLayoutId id="2147483699" r:id="rId34"/>
    <p:sldLayoutId id="2147483703" r:id="rId35"/>
    <p:sldLayoutId id="2147483704" r:id="rId36"/>
    <p:sldLayoutId id="2147483706" r:id="rId37"/>
    <p:sldLayoutId id="2147483707" r:id="rId38"/>
    <p:sldLayoutId id="2147483708" r:id="rId39"/>
    <p:sldLayoutId id="2147483709" r:id="rId40"/>
    <p:sldLayoutId id="2147483710" r:id="rId41"/>
    <p:sldLayoutId id="2147483711" r:id="rId42"/>
    <p:sldLayoutId id="2147483712" r:id="rId43"/>
    <p:sldLayoutId id="2147483713" r:id="rId44"/>
    <p:sldLayoutId id="2147483714" r:id="rId45"/>
    <p:sldLayoutId id="2147483715" r:id="rId4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1447800" y="5334000"/>
            <a:ext cx="7315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ko-KR" sz="2400" b="1" dirty="0" smtClean="0">
                <a:latin typeface="Lucida Sans" pitchFamily="34" charset="0"/>
              </a:rPr>
              <a:t>Week 7</a:t>
            </a:r>
            <a:r>
              <a:rPr lang="en-US" altLang="ko-KR" sz="2400" dirty="0" smtClean="0"/>
              <a:t>–</a:t>
            </a:r>
            <a:r>
              <a:rPr lang="en-US" altLang="ko-KR" sz="2400" b="1" dirty="0" smtClean="0">
                <a:latin typeface="Lucida Sans" pitchFamily="34" charset="0"/>
              </a:rPr>
              <a:t> </a:t>
            </a:r>
            <a:r>
              <a:rPr lang="en-US" altLang="ko-KR" sz="2400" b="1" dirty="0">
                <a:latin typeface="Lucida Sans" pitchFamily="34" charset="0"/>
              </a:rPr>
              <a:t>Graphical User Interfaces</a:t>
            </a:r>
          </a:p>
        </p:txBody>
      </p:sp>
      <p:pic>
        <p:nvPicPr>
          <p:cNvPr id="37891" name="Picture 5" descr="bigjava4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810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Footer Placeholder 4"/>
          <p:cNvSpPr txBox="1">
            <a:spLocks/>
          </p:cNvSpPr>
          <p:nvPr/>
        </p:nvSpPr>
        <p:spPr bwMode="auto">
          <a:xfrm>
            <a:off x="4800600" y="63817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ko-KR" sz="1200" i="1"/>
              <a:t>Big Java</a:t>
            </a:r>
            <a:r>
              <a:rPr lang="en-US" altLang="ko-KR" sz="1200"/>
              <a:t> by Cay Horstmann</a:t>
            </a:r>
          </a:p>
          <a:p>
            <a:pPr algn="r"/>
            <a:r>
              <a:rPr lang="en-US" altLang="ko-KR" sz="1200"/>
              <a:t>Copyright © 2009 by John Wiley &amp; Sons.  All rights reserved.</a:t>
            </a:r>
          </a:p>
        </p:txBody>
      </p:sp>
      <p:sp>
        <p:nvSpPr>
          <p:cNvPr id="37893" name="Line 4"/>
          <p:cNvSpPr>
            <a:spLocks noChangeShapeType="1"/>
          </p:cNvSpPr>
          <p:nvPr/>
        </p:nvSpPr>
        <p:spPr bwMode="auto">
          <a:xfrm>
            <a:off x="0" y="58674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B3A4C5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0" y="914400"/>
            <a:ext cx="9144000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20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//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Move rectangle 15 units to the right and 25 units down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box.translate(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15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25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22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//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Draw moved rectangle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g2.draw(box);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ko-KR" sz="1600">
              <a:latin typeface="Courier New" pitchFamily="49" charset="0"/>
            </a:endParaRP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0" y="304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ch02/rectangles/RectangleComponent.java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35171" name="Line 3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B3A4C5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0" y="917575"/>
            <a:ext cx="9144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 dirty="0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1  </a:t>
            </a:r>
            <a:r>
              <a:rPr lang="en-US" altLang="ko-KR" sz="1600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javax.swing.JFrame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600" b="1" dirty="0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2  </a:t>
            </a:r>
          </a:p>
          <a:p>
            <a:r>
              <a:rPr lang="en-US" altLang="ko-KR" sz="1600" b="1" dirty="0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3  </a:t>
            </a:r>
            <a:r>
              <a:rPr lang="en-US" altLang="ko-KR" sz="1600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RectangleViewer</a:t>
            </a:r>
            <a:endParaRPr lang="en-US" altLang="ko-KR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b="1" dirty="0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4  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ko-KR" sz="1600" b="1" dirty="0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5  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main(String[] </a:t>
            </a:r>
            <a:r>
              <a:rPr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ko-KR" sz="1600" b="1" dirty="0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6  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US" altLang="ko-KR" sz="1600" b="1" dirty="0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7  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JFrame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frame = </a:t>
            </a:r>
            <a:r>
              <a:rPr lang="en-US" altLang="ko-KR" sz="1600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JFrame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ko-KR" sz="1600" b="1" dirty="0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8  </a:t>
            </a:r>
          </a:p>
          <a:p>
            <a:r>
              <a:rPr lang="en-US" altLang="ko-KR" sz="1600" b="1" dirty="0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9  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frame.setSize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300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 dirty="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400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b="1" dirty="0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10  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frame.setTitle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32E598"/>
                </a:solidFill>
                <a:latin typeface="Courier New" pitchFamily="49" charset="0"/>
                <a:cs typeface="Courier New" pitchFamily="49" charset="0"/>
              </a:rPr>
              <a:t>"Two rectangles"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b="1" dirty="0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11  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frame.setDefaultCloseOperation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JFrame.EXIT_ON_CLOSE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b="1" dirty="0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12  </a:t>
            </a:r>
          </a:p>
          <a:p>
            <a:r>
              <a:rPr lang="en-US" altLang="ko-KR" sz="1600" b="1" dirty="0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13  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RectangleComponent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component = </a:t>
            </a:r>
            <a:r>
              <a:rPr lang="en-US" altLang="ko-KR" sz="1600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RectangleComponent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ko-KR" sz="1600" b="1" dirty="0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14  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frame.add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(component);</a:t>
            </a:r>
          </a:p>
          <a:p>
            <a:r>
              <a:rPr lang="en-US" altLang="ko-KR" sz="1600" b="1" dirty="0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15  </a:t>
            </a:r>
          </a:p>
          <a:p>
            <a:r>
              <a:rPr lang="en-US" altLang="ko-KR" sz="1600" b="1" dirty="0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16  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frame.setVisible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b="1" dirty="0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17  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ko-KR" sz="1600" b="1" dirty="0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18  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ch02/rectangles/RectangleViewer.java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15715" name="Rectangle 2"/>
          <p:cNvSpPr>
            <a:spLocks noChangeArrowheads="1"/>
          </p:cNvSpPr>
          <p:nvPr/>
        </p:nvSpPr>
        <p:spPr bwMode="auto">
          <a:xfrm>
            <a:off x="0" y="927100"/>
            <a:ext cx="9144000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36538" indent="-236538">
              <a:buFontTx/>
              <a:buChar char="•"/>
            </a:pPr>
            <a:r>
              <a:rPr lang="en-US" altLang="ko-KR"/>
              <a:t> </a:t>
            </a:r>
            <a:r>
              <a:rPr lang="en-US" altLang="ko-KR">
                <a:solidFill>
                  <a:srgbClr val="6E8080"/>
                </a:solidFill>
                <a:latin typeface="Courier New" pitchFamily="49" charset="0"/>
              </a:rPr>
              <a:t>Ellipse2D.Double</a:t>
            </a:r>
            <a:r>
              <a:rPr lang="en-US" altLang="ko-KR">
                <a:solidFill>
                  <a:srgbClr val="6E8080"/>
                </a:solidFill>
              </a:rPr>
              <a:t> </a:t>
            </a:r>
            <a:r>
              <a:rPr lang="en-US" altLang="ko-KR"/>
              <a:t>describes an ellipse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altLang="ko-KR"/>
              <a:t> This class is an inner class – doesn’t matter to us except for the </a:t>
            </a:r>
            <a:br>
              <a:rPr lang="en-US" altLang="ko-KR"/>
            </a:br>
            <a:r>
              <a:rPr lang="en-US" altLang="ko-KR"/>
              <a:t> </a:t>
            </a:r>
            <a:r>
              <a:rPr lang="en-US" altLang="ko-KR">
                <a:solidFill>
                  <a:srgbClr val="6E8080"/>
                </a:solidFill>
                <a:latin typeface="Courier New" pitchFamily="49" charset="0"/>
              </a:rPr>
              <a:t>import </a:t>
            </a:r>
            <a:r>
              <a:rPr lang="en-US" altLang="ko-KR"/>
              <a:t>statement:</a:t>
            </a:r>
          </a:p>
          <a:p>
            <a:pPr marL="1150938" lvl="2" indent="-236538">
              <a:spcBef>
                <a:spcPct val="50000"/>
              </a:spcBef>
            </a:pPr>
            <a:r>
              <a:rPr lang="en-US" altLang="ko-KR" sz="2000">
                <a:solidFill>
                  <a:srgbClr val="6E8080"/>
                </a:solidFill>
                <a:latin typeface="Courier New" pitchFamily="49" charset="0"/>
              </a:rPr>
              <a:t>import java.awt.geom.Ellipse2D; // no .Double</a:t>
            </a:r>
            <a:r>
              <a:rPr lang="en-US" altLang="ko-KR">
                <a:solidFill>
                  <a:srgbClr val="6E8080"/>
                </a:solidFill>
              </a:rPr>
              <a:t>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altLang="ko-KR"/>
              <a:t> Must construct </a:t>
            </a:r>
            <a:r>
              <a:rPr lang="en-US" altLang="ko-KR" i="1"/>
              <a:t>and draw</a:t>
            </a:r>
            <a:r>
              <a:rPr lang="en-US" altLang="ko-KR"/>
              <a:t> the shape:</a:t>
            </a:r>
          </a:p>
          <a:p>
            <a:pPr marL="1150938" lvl="2" indent="-236538">
              <a:spcBef>
                <a:spcPct val="50000"/>
              </a:spcBef>
            </a:pPr>
            <a:r>
              <a:rPr lang="en-US" altLang="ko-KR" sz="2000">
                <a:solidFill>
                  <a:srgbClr val="6E8080"/>
                </a:solidFill>
                <a:latin typeface="Courier New" pitchFamily="49" charset="0"/>
              </a:rPr>
              <a:t>Ellipse2D.Double ellipse =</a:t>
            </a:r>
          </a:p>
          <a:p>
            <a:pPr marL="1150938" lvl="2" indent="-236538"/>
            <a:r>
              <a:rPr lang="en-US" altLang="ko-KR" sz="2000">
                <a:solidFill>
                  <a:srgbClr val="6E8080"/>
                </a:solidFill>
                <a:latin typeface="Courier New" pitchFamily="49" charset="0"/>
              </a:rPr>
              <a:t>   new Ellipse2D.Double(x, y, width, height);</a:t>
            </a:r>
          </a:p>
          <a:p>
            <a:pPr marL="1150938" lvl="2" indent="-236538"/>
            <a:r>
              <a:rPr lang="en-US" altLang="ko-KR" sz="2000">
                <a:solidFill>
                  <a:srgbClr val="6E8080"/>
                </a:solidFill>
                <a:latin typeface="Courier New" pitchFamily="49" charset="0"/>
              </a:rPr>
              <a:t>g2.draw(ellipse);</a:t>
            </a:r>
          </a:p>
        </p:txBody>
      </p:sp>
      <p:sp>
        <p:nvSpPr>
          <p:cNvPr id="146436" name="Line 3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B3A4C5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6437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Ellipses</a:t>
            </a:r>
          </a:p>
        </p:txBody>
      </p:sp>
      <p:pic>
        <p:nvPicPr>
          <p:cNvPr id="6" name="Picture 5" descr="ellips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3810000"/>
            <a:ext cx="3048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ChangeArrowheads="1"/>
          </p:cNvSpPr>
          <p:nvPr/>
        </p:nvSpPr>
        <p:spPr bwMode="auto">
          <a:xfrm>
            <a:off x="0" y="914400"/>
            <a:ext cx="9144000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36538" indent="-236538">
              <a:buFont typeface="Arial" pitchFamily="34" charset="0"/>
              <a:buChar char="•"/>
            </a:pPr>
            <a:r>
              <a:rPr lang="en-US" altLang="ko-KR" dirty="0"/>
              <a:t>To draw a line:</a:t>
            </a:r>
          </a:p>
          <a:p>
            <a:pPr marL="1150938" lvl="2" indent="-236538">
              <a:spcBef>
                <a:spcPts val="1200"/>
              </a:spcBef>
            </a:pPr>
            <a:r>
              <a:rPr lang="en-US" altLang="ko-KR" sz="2000" dirty="0">
                <a:solidFill>
                  <a:srgbClr val="6E8080"/>
                </a:solidFill>
                <a:latin typeface="Courier New" pitchFamily="49" charset="0"/>
              </a:rPr>
              <a:t>Line2D.Double segment =</a:t>
            </a:r>
          </a:p>
          <a:p>
            <a:pPr marL="1150938" lvl="2" indent="-236538"/>
            <a:r>
              <a:rPr lang="en-US" altLang="ko-KR" sz="2000" dirty="0">
                <a:solidFill>
                  <a:srgbClr val="6E8080"/>
                </a:solidFill>
                <a:latin typeface="Courier New" pitchFamily="49" charset="0"/>
              </a:rPr>
              <a:t>   new Line2D.Double(x1, y1, x2, y2);</a:t>
            </a:r>
          </a:p>
          <a:p>
            <a:pPr marL="1150938" lvl="2" indent="-236538"/>
            <a:r>
              <a:rPr lang="en-US" altLang="ko-KR" sz="2000" dirty="0">
                <a:solidFill>
                  <a:srgbClr val="6E8080"/>
                </a:solidFill>
                <a:latin typeface="Courier New" pitchFamily="49" charset="0"/>
              </a:rPr>
              <a:t>g2.draw(segment);</a:t>
            </a:r>
          </a:p>
          <a:p>
            <a:pPr marL="236538" indent="-236538">
              <a:spcBef>
                <a:spcPts val="1200"/>
              </a:spcBef>
              <a:spcAft>
                <a:spcPct val="50000"/>
              </a:spcAft>
            </a:pPr>
            <a:r>
              <a:rPr lang="en-US" altLang="ko-KR" dirty="0"/>
              <a:t>	or,</a:t>
            </a:r>
            <a:r>
              <a:rPr lang="en-US" altLang="ko-KR" sz="2000" dirty="0">
                <a:latin typeface="Courier New" pitchFamily="49" charset="0"/>
              </a:rPr>
              <a:t> </a:t>
            </a:r>
            <a:r>
              <a:rPr lang="en-US" altLang="ko-KR" sz="2000" dirty="0" smtClean="0">
                <a:solidFill>
                  <a:srgbClr val="6E8080"/>
                </a:solidFill>
                <a:latin typeface="Courier New" pitchFamily="49" charset="0"/>
              </a:rPr>
              <a:t>Point2D.Double </a:t>
            </a:r>
            <a:r>
              <a:rPr lang="en-US" altLang="ko-KR" sz="2000" dirty="0">
                <a:solidFill>
                  <a:srgbClr val="6E8080"/>
                </a:solidFill>
                <a:latin typeface="Courier New" pitchFamily="49" charset="0"/>
              </a:rPr>
              <a:t>from = new Point2D.Double(x1, y1);</a:t>
            </a:r>
          </a:p>
          <a:p>
            <a:pPr marL="1150938" lvl="2" indent="-236538"/>
            <a:r>
              <a:rPr lang="en-US" altLang="ko-KR" sz="2000" dirty="0">
                <a:solidFill>
                  <a:srgbClr val="6E8080"/>
                </a:solidFill>
                <a:latin typeface="Courier New" pitchFamily="49" charset="0"/>
              </a:rPr>
              <a:t>Point2D.Double to = new Point2D.Double(x2, y2);</a:t>
            </a:r>
          </a:p>
          <a:p>
            <a:pPr marL="1150938" lvl="2" indent="-236538"/>
            <a:r>
              <a:rPr lang="en-US" altLang="ko-KR" sz="2000" dirty="0">
                <a:solidFill>
                  <a:srgbClr val="6E8080"/>
                </a:solidFill>
                <a:latin typeface="Courier New" pitchFamily="49" charset="0"/>
              </a:rPr>
              <a:t>Line2D.Double segment = new Line2D.Double(from, to);</a:t>
            </a:r>
          </a:p>
          <a:p>
            <a:pPr marL="1150938" lvl="2" indent="-236538"/>
            <a:r>
              <a:rPr lang="en-US" altLang="ko-KR" sz="2000" dirty="0">
                <a:solidFill>
                  <a:srgbClr val="6E8080"/>
                </a:solidFill>
                <a:latin typeface="Courier New" pitchFamily="49" charset="0"/>
              </a:rPr>
              <a:t>g2.draw(segment);</a:t>
            </a:r>
          </a:p>
        </p:txBody>
      </p:sp>
      <p:sp>
        <p:nvSpPr>
          <p:cNvPr id="148484" name="Line 3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B3A4C5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Drawing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latin typeface="Lucida Sans" pitchFamily="34" charset="0"/>
              </a:rPr>
              <a:t>Lines</a:t>
            </a:r>
          </a:p>
        </p:txBody>
      </p:sp>
      <p:pic>
        <p:nvPicPr>
          <p:cNvPr id="6" name="Picture 7" descr="messag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876800"/>
            <a:ext cx="5867400" cy="1816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81000" y="4419600"/>
            <a:ext cx="6477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solidFill>
                  <a:srgbClr val="6E8080"/>
                </a:solidFill>
                <a:latin typeface="Courier New" pitchFamily="49" charset="0"/>
              </a:rPr>
              <a:t>g2.drawString("Message", 50, 100);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0" y="39624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 dirty="0">
                <a:latin typeface="Lucida Sans" pitchFamily="34" charset="0"/>
              </a:rPr>
              <a:t>Drawing</a:t>
            </a:r>
            <a:r>
              <a:rPr lang="en-US" altLang="ko-KR" b="1" dirty="0">
                <a:solidFill>
                  <a:srgbClr val="0033CC"/>
                </a:solidFill>
              </a:rPr>
              <a:t> </a:t>
            </a:r>
            <a:r>
              <a:rPr lang="en-US" altLang="ko-KR" b="1" dirty="0">
                <a:latin typeface="Lucida Sans" pitchFamily="34" charset="0"/>
              </a:rPr>
              <a:t>Text</a:t>
            </a:r>
            <a:r>
              <a:rPr lang="en-US" altLang="ko-KR" b="1" dirty="0">
                <a:solidFill>
                  <a:srgbClr val="0033CC"/>
                </a:solidFill>
              </a:rPr>
              <a:t> </a:t>
            </a:r>
            <a:r>
              <a:rPr lang="en-US" altLang="ko-KR" sz="1800" dirty="0"/>
              <a:t> 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19811" name="Rectangle 2"/>
          <p:cNvSpPr>
            <a:spLocks noChangeArrowheads="1"/>
          </p:cNvSpPr>
          <p:nvPr/>
        </p:nvSpPr>
        <p:spPr bwMode="auto">
          <a:xfrm>
            <a:off x="0" y="1172081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36538" indent="-236538">
              <a:buFontTx/>
              <a:buChar char="•"/>
            </a:pPr>
            <a:r>
              <a:rPr lang="en-US" altLang="ko-KR" dirty="0"/>
              <a:t>Standard colors </a:t>
            </a:r>
            <a:r>
              <a:rPr lang="en-US" altLang="ko-KR" dirty="0" err="1">
                <a:solidFill>
                  <a:srgbClr val="6E8080"/>
                </a:solidFill>
                <a:latin typeface="Courier New" pitchFamily="49" charset="0"/>
              </a:rPr>
              <a:t>Color.BLUE</a:t>
            </a:r>
            <a:r>
              <a:rPr lang="en-US" altLang="ko-KR" dirty="0">
                <a:solidFill>
                  <a:srgbClr val="6E8080"/>
                </a:solidFill>
              </a:rPr>
              <a:t>, </a:t>
            </a:r>
            <a:r>
              <a:rPr lang="en-US" altLang="ko-KR" dirty="0" err="1">
                <a:solidFill>
                  <a:srgbClr val="6E8080"/>
                </a:solidFill>
                <a:latin typeface="Courier New" pitchFamily="49" charset="0"/>
              </a:rPr>
              <a:t>Color.RED</a:t>
            </a:r>
            <a:r>
              <a:rPr lang="en-US" altLang="ko-KR" dirty="0">
                <a:solidFill>
                  <a:srgbClr val="6E8080"/>
                </a:solidFill>
              </a:rPr>
              <a:t>, </a:t>
            </a:r>
            <a:r>
              <a:rPr lang="en-US" altLang="ko-KR" dirty="0" err="1" smtClean="0">
                <a:solidFill>
                  <a:srgbClr val="6E8080"/>
                </a:solidFill>
                <a:latin typeface="Courier New" pitchFamily="49" charset="0"/>
              </a:rPr>
              <a:t>Color.PINK</a:t>
            </a:r>
            <a:r>
              <a:rPr lang="en-US" altLang="ko-KR" dirty="0" smtClean="0"/>
              <a:t>.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altLang="ko-KR" dirty="0"/>
              <a:t>Specify red, green, blue between </a:t>
            </a:r>
            <a:r>
              <a:rPr lang="en-US" altLang="ko-KR" dirty="0">
                <a:solidFill>
                  <a:srgbClr val="6E8080"/>
                </a:solidFill>
                <a:latin typeface="Courier New" pitchFamily="49" charset="0"/>
              </a:rPr>
              <a:t>0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rgbClr val="6E8080"/>
                </a:solidFill>
                <a:latin typeface="Courier New" pitchFamily="49" charset="0"/>
              </a:rPr>
              <a:t>255</a:t>
            </a:r>
            <a:r>
              <a:rPr lang="en-US" altLang="ko-KR" sz="2000" dirty="0">
                <a:latin typeface="Courier New" pitchFamily="49" charset="0"/>
              </a:rPr>
              <a:t>:</a:t>
            </a:r>
          </a:p>
          <a:p>
            <a:pPr marL="693738" lvl="1" indent="-236538">
              <a:spcBef>
                <a:spcPct val="50000"/>
              </a:spcBef>
            </a:pPr>
            <a:r>
              <a:rPr lang="en-US" altLang="ko-KR" sz="2000" dirty="0">
                <a:solidFill>
                  <a:srgbClr val="6E8080"/>
                </a:solidFill>
                <a:latin typeface="Courier New" pitchFamily="49" charset="0"/>
              </a:rPr>
              <a:t>Color magenta = new Color(255, 0, 255);</a:t>
            </a:r>
            <a:r>
              <a:rPr lang="en-US" altLang="ko-KR" dirty="0"/>
              <a:t>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altLang="ko-KR" dirty="0"/>
              <a:t>Set color in graphics context:</a:t>
            </a:r>
          </a:p>
          <a:p>
            <a:pPr marL="693738" lvl="1" indent="-236538">
              <a:spcBef>
                <a:spcPct val="50000"/>
              </a:spcBef>
            </a:pPr>
            <a:r>
              <a:rPr lang="en-US" altLang="ko-KR" sz="2000" dirty="0">
                <a:solidFill>
                  <a:srgbClr val="6E8080"/>
                </a:solidFill>
                <a:latin typeface="Courier New" pitchFamily="49" charset="0"/>
              </a:rPr>
              <a:t>g2.setColor(magenta);</a:t>
            </a:r>
            <a:r>
              <a:rPr lang="en-US" altLang="ko-KR" sz="2000" dirty="0">
                <a:latin typeface="Courier New" pitchFamily="49" charset="0"/>
              </a:rPr>
              <a:t>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altLang="ko-KR" dirty="0"/>
              <a:t>Color is used when drawing and filling shapes:</a:t>
            </a:r>
          </a:p>
          <a:p>
            <a:pPr marL="693738" lvl="1" indent="-236538">
              <a:spcBef>
                <a:spcPct val="50000"/>
              </a:spcBef>
            </a:pPr>
            <a:r>
              <a:rPr lang="en-US" altLang="ko-KR" sz="2000" dirty="0">
                <a:solidFill>
                  <a:srgbClr val="6E8080"/>
                </a:solidFill>
                <a:latin typeface="Courier New" pitchFamily="49" charset="0"/>
              </a:rPr>
              <a:t>g2.fill(rectangle); </a:t>
            </a:r>
          </a:p>
        </p:txBody>
      </p:sp>
      <p:sp>
        <p:nvSpPr>
          <p:cNvPr id="150532" name="Line 3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B3A4C5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0533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Colors</a:t>
            </a:r>
          </a:p>
        </p:txBody>
      </p:sp>
      <p:graphicFrame>
        <p:nvGraphicFramePr>
          <p:cNvPr id="6" name="Group 173"/>
          <p:cNvGraphicFramePr>
            <a:graphicFrameLocks noGrp="1"/>
          </p:cNvGraphicFramePr>
          <p:nvPr/>
        </p:nvGraphicFramePr>
        <p:xfrm>
          <a:off x="6477000" y="838200"/>
          <a:ext cx="2590801" cy="5394960"/>
        </p:xfrm>
        <a:graphic>
          <a:graphicData uri="http://schemas.openxmlformats.org/drawingml/2006/table">
            <a:tbl>
              <a:tblPr/>
              <a:tblGrid>
                <a:gridCol w="1214438"/>
                <a:gridCol w="1052513"/>
                <a:gridCol w="323850"/>
              </a:tblGrid>
              <a:tr h="5100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Color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MS PGothic" pitchFamily="34" charset="-128"/>
                        </a:rPr>
                        <a:t>RGB Value</a:t>
                      </a: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MS PGothic" pitchFamily="34" charset="-128"/>
                        </a:rPr>
                        <a:t>Color.BLACK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MS PGothic" pitchFamily="34" charset="-128"/>
                        </a:rPr>
                        <a:t>0, 0, 0</a:t>
                      </a: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60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MS PGothic" pitchFamily="34" charset="-128"/>
                        </a:rPr>
                        <a:t>Color.BLUE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MS PGothic" pitchFamily="34" charset="-128"/>
                        </a:rPr>
                        <a:t>0, 0, 255</a:t>
                      </a: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360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MS PGothic" pitchFamily="34" charset="-128"/>
                        </a:rPr>
                        <a:t>Color.CYAN</a:t>
                      </a: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MS PGothic" pitchFamily="34" charset="-128"/>
                        </a:rPr>
                        <a:t>0, 255, 255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  <a:tr h="360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MS PGothic" pitchFamily="34" charset="-128"/>
                        </a:rPr>
                        <a:t>Color.GRAY</a:t>
                      </a: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MS PGothic" pitchFamily="34" charset="-128"/>
                        </a:rPr>
                        <a:t>128, 128, 128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</a:tr>
              <a:tr h="360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MS PGothic" pitchFamily="34" charset="-128"/>
                        </a:rPr>
                        <a:t>Color.DARKGRAY</a:t>
                      </a: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MS PGothic" pitchFamily="34" charset="-128"/>
                        </a:rPr>
                        <a:t>64, 64, 64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</a:tr>
              <a:tr h="360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MS PGothic" pitchFamily="34" charset="-128"/>
                        </a:rPr>
                        <a:t>Color.LIGHTGRAY</a:t>
                      </a: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MS PGothic" pitchFamily="34" charset="-128"/>
                        </a:rPr>
                        <a:t>192, 192, 192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60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MS PGothic" pitchFamily="34" charset="-128"/>
                        </a:rPr>
                        <a:t>Color.GREEN</a:t>
                      </a: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MS PGothic" pitchFamily="34" charset="-128"/>
                        </a:rPr>
                        <a:t>0, 255, 0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360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MS PGothic" pitchFamily="34" charset="-128"/>
                        </a:rPr>
                        <a:t>Color.MAGENTA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MS PGothic" pitchFamily="34" charset="-128"/>
                        </a:rPr>
                        <a:t>255, 0, 255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FF"/>
                    </a:solidFill>
                  </a:tcPr>
                </a:tc>
              </a:tr>
              <a:tr h="360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MS PGothic" pitchFamily="34" charset="-128"/>
                        </a:rPr>
                        <a:t>Color.ORANGE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MS PGothic" pitchFamily="34" charset="-128"/>
                        </a:rPr>
                        <a:t>255, 200, 0</a:t>
                      </a: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00"/>
                    </a:solidFill>
                  </a:tcPr>
                </a:tc>
              </a:tr>
              <a:tr h="360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MS PGothic" pitchFamily="34" charset="-128"/>
                        </a:rPr>
                        <a:t>Color.PINK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MS PGothic" pitchFamily="34" charset="-128"/>
                        </a:rPr>
                        <a:t>255, 175, 175</a:t>
                      </a: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FAF"/>
                    </a:solidFill>
                  </a:tcPr>
                </a:tc>
              </a:tr>
              <a:tr h="360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MS PGothic" pitchFamily="34" charset="-128"/>
                        </a:rPr>
                        <a:t>Color.RED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MS PGothic" pitchFamily="34" charset="-128"/>
                        </a:rPr>
                        <a:t>255, 0, 0</a:t>
                      </a: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60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MS PGothic" pitchFamily="34" charset="-128"/>
                        </a:rPr>
                        <a:t>Color.WHITE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MS PGothic" pitchFamily="34" charset="-128"/>
                        </a:rPr>
                        <a:t>255, 255, 255</a:t>
                      </a: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MS PGothic" pitchFamily="34" charset="-128"/>
                        </a:rPr>
                        <a:t>Color.YELLOW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MS PGothic" pitchFamily="34" charset="-128"/>
                        </a:rPr>
                        <a:t>255, 255, 0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i="1" smtClean="0">
                <a:latin typeface="Arial" pitchFamily="34" charset="0"/>
                <a:ea typeface="MS PGothic" pitchFamily="34" charset="-128"/>
              </a:rPr>
              <a:t>Big Java</a:t>
            </a:r>
            <a:r>
              <a:rPr lang="en-US" altLang="ko-KR" smtClean="0">
                <a:latin typeface="Arial" pitchFamily="34" charset="0"/>
                <a:ea typeface="MS PGothic" pitchFamily="34" charset="-128"/>
              </a:rPr>
              <a:t> by Cay Horstmann</a:t>
            </a:r>
          </a:p>
          <a:p>
            <a:r>
              <a:rPr lang="en-US" altLang="ko-KR" smtClean="0">
                <a:latin typeface="Arial" pitchFamily="34" charset="0"/>
                <a:ea typeface="MS PGothic" pitchFamily="34" charset="-128"/>
              </a:rPr>
              <a:t>Copyright © 2009 by John Wiley &amp; Sons.  All rights reserved.</a:t>
            </a:r>
          </a:p>
        </p:txBody>
      </p:sp>
      <p:sp>
        <p:nvSpPr>
          <p:cNvPr id="81923" name="Line 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B3A4C5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0" y="914400"/>
            <a:ext cx="9144000" cy="437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altLang="ko-KR" sz="2400"/>
              <a:t> Draw two cars: one in top-left corner of window, and another in</a:t>
            </a:r>
            <a:br>
              <a:rPr lang="en-US" altLang="ko-KR" sz="2400"/>
            </a:br>
            <a:r>
              <a:rPr lang="en-US" altLang="ko-KR" sz="2400"/>
              <a:t> the bottom right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altLang="ko-KR" sz="2400"/>
              <a:t> Compute bottom right position, inside 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paintComponent</a:t>
            </a:r>
            <a:r>
              <a:rPr lang="en-US" altLang="ko-KR" sz="2400"/>
              <a:t> method: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altLang="ko-KR" sz="2000">
                <a:latin typeface="Courier New" pitchFamily="49" charset="0"/>
              </a:rPr>
              <a:t>	</a:t>
            </a:r>
            <a:r>
              <a:rPr lang="en-US" altLang="ko-KR" sz="2000"/>
              <a:t> 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int x = getWidth() - 60;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</a:rPr>
              <a:t> 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int y = getHeight() - 30; </a:t>
            </a:r>
          </a:p>
          <a:p>
            <a:pPr marL="693738" lvl="1" indent="-236538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	</a:t>
            </a:r>
            <a:r>
              <a:rPr lang="en-US" altLang="ko-KR" sz="2000">
                <a:solidFill>
                  <a:srgbClr val="6E7069"/>
                </a:solidFill>
              </a:rPr>
              <a:t> 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Car car2 = new Car(x, y);</a:t>
            </a:r>
            <a:r>
              <a:rPr lang="en-US" altLang="ko-KR" sz="2000">
                <a:latin typeface="Courier New" pitchFamily="49" charset="0"/>
              </a:rPr>
              <a:t>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altLang="ko-KR" sz="2000">
                <a:cs typeface="Arial" pitchFamily="34" charset="0"/>
              </a:rPr>
              <a:t> 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getWidth</a:t>
            </a:r>
            <a:r>
              <a:rPr lang="en-US" altLang="ko-KR" sz="2000"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ko-KR" sz="2400">
                <a:cs typeface="Arial" pitchFamily="34" charset="0"/>
              </a:rPr>
              <a:t>and</a:t>
            </a:r>
            <a:r>
              <a:rPr lang="en-US" altLang="ko-KR" sz="2000"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getHeight</a:t>
            </a:r>
            <a:r>
              <a:rPr lang="en-US" altLang="ko-KR" sz="2000"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ko-KR" sz="2400">
                <a:cs typeface="Arial" pitchFamily="34" charset="0"/>
              </a:rPr>
              <a:t>are applied to object that </a:t>
            </a:r>
            <a:br>
              <a:rPr lang="en-US" altLang="ko-KR" sz="2400">
                <a:cs typeface="Arial" pitchFamily="34" charset="0"/>
              </a:rPr>
            </a:br>
            <a:r>
              <a:rPr lang="en-US" altLang="ko-KR" sz="2400">
                <a:cs typeface="Arial" pitchFamily="34" charset="0"/>
              </a:rPr>
              <a:t> executes</a:t>
            </a:r>
            <a:r>
              <a:rPr lang="en-US" altLang="ko-KR" sz="2000"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paintComponent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altLang="ko-KR" sz="2400">
                <a:cs typeface="Arial" pitchFamily="34" charset="0"/>
              </a:rPr>
              <a:t> If window is resized</a:t>
            </a:r>
            <a:r>
              <a:rPr lang="en-US" altLang="ko-KR" sz="2000"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paintComponent</a:t>
            </a:r>
            <a:r>
              <a:rPr lang="en-US" altLang="ko-KR" sz="2000">
                <a:latin typeface="Courier New" pitchFamily="49" charset="0"/>
                <a:cs typeface="Arial" pitchFamily="34" charset="0"/>
              </a:rPr>
              <a:t> </a:t>
            </a:r>
            <a:r>
              <a:rPr lang="en-US" altLang="ko-KR" sz="2400">
                <a:cs typeface="Arial" pitchFamily="34" charset="0"/>
              </a:rPr>
              <a:t>is called and car position</a:t>
            </a:r>
            <a:br>
              <a:rPr lang="en-US" altLang="ko-KR" sz="2400">
                <a:cs typeface="Arial" pitchFamily="34" charset="0"/>
              </a:rPr>
            </a:br>
            <a:r>
              <a:rPr lang="en-US" altLang="ko-KR" sz="2400">
                <a:cs typeface="Arial" pitchFamily="34" charset="0"/>
              </a:rPr>
              <a:t> recomputed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7239000" y="60198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 i="1"/>
              <a:t>Continued</a:t>
            </a:r>
          </a:p>
        </p:txBody>
      </p:sp>
      <p:sp>
        <p:nvSpPr>
          <p:cNvPr id="81926" name="Text Box 7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Drawing Cars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build="p"/>
      <p:bldP spid="532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Line 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B3A4C5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0" y="901700"/>
            <a:ext cx="9144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31775" indent="-231775">
              <a:buFontTx/>
              <a:buChar char="•"/>
            </a:pP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Car</a:t>
            </a:r>
            <a:r>
              <a:rPr lang="en-US" altLang="ko-KR" sz="2400"/>
              <a:t>: responsible for drawing a single car </a:t>
            </a:r>
          </a:p>
          <a:p>
            <a:pPr marL="682625" lvl="1" indent="-225425">
              <a:buFontTx/>
              <a:buChar char="•"/>
            </a:pPr>
            <a:r>
              <a:rPr lang="en-US" altLang="ko-KR" sz="2000" i="1"/>
              <a:t>Two objects of this class are constructed, one for each car</a:t>
            </a:r>
            <a:r>
              <a:rPr lang="en-US" altLang="ko-KR" sz="2400"/>
              <a:t> </a:t>
            </a:r>
          </a:p>
          <a:p>
            <a:pPr marL="231775" indent="-231775">
              <a:spcBef>
                <a:spcPct val="50000"/>
              </a:spcBef>
              <a:buFontTx/>
              <a:buChar char="•"/>
            </a:pP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CarComponent</a:t>
            </a:r>
            <a:r>
              <a:rPr lang="en-US" altLang="ko-KR" sz="2400"/>
              <a:t>: displays the drawing </a:t>
            </a:r>
          </a:p>
          <a:p>
            <a:pPr marL="231775" indent="-231775">
              <a:spcBef>
                <a:spcPct val="50000"/>
              </a:spcBef>
              <a:buFontTx/>
              <a:buChar char="•"/>
            </a:pP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CarViewer</a:t>
            </a:r>
            <a:r>
              <a:rPr lang="en-US" altLang="ko-KR" sz="2400"/>
              <a:t>: shows a frame that contains a 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CarComponent</a:t>
            </a:r>
            <a:r>
              <a:rPr lang="en-US" altLang="ko-KR" sz="2400">
                <a:solidFill>
                  <a:srgbClr val="6E7069"/>
                </a:solidFill>
              </a:rPr>
              <a:t>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Classes of Car Drawing Program</a:t>
            </a:r>
          </a:p>
        </p:txBody>
      </p:sp>
      <p:pic>
        <p:nvPicPr>
          <p:cNvPr id="6" name="Picture 5" descr="car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048000"/>
            <a:ext cx="7391400" cy="3575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i="1" smtClean="0">
                <a:latin typeface="Arial" pitchFamily="34" charset="0"/>
                <a:ea typeface="MS PGothic" pitchFamily="34" charset="-128"/>
              </a:rPr>
              <a:t>Big Java</a:t>
            </a:r>
            <a:r>
              <a:rPr lang="en-US" altLang="ko-KR" smtClean="0">
                <a:latin typeface="Arial" pitchFamily="34" charset="0"/>
                <a:ea typeface="MS PGothic" pitchFamily="34" charset="-128"/>
              </a:rPr>
              <a:t> by Cay Horstmann</a:t>
            </a:r>
          </a:p>
          <a:p>
            <a:r>
              <a:rPr lang="en-US" altLang="ko-KR" smtClean="0">
                <a:latin typeface="Arial" pitchFamily="34" charset="0"/>
                <a:ea typeface="MS PGothic" pitchFamily="34" charset="-128"/>
              </a:rPr>
              <a:t>Copyright © 2009 by John Wiley &amp; Sons.  All rights reserved.</a:t>
            </a:r>
          </a:p>
        </p:txBody>
      </p:sp>
      <p:sp>
        <p:nvSpPr>
          <p:cNvPr id="86019" name="Line 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B3A4C5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854075"/>
            <a:ext cx="91440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1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java.awt.Graphics2D;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2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java.awt.Rectangle;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3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java.awt.geom.Ellipse2D;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4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java.awt.geom.Line2D;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5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java.awt.geom.Point2D;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6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/**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A car shape that can be positioned anywhere on the screen.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10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Car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xLeft;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yTop;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14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/**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Constructs a car with a given top left corner.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@param x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the x coordinate of the top left corner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@param y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the y coordinate of the top left corner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*/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20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Car(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y)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xLeft = x;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yTop = y;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  <a:endParaRPr lang="en-US" altLang="ko-KR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7239000" y="6034088"/>
            <a:ext cx="160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 i="1"/>
              <a:t>Continued</a:t>
            </a: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ch03/car/Car.java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i="1" smtClean="0">
                <a:latin typeface="Arial" pitchFamily="34" charset="0"/>
                <a:ea typeface="MS PGothic" pitchFamily="34" charset="-128"/>
              </a:rPr>
              <a:t>Big Java</a:t>
            </a:r>
            <a:r>
              <a:rPr lang="en-US" altLang="ko-KR" smtClean="0">
                <a:latin typeface="Arial" pitchFamily="34" charset="0"/>
                <a:ea typeface="MS PGothic" pitchFamily="34" charset="-128"/>
              </a:rPr>
              <a:t> by Cay Horstmann</a:t>
            </a:r>
          </a:p>
          <a:p>
            <a:r>
              <a:rPr lang="en-US" altLang="ko-KR" smtClean="0">
                <a:latin typeface="Arial" pitchFamily="34" charset="0"/>
                <a:ea typeface="MS PGothic" pitchFamily="34" charset="-128"/>
              </a:rPr>
              <a:t>Copyright © 2009 by John Wiley &amp; Sons.  All rights reserved.</a:t>
            </a:r>
          </a:p>
        </p:txBody>
      </p:sp>
      <p:sp>
        <p:nvSpPr>
          <p:cNvPr id="87043" name="Line 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B3A4C5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575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25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/**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Draws the car.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@param g2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the graphics context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*/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30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draw(Graphics2D g2)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Rectangle body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=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Rectangle(xLeft, yTop +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60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   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Ellipse2D.Double frontTire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=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Ellipse2D.Double(xLeft +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yTop +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Ellipse2D.Double rearTire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=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Ellipse2D.Double(xLeft +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40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yTop +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38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//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The bottom of the front windshield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40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Point2D.Double r1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=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Point2D.Double(xLeft +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yTop +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//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The front of the roof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Point2D.Double r2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=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Point2D.Double(xLeft +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yTop);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//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The rear of the roof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Point2D.Double r3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=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Point2D.Double(xLeft +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40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yTop);</a:t>
            </a:r>
            <a:endParaRPr lang="en-US" altLang="ko-KR" sz="1600">
              <a:solidFill>
                <a:srgbClr val="7A9ECD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7239000" y="6034088"/>
            <a:ext cx="160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 i="1"/>
              <a:t>Continued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ch03/car/Car.java 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i="1" smtClean="0">
                <a:latin typeface="Arial" pitchFamily="34" charset="0"/>
                <a:ea typeface="MS PGothic" pitchFamily="34" charset="-128"/>
              </a:rPr>
              <a:t>Big Java</a:t>
            </a:r>
            <a:r>
              <a:rPr lang="en-US" altLang="ko-KR" smtClean="0">
                <a:latin typeface="Arial" pitchFamily="34" charset="0"/>
                <a:ea typeface="MS PGothic" pitchFamily="34" charset="-128"/>
              </a:rPr>
              <a:t> by Cay Horstmann</a:t>
            </a:r>
          </a:p>
          <a:p>
            <a:r>
              <a:rPr lang="en-US" altLang="ko-KR" smtClean="0">
                <a:latin typeface="Arial" pitchFamily="34" charset="0"/>
                <a:ea typeface="MS PGothic" pitchFamily="34" charset="-128"/>
              </a:rPr>
              <a:t>Copyright © 2009 by John Wiley &amp; Sons.  All rights reserved.</a:t>
            </a:r>
          </a:p>
        </p:txBody>
      </p:sp>
      <p:sp>
        <p:nvSpPr>
          <p:cNvPr id="88067" name="Line 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B3A4C5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869950"/>
            <a:ext cx="9144000" cy="477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//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The bottom of the rear windshield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Point2D.Double r4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50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=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Point2D.Double(xLeft +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yTop +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51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52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Line2D.Double frontWindshield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53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=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Line2D.Double(r1, r2);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54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Line2D.Double roofTop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55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=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Line2D.Double(r2, r3);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56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Line2D.Double rearWindshield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57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=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Line2D.Double(r3, r4);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58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59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g2.draw(body);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60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g2.draw(frontTire);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61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g2.draw(rearTire);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62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g2.draw(frontWindshield);    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63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g2.draw(roofTop);    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64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g2.draw(rearWindshield);    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65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66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ch03/car/Car.java 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93187" name="Rectangle 2"/>
          <p:cNvSpPr>
            <a:spLocks noChangeArrowheads="1"/>
          </p:cNvSpPr>
          <p:nvPr/>
        </p:nvSpPr>
        <p:spPr bwMode="auto">
          <a:xfrm>
            <a:off x="0" y="920750"/>
            <a:ext cx="91440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/>
            <a:r>
              <a:rPr lang="en-US" altLang="ko-KR"/>
              <a:t>To show a frame: 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en-US" altLang="ko-KR"/>
              <a:t>Construct an object of the </a:t>
            </a:r>
            <a:r>
              <a:rPr lang="en-US" altLang="ko-KR">
                <a:solidFill>
                  <a:srgbClr val="6E8080"/>
                </a:solidFill>
                <a:latin typeface="Courier New" pitchFamily="49" charset="0"/>
              </a:rPr>
              <a:t>JFrame</a:t>
            </a:r>
            <a:r>
              <a:rPr lang="en-US" altLang="ko-KR">
                <a:solidFill>
                  <a:srgbClr val="6E8080"/>
                </a:solidFill>
              </a:rPr>
              <a:t> </a:t>
            </a:r>
            <a:r>
              <a:rPr lang="en-US" altLang="ko-KR"/>
              <a:t>class:</a:t>
            </a:r>
          </a:p>
          <a:p>
            <a:pPr marL="800100" lvl="1" indent="-342900">
              <a:spcBef>
                <a:spcPct val="50000"/>
              </a:spcBef>
            </a:pPr>
            <a:r>
              <a:rPr lang="en-US" altLang="ko-KR" sz="2000">
                <a:solidFill>
                  <a:srgbClr val="6E8080"/>
                </a:solidFill>
                <a:latin typeface="Courier New" pitchFamily="49" charset="0"/>
              </a:rPr>
              <a:t>JFrame frame = new JFrame(); 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ko-KR"/>
              <a:t>2.	Set the size of the frame:</a:t>
            </a:r>
          </a:p>
          <a:p>
            <a:pPr marL="800100" lvl="1" indent="-342900">
              <a:spcBef>
                <a:spcPct val="50000"/>
              </a:spcBef>
            </a:pPr>
            <a:r>
              <a:rPr lang="en-US" altLang="ko-KR" sz="2000">
                <a:solidFill>
                  <a:srgbClr val="6E8080"/>
                </a:solidFill>
                <a:latin typeface="Courier New" pitchFamily="49" charset="0"/>
              </a:rPr>
              <a:t>frame.setSize(300, 400);</a:t>
            </a:r>
            <a:r>
              <a:rPr lang="en-US" altLang="ko-KR">
                <a:solidFill>
                  <a:srgbClr val="6E8080"/>
                </a:solidFill>
              </a:rPr>
              <a:t> </a:t>
            </a:r>
          </a:p>
          <a:p>
            <a:pPr marL="342900" indent="-342900">
              <a:spcBef>
                <a:spcPct val="50000"/>
              </a:spcBef>
              <a:buFontTx/>
              <a:buAutoNum type="arabicPeriod" startAt="3"/>
            </a:pPr>
            <a:r>
              <a:rPr lang="en-US" altLang="ko-KR"/>
              <a:t>If you’d like, set the title of the frame:</a:t>
            </a:r>
          </a:p>
          <a:p>
            <a:pPr marL="800100" lvl="1" indent="-342900">
              <a:spcBef>
                <a:spcPct val="50000"/>
              </a:spcBef>
            </a:pPr>
            <a:r>
              <a:rPr lang="en-US" altLang="ko-KR" sz="2000">
                <a:solidFill>
                  <a:srgbClr val="6E8080"/>
                </a:solidFill>
                <a:latin typeface="Courier New" pitchFamily="49" charset="0"/>
              </a:rPr>
              <a:t>frame.setTitle("An Empty Frame")</a:t>
            </a:r>
            <a:r>
              <a:rPr lang="en-US" altLang="ko-KR" sz="2000">
                <a:latin typeface="Courier New" pitchFamily="49" charset="0"/>
              </a:rPr>
              <a:t>; 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ko-KR"/>
              <a:t>4. Set the “default close operation”:</a:t>
            </a:r>
          </a:p>
          <a:p>
            <a:pPr marL="800100" lvl="1" indent="-342900">
              <a:spcBef>
                <a:spcPct val="50000"/>
              </a:spcBef>
            </a:pPr>
            <a:r>
              <a:rPr lang="en-US" altLang="ko-KR" sz="2000">
                <a:solidFill>
                  <a:srgbClr val="6E8080"/>
                </a:solidFill>
                <a:latin typeface="Courier New" pitchFamily="49" charset="0"/>
              </a:rPr>
              <a:t>frame.setDefaultCloseOperation(JFrame.EXIT_ON_CLOSE); 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ko-KR"/>
              <a:t>5. Make the frame visible:</a:t>
            </a:r>
          </a:p>
          <a:p>
            <a:pPr marL="800100" lvl="1" indent="-342900">
              <a:spcBef>
                <a:spcPct val="50000"/>
              </a:spcBef>
            </a:pPr>
            <a:r>
              <a:rPr lang="en-US" altLang="ko-KR" sz="2000">
                <a:solidFill>
                  <a:srgbClr val="6E8080"/>
                </a:solidFill>
                <a:latin typeface="Courier New" pitchFamily="49" charset="0"/>
              </a:rPr>
              <a:t>frame.setVisible(true);</a:t>
            </a:r>
          </a:p>
        </p:txBody>
      </p:sp>
      <p:sp>
        <p:nvSpPr>
          <p:cNvPr id="122884" name="Line 3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B3A4C5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2885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Graphical Applications and Frame Windows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i="1" smtClean="0">
                <a:latin typeface="Arial" pitchFamily="34" charset="0"/>
                <a:ea typeface="MS PGothic" pitchFamily="34" charset="-128"/>
              </a:rPr>
              <a:t>Big Java</a:t>
            </a:r>
            <a:r>
              <a:rPr lang="en-US" altLang="ko-KR" smtClean="0">
                <a:latin typeface="Arial" pitchFamily="34" charset="0"/>
                <a:ea typeface="MS PGothic" pitchFamily="34" charset="-128"/>
              </a:rPr>
              <a:t> by Cay Horstmann</a:t>
            </a:r>
          </a:p>
          <a:p>
            <a:r>
              <a:rPr lang="en-US" altLang="ko-KR" smtClean="0">
                <a:latin typeface="Arial" pitchFamily="34" charset="0"/>
                <a:ea typeface="MS PGothic" pitchFamily="34" charset="-128"/>
              </a:rPr>
              <a:t>Copyright © 2009 by John Wiley &amp; Sons.  All rights reserved.</a:t>
            </a:r>
          </a:p>
        </p:txBody>
      </p:sp>
      <p:sp>
        <p:nvSpPr>
          <p:cNvPr id="89091" name="Line 3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B3A4C5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822325"/>
            <a:ext cx="91440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1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java.awt.Graphics;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2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java.awt.Graphics2D;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3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javax.swing.JComponent;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4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/**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This component draws two car shapes.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8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CarComponent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JComponent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10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paintComponent(Graphics g)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Graphics2D g2 = (Graphics2D) g;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13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Car car1 =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Car(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 = getWidth() -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60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y = getHeight() -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30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18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Car car2 =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Car(x, y);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20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car1.draw(g2);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car2.draw(g2);    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ch03/car/CarComponent.java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i="1" smtClean="0">
                <a:latin typeface="Arial" pitchFamily="34" charset="0"/>
                <a:ea typeface="MS PGothic" pitchFamily="34" charset="-128"/>
              </a:rPr>
              <a:t>Big Java</a:t>
            </a:r>
            <a:r>
              <a:rPr lang="en-US" altLang="ko-KR" smtClean="0">
                <a:latin typeface="Arial" pitchFamily="34" charset="0"/>
                <a:ea typeface="MS PGothic" pitchFamily="34" charset="-128"/>
              </a:rPr>
              <a:t> by Cay Horstmann</a:t>
            </a:r>
          </a:p>
          <a:p>
            <a:r>
              <a:rPr lang="en-US" altLang="ko-KR" smtClean="0">
                <a:latin typeface="Arial" pitchFamily="34" charset="0"/>
                <a:ea typeface="MS PGothic" pitchFamily="34" charset="-128"/>
              </a:rPr>
              <a:t>Copyright © 2009 by John Wiley &amp; Sons.  All rights reserved.</a:t>
            </a:r>
          </a:p>
        </p:txBody>
      </p:sp>
      <p:sp>
        <p:nvSpPr>
          <p:cNvPr id="90115" name="Line 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B3A4C5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825500"/>
            <a:ext cx="9144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1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javax.swing.JFrame;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2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3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CarViewer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main(String[] args)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JFrame frame =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JFrame();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8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frame.setSize(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300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400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10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frame.setTitle(</a:t>
            </a:r>
            <a:r>
              <a:rPr lang="en-US" altLang="ko-KR" sz="1600">
                <a:solidFill>
                  <a:srgbClr val="32E598"/>
                </a:solidFill>
                <a:latin typeface="Courier New" pitchFamily="49" charset="0"/>
                <a:cs typeface="Courier New" pitchFamily="49" charset="0"/>
              </a:rPr>
              <a:t>"Two cars"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frame.setDefaultCloseOperation(JFrame.EXIT_ON_CLOSE);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12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CarComponent component =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CarComponent();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frame.add(component);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15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frame.setVisible(true);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ko-KR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ch03/car/CarViewer.java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Processing Text Input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0" y="900113"/>
            <a:ext cx="9144000" cy="466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 eaLnBrk="0" hangingPunct="0">
              <a:spcBef>
                <a:spcPct val="50000"/>
              </a:spcBef>
              <a:buFontTx/>
              <a:buChar char="•"/>
            </a:pPr>
            <a:r>
              <a:rPr lang="en-US" altLang="ko-KR" sz="2400"/>
              <a:t>The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actionPerformed </a:t>
            </a:r>
            <a:r>
              <a:rPr lang="en-US" altLang="ko-KR" sz="2400">
                <a:cs typeface="Courier New" pitchFamily="49" charset="0"/>
              </a:rPr>
              <a:t>method of the button's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altLang="ko-KR" sz="2400">
                <a:cs typeface="Courier New" pitchFamily="49" charset="0"/>
              </a:rPr>
              <a:t> reads the user input from the text fields (use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getText</a:t>
            </a:r>
            <a:r>
              <a:rPr lang="en-US" altLang="ko-KR" sz="2400">
                <a:cs typeface="Courier New" pitchFamily="49" charset="0"/>
              </a:rPr>
              <a:t>):</a:t>
            </a:r>
          </a:p>
          <a:p>
            <a:pPr marL="685800" lvl="1" indent="-228600" eaLnBrk="0" hangingPunct="0">
              <a:spcBef>
                <a:spcPct val="50000"/>
              </a:spcBef>
            </a:pPr>
            <a:r>
              <a:rPr lang="en-US" altLang="ko-KR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class AddInterestListener implements ActionListener </a:t>
            </a:r>
          </a:p>
          <a:p>
            <a:pPr marL="685800" lvl="1" indent="-228600" eaLnBrk="0" hangingPunct="0"/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	{ </a:t>
            </a:r>
          </a:p>
          <a:p>
            <a:pPr marL="685800" lvl="1" indent="-228600" eaLnBrk="0" hangingPunct="0"/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	   public void actionPerformed(ActionEvent event) </a:t>
            </a:r>
          </a:p>
          <a:p>
            <a:pPr marL="685800" lvl="1" indent="-228600" eaLnBrk="0" hangingPunct="0"/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{ </a:t>
            </a:r>
          </a:p>
          <a:p>
            <a:pPr marL="685800" lvl="1" indent="-228600" eaLnBrk="0" hangingPunct="0"/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 double rate =</a:t>
            </a:r>
          </a:p>
          <a:p>
            <a:pPr marL="685800" lvl="1" indent="-228600" eaLnBrk="0" hangingPunct="0"/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    Double.parseDouble(rateField.getText()); </a:t>
            </a:r>
          </a:p>
          <a:p>
            <a:pPr marL="685800" lvl="1" indent="-228600" eaLnBrk="0" hangingPunct="0"/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 double interest = account.getBalance() * rate / 100; </a:t>
            </a:r>
          </a:p>
          <a:p>
            <a:pPr marL="685800" lvl="1" indent="-228600" eaLnBrk="0" hangingPunct="0"/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 account.deposit(interest); </a:t>
            </a:r>
          </a:p>
          <a:p>
            <a:pPr marL="685800" lvl="1" indent="-228600" eaLnBrk="0" hangingPunct="0"/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 resultLabel.setText("balance: ”</a:t>
            </a:r>
          </a:p>
          <a:p>
            <a:pPr marL="685800" lvl="1" indent="-228600" eaLnBrk="0" hangingPunct="0"/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      + account.getBalance()); </a:t>
            </a:r>
          </a:p>
          <a:p>
            <a:pPr marL="685800" lvl="1" indent="-228600" eaLnBrk="0" hangingPunct="0"/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685800" lvl="1" indent="-228600" eaLnBrk="0" hangingPunct="0"/>
            <a:r>
              <a:rPr lang="en-US" altLang="ko-KR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Text Areas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752475"/>
            <a:ext cx="9144000" cy="501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altLang="ko-KR" sz="2000"/>
              <a:t> Use a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JTextArea</a:t>
            </a:r>
            <a:r>
              <a:rPr lang="en-US" altLang="ko-KR" sz="2000"/>
              <a:t> to show multiple lines of text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000"/>
              <a:t> You can specify the number of rows and columns:</a:t>
            </a:r>
          </a:p>
          <a:p>
            <a:pPr marL="685800" lvl="1" indent="-228600">
              <a:spcBef>
                <a:spcPts val="600"/>
              </a:spcBef>
            </a:pPr>
            <a:r>
              <a:rPr lang="en-US" altLang="ko-KR" sz="2000">
                <a:latin typeface="Courier New" pitchFamily="49" charset="0"/>
              </a:rPr>
              <a:t>	</a:t>
            </a:r>
            <a:r>
              <a:rPr lang="en-US" altLang="ko-KR" sz="2000">
                <a:cs typeface="Arial" pitchFamily="34" charset="0"/>
              </a:rPr>
              <a:t> 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final int ROWS = 10; 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	</a:t>
            </a:r>
            <a:r>
              <a:rPr lang="en-US" altLang="ko-KR" sz="2000">
                <a:solidFill>
                  <a:srgbClr val="6E7069"/>
                </a:solidFill>
                <a:cs typeface="Arial" pitchFamily="34" charset="0"/>
              </a:rPr>
              <a:t> 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final int COLUMNS = 30; </a:t>
            </a:r>
          </a:p>
          <a:p>
            <a:pPr marL="685800" lvl="1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	</a:t>
            </a:r>
            <a:r>
              <a:rPr lang="en-US" altLang="ko-KR" sz="2000">
                <a:solidFill>
                  <a:srgbClr val="6E7069"/>
                </a:solidFill>
                <a:cs typeface="Arial" pitchFamily="34" charset="0"/>
              </a:rPr>
              <a:t> 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JTextArea textArea = new JTextArea(ROWS, COLUMNS);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000">
                <a:cs typeface="Arial" pitchFamily="34" charset="0"/>
              </a:rPr>
              <a:t>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setText</a:t>
            </a:r>
            <a:r>
              <a:rPr lang="en-US" altLang="ko-KR" sz="2000">
                <a:cs typeface="Arial" pitchFamily="34" charset="0"/>
              </a:rPr>
              <a:t>: to set the text of a text field or text area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000">
                <a:cs typeface="Arial" pitchFamily="34" charset="0"/>
              </a:rPr>
              <a:t>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append</a:t>
            </a:r>
            <a:r>
              <a:rPr lang="en-US" altLang="ko-KR" sz="2000">
                <a:cs typeface="Arial" pitchFamily="34" charset="0"/>
              </a:rPr>
              <a:t>: to add text to the end of a text area </a:t>
            </a:r>
          </a:p>
          <a:p>
            <a:pPr marL="228600" indent="-228600">
              <a:spcBef>
                <a:spcPts val="1200"/>
              </a:spcBef>
              <a:buFontTx/>
              <a:buChar char="•"/>
            </a:pPr>
            <a:r>
              <a:rPr lang="en-US" altLang="ko-KR" sz="2000">
                <a:cs typeface="Arial" pitchFamily="34" charset="0"/>
              </a:rPr>
              <a:t> Use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newline</a:t>
            </a:r>
            <a:r>
              <a:rPr lang="en-US" altLang="ko-KR" sz="2000">
                <a:cs typeface="Arial" pitchFamily="34" charset="0"/>
              </a:rPr>
              <a:t> characters to separate lines:  </a:t>
            </a:r>
            <a:br>
              <a:rPr lang="en-US" altLang="ko-KR" sz="2000">
                <a:cs typeface="Arial" pitchFamily="34" charset="0"/>
              </a:rPr>
            </a:br>
            <a:r>
              <a:rPr lang="en-US" altLang="ko-KR" sz="2000">
                <a:cs typeface="Arial" pitchFamily="34" charset="0"/>
              </a:rPr>
              <a:t> 	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textArea.append(account.getBalance() + "\n");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000">
                <a:cs typeface="Arial" pitchFamily="34" charset="0"/>
              </a:rPr>
              <a:t> To use for display purposes only:</a:t>
            </a:r>
            <a:r>
              <a:rPr lang="en-US" altLang="ko-KR" sz="2000">
                <a:latin typeface="Courier New" pitchFamily="49" charset="0"/>
                <a:cs typeface="Arial" pitchFamily="34" charset="0"/>
              </a:rPr>
              <a:t> </a:t>
            </a:r>
          </a:p>
          <a:p>
            <a:pPr marL="228600" indent="-228600">
              <a:spcBef>
                <a:spcPts val="600"/>
              </a:spcBef>
            </a:pPr>
            <a:r>
              <a:rPr lang="en-US" altLang="ko-KR" sz="1000">
                <a:latin typeface="Courier New" pitchFamily="49" charset="0"/>
                <a:cs typeface="Arial" pitchFamily="34" charset="0"/>
              </a:rPr>
              <a:t>	 	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textArea.setEditable(false);</a:t>
            </a:r>
          </a:p>
          <a:p>
            <a:pPr marL="228600" indent="-228600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  <a:cs typeface="Arial" pitchFamily="34" charset="0"/>
              </a:rPr>
              <a:t>		// program can call setText and append to change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Text Areas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03288"/>
            <a:ext cx="914400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altLang="ko-KR" sz="2000"/>
              <a:t>Classes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JTextField </a:t>
            </a:r>
            <a:r>
              <a:rPr lang="en-US" altLang="ko-KR" sz="2000">
                <a:cs typeface="Courier New" pitchFamily="49" charset="0"/>
              </a:rPr>
              <a:t>and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JTextArea</a:t>
            </a:r>
            <a:r>
              <a:rPr lang="en-US" altLang="ko-KR" sz="2000">
                <a:cs typeface="Courier New" pitchFamily="49" charset="0"/>
              </a:rPr>
              <a:t> are subclasses of library class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JTextComponent</a:t>
            </a:r>
            <a:r>
              <a:rPr lang="en-US" altLang="ko-KR" sz="2000">
                <a:cs typeface="Courier New" pitchFamily="49" charset="0"/>
              </a:rPr>
              <a:t> 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000">
                <a:cs typeface="Courier New" pitchFamily="49" charset="0"/>
              </a:rPr>
              <a:t> Methods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setText</a:t>
            </a:r>
            <a:r>
              <a:rPr lang="en-US" altLang="ko-KR" sz="2000">
                <a:cs typeface="Courier New" pitchFamily="49" charset="0"/>
              </a:rPr>
              <a:t> and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setEditable</a:t>
            </a:r>
            <a:r>
              <a:rPr lang="en-US" altLang="ko-KR" sz="2000">
                <a:cs typeface="Courier New" pitchFamily="49" charset="0"/>
              </a:rPr>
              <a:t> are declared in the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JTextComponent</a:t>
            </a:r>
            <a:r>
              <a:rPr lang="en-US" altLang="ko-KR" sz="2000">
                <a:cs typeface="Courier New" pitchFamily="49" charset="0"/>
              </a:rPr>
              <a:t> class and inherited by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JTextField</a:t>
            </a:r>
            <a:r>
              <a:rPr lang="en-US" altLang="ko-KR" sz="2000">
                <a:cs typeface="Courier New" pitchFamily="49" charset="0"/>
              </a:rPr>
              <a:t> and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JTextArea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altLang="ko-KR" sz="2000">
                <a:cs typeface="Courier New" pitchFamily="49" charset="0"/>
              </a:rPr>
              <a:t> Method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append</a:t>
            </a:r>
            <a:r>
              <a:rPr lang="en-US" altLang="ko-KR" sz="2000">
                <a:cs typeface="Courier New" pitchFamily="49" charset="0"/>
              </a:rPr>
              <a:t> is declared in the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JTextArea</a:t>
            </a:r>
            <a:r>
              <a:rPr lang="en-US" altLang="ko-KR" sz="2000">
                <a:cs typeface="Courier New" pitchFamily="49" charset="0"/>
              </a:rPr>
              <a:t> class</a:t>
            </a:r>
          </a:p>
        </p:txBody>
      </p:sp>
      <p:pic>
        <p:nvPicPr>
          <p:cNvPr id="27653" name="Picture 4" descr="swing_hierarchy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589338"/>
            <a:ext cx="4114800" cy="297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Text Areas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039813"/>
            <a:ext cx="91440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lvl="1" indent="-179388">
              <a:spcBef>
                <a:spcPts val="1200"/>
              </a:spcBef>
              <a:buFontTx/>
              <a:buChar char="•"/>
            </a:pPr>
            <a:r>
              <a:rPr lang="en-US" altLang="ko-KR" sz="2000"/>
              <a:t>To add scroll bars to a text area:</a:t>
            </a:r>
          </a:p>
          <a:p>
            <a:pPr marL="0" lvl="1" indent="-179388">
              <a:spcBef>
                <a:spcPts val="1200"/>
              </a:spcBef>
            </a:pP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JTextArea textArea = new JTextArea(ROWS, COLUMNS);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JScrollPane scrollPane = new JScrollPane(textArea);</a:t>
            </a:r>
          </a:p>
        </p:txBody>
      </p:sp>
      <p:pic>
        <p:nvPicPr>
          <p:cNvPr id="53252" name="Picture 6" descr="text_are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578100"/>
            <a:ext cx="64008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Layout Management</a:t>
            </a:r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ts val="600"/>
              </a:spcBef>
              <a:buFontTx/>
              <a:buChar char="•"/>
            </a:pPr>
            <a:r>
              <a:rPr lang="en-US" altLang="ko-KR" sz="2400"/>
              <a:t>Up to now, we have had limited control over layout of components </a:t>
            </a:r>
          </a:p>
          <a:p>
            <a:pPr marL="693738" lvl="1" indent="-236538">
              <a:spcBef>
                <a:spcPts val="600"/>
              </a:spcBef>
              <a:buFontTx/>
              <a:buChar char="•"/>
            </a:pPr>
            <a:r>
              <a:rPr lang="en-US" altLang="ko-KR" sz="2000" i="1"/>
              <a:t>When we used a panel, it arranged the components from the left to the right </a:t>
            </a:r>
          </a:p>
          <a:p>
            <a:pPr marL="236538" indent="-236538">
              <a:spcBef>
                <a:spcPts val="600"/>
              </a:spcBef>
              <a:buFontTx/>
              <a:buChar char="•"/>
            </a:pPr>
            <a:r>
              <a:rPr lang="en-US" altLang="ko-KR" sz="2400"/>
              <a:t>User-interface components are arranged by placing them inside containers </a:t>
            </a:r>
          </a:p>
          <a:p>
            <a:pPr marL="693738" lvl="1" indent="-236538">
              <a:spcBef>
                <a:spcPts val="600"/>
              </a:spcBef>
              <a:buFontTx/>
              <a:buChar char="•"/>
            </a:pPr>
            <a:r>
              <a:rPr lang="en-US" altLang="ko-KR" sz="2000" i="1"/>
              <a:t>Containers can be placed inside larger containers </a:t>
            </a:r>
          </a:p>
          <a:p>
            <a:pPr marL="236538" indent="-236538">
              <a:spcBef>
                <a:spcPts val="600"/>
              </a:spcBef>
              <a:buFontTx/>
              <a:buChar char="•"/>
            </a:pPr>
            <a:r>
              <a:rPr lang="en-US" altLang="ko-KR" sz="2400"/>
              <a:t>Each container has a </a:t>
            </a:r>
            <a:r>
              <a:rPr lang="en-US" altLang="ko-KR" sz="2400" i="1"/>
              <a:t>layout manager</a:t>
            </a:r>
            <a:r>
              <a:rPr lang="en-US" altLang="ko-KR" sz="2400"/>
              <a:t> that directs the arrangement of its components </a:t>
            </a:r>
          </a:p>
          <a:p>
            <a:pPr marL="236538" indent="-236538">
              <a:spcBef>
                <a:spcPts val="600"/>
              </a:spcBef>
              <a:buFontTx/>
              <a:buChar char="•"/>
            </a:pPr>
            <a:r>
              <a:rPr lang="en-US" altLang="ko-KR" sz="2400"/>
              <a:t>Three useful layout managers: </a:t>
            </a:r>
          </a:p>
          <a:p>
            <a:pPr marL="693738" lvl="1" indent="-236538">
              <a:spcBef>
                <a:spcPts val="600"/>
              </a:spcBef>
              <a:buFontTx/>
              <a:buChar char="•"/>
            </a:pPr>
            <a:r>
              <a:rPr lang="en-US" altLang="ko-KR" sz="2000" i="1"/>
              <a:t>border layout </a:t>
            </a:r>
          </a:p>
          <a:p>
            <a:pPr marL="693738" lvl="1" indent="-236538">
              <a:spcBef>
                <a:spcPts val="600"/>
              </a:spcBef>
              <a:buFontTx/>
              <a:buChar char="•"/>
            </a:pPr>
            <a:r>
              <a:rPr lang="en-US" altLang="ko-KR" sz="2000" i="1"/>
              <a:t>flow layout </a:t>
            </a:r>
          </a:p>
          <a:p>
            <a:pPr marL="693738" lvl="1" indent="-236538">
              <a:spcBef>
                <a:spcPts val="600"/>
              </a:spcBef>
              <a:buFontTx/>
              <a:buChar char="•"/>
            </a:pPr>
            <a:r>
              <a:rPr lang="en-US" altLang="ko-KR" sz="2000" i="1"/>
              <a:t>grid layout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Layout Management</a:t>
            </a:r>
          </a:p>
        </p:txBody>
      </p:sp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altLang="ko-KR" sz="2400"/>
              <a:t>By default,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JPanel</a:t>
            </a:r>
            <a:r>
              <a:rPr lang="en-US" altLang="ko-KR" sz="2400">
                <a:solidFill>
                  <a:srgbClr val="6E7069"/>
                </a:solidFill>
              </a:rPr>
              <a:t> </a:t>
            </a:r>
            <a:r>
              <a:rPr lang="en-US" altLang="ko-KR" sz="2400"/>
              <a:t>places components from left to right and starts a new row when needed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altLang="ko-KR" sz="2400"/>
              <a:t>Panel layout carried out by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FlowLayout</a:t>
            </a:r>
            <a:r>
              <a:rPr lang="en-US" altLang="ko-KR" sz="2400"/>
              <a:t> layout manager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altLang="ko-KR" sz="2400"/>
              <a:t>Can set other layout managers:</a:t>
            </a:r>
          </a:p>
          <a:p>
            <a:pPr marL="693738" lvl="1" indent="-236538">
              <a:spcBef>
                <a:spcPct val="50000"/>
              </a:spcBef>
            </a:pPr>
            <a:r>
              <a:rPr lang="en-US" altLang="ko-KR" sz="2400">
                <a:latin typeface="Courier New" pitchFamily="49" charset="0"/>
              </a:rPr>
              <a:t>	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panel.setLayout(new BorderLayout());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Border Layout</a:t>
            </a:r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buFontTx/>
              <a:buChar char="•"/>
            </a:pPr>
            <a:r>
              <a:rPr lang="en-US" altLang="ko-KR" sz="2400"/>
              <a:t>Border layout groups container into five areas - center, north, west, south and east</a:t>
            </a:r>
          </a:p>
        </p:txBody>
      </p:sp>
      <p:pic>
        <p:nvPicPr>
          <p:cNvPr id="63492" name="Picture 6" descr="border_layout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28813"/>
            <a:ext cx="6934200" cy="384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Border Layout</a:t>
            </a:r>
          </a:p>
        </p:txBody>
      </p:sp>
      <p:sp>
        <p:nvSpPr>
          <p:cNvPr id="321541" name="Text Box 5"/>
          <p:cNvSpPr txBox="1">
            <a:spLocks noChangeArrowheads="1"/>
          </p:cNvSpPr>
          <p:nvPr/>
        </p:nvSpPr>
        <p:spPr bwMode="auto">
          <a:xfrm>
            <a:off x="0" y="1066800"/>
            <a:ext cx="91440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buFontTx/>
              <a:buChar char="•"/>
            </a:pPr>
            <a:r>
              <a:rPr lang="en-US" altLang="ko-KR" sz="2400"/>
              <a:t>Default layout manager for a frame (technically, the frame’s content pane)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altLang="ko-KR" sz="2400"/>
              <a:t>When adding a component, specify the position like this:</a:t>
            </a:r>
          </a:p>
          <a:p>
            <a:pPr marL="693738" lvl="1" indent="-236538">
              <a:spcBef>
                <a:spcPct val="50000"/>
              </a:spcBef>
            </a:pPr>
            <a:r>
              <a:rPr lang="en-US" altLang="ko-KR" sz="2400">
                <a:latin typeface="Courier New" pitchFamily="49" charset="0"/>
              </a:rPr>
              <a:t>	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panel.add(component, BorderLayout.NORTH);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altLang="ko-KR" sz="2400"/>
              <a:t>Expands each component to fill the entire allotted area </a:t>
            </a:r>
            <a:br>
              <a:rPr lang="en-US" altLang="ko-KR" sz="2400"/>
            </a:br>
            <a:r>
              <a:rPr lang="en-US" altLang="ko-KR" sz="2400"/>
              <a:t>If that is not desirable, place each component inside a panel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23907" name="Rectangle 2"/>
          <p:cNvSpPr>
            <a:spLocks noChangeArrowheads="1"/>
          </p:cNvSpPr>
          <p:nvPr/>
        </p:nvSpPr>
        <p:spPr bwMode="auto">
          <a:xfrm>
            <a:off x="76200" y="228600"/>
            <a:ext cx="4059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>
                <a:solidFill>
                  <a:schemeClr val="hlink"/>
                </a:solidFill>
              </a:rPr>
              <a:t>     </a:t>
            </a:r>
            <a:r>
              <a:rPr lang="en-US" altLang="ko-KR" sz="1100"/>
              <a:t>                                                                                         </a:t>
            </a:r>
            <a:r>
              <a:rPr lang="en-US" altLang="ko-KR" sz="1800"/>
              <a:t> </a:t>
            </a:r>
          </a:p>
        </p:txBody>
      </p:sp>
      <p:sp>
        <p:nvSpPr>
          <p:cNvPr id="123908" name="Line 4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B3A4C5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A Frame Window   </a:t>
            </a:r>
          </a:p>
        </p:txBody>
      </p:sp>
      <p:pic>
        <p:nvPicPr>
          <p:cNvPr id="123910" name="Picture 6" descr="empty_fram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6172200" cy="512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Grid Layout</a:t>
            </a: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buFontTx/>
              <a:buChar char="•"/>
            </a:pPr>
            <a:r>
              <a:rPr lang="en-US" altLang="ko-KR" sz="2400" dirty="0"/>
              <a:t>Arranges components in a grid with a fixed number of rows and columns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altLang="ko-KR" sz="2400" dirty="0"/>
              <a:t>Resizes each component so that they all have same size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altLang="ko-KR" sz="2400" dirty="0"/>
              <a:t>Expands each component to fill the entire allotted area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altLang="ko-KR" sz="2400" dirty="0"/>
              <a:t>Add the components, row by row, left to right:</a:t>
            </a:r>
          </a:p>
          <a:p>
            <a:pPr marL="693738" lvl="1" indent="-236538">
              <a:spcBef>
                <a:spcPct val="50000"/>
              </a:spcBef>
            </a:pPr>
            <a:r>
              <a:rPr lang="en-US" altLang="ko-KR" sz="2000" dirty="0">
                <a:latin typeface="Courier New" pitchFamily="49" charset="0"/>
              </a:rPr>
              <a:t>	</a:t>
            </a:r>
            <a:r>
              <a:rPr lang="en-US" altLang="ko-KR" sz="2000" dirty="0" err="1">
                <a:solidFill>
                  <a:srgbClr val="6E7069"/>
                </a:solidFill>
                <a:latin typeface="Courier New" pitchFamily="49" charset="0"/>
              </a:rPr>
              <a:t>JPanel</a:t>
            </a:r>
            <a:r>
              <a:rPr lang="en-US" altLang="ko-KR" sz="2000" dirty="0">
                <a:solidFill>
                  <a:srgbClr val="6E7069"/>
                </a:solidFill>
                <a:latin typeface="Courier New" pitchFamily="49" charset="0"/>
              </a:rPr>
              <a:t> </a:t>
            </a:r>
            <a:r>
              <a:rPr lang="en-US" altLang="ko-KR" sz="2000" dirty="0" err="1">
                <a:solidFill>
                  <a:srgbClr val="6E7069"/>
                </a:solidFill>
                <a:latin typeface="Courier New" pitchFamily="49" charset="0"/>
              </a:rPr>
              <a:t>numberPanel</a:t>
            </a:r>
            <a:r>
              <a:rPr lang="en-US" altLang="ko-KR" sz="2000" dirty="0">
                <a:solidFill>
                  <a:srgbClr val="6E7069"/>
                </a:solidFill>
                <a:latin typeface="Courier New" pitchFamily="49" charset="0"/>
              </a:rPr>
              <a:t> = new </a:t>
            </a:r>
            <a:r>
              <a:rPr lang="en-US" altLang="ko-KR" sz="2000" dirty="0" err="1">
                <a:solidFill>
                  <a:srgbClr val="6E7069"/>
                </a:solidFill>
                <a:latin typeface="Courier New" pitchFamily="49" charset="0"/>
              </a:rPr>
              <a:t>JPanel</a:t>
            </a:r>
            <a:r>
              <a:rPr lang="en-US" altLang="ko-KR" sz="2000" dirty="0">
                <a:solidFill>
                  <a:srgbClr val="6E7069"/>
                </a:solidFill>
                <a:latin typeface="Courier New" pitchFamily="49" charset="0"/>
              </a:rPr>
              <a:t>(); </a:t>
            </a:r>
            <a:r>
              <a:rPr lang="en-US" altLang="ko-KR" sz="2000" dirty="0" err="1">
                <a:solidFill>
                  <a:srgbClr val="6E7069"/>
                </a:solidFill>
                <a:latin typeface="Courier New" pitchFamily="49" charset="0"/>
              </a:rPr>
              <a:t>numberPanel.setLayout</a:t>
            </a:r>
            <a:r>
              <a:rPr lang="en-US" altLang="ko-KR" sz="2000" dirty="0">
                <a:solidFill>
                  <a:srgbClr val="6E7069"/>
                </a:solidFill>
                <a:latin typeface="Courier New" pitchFamily="49" charset="0"/>
              </a:rPr>
              <a:t>(new </a:t>
            </a:r>
            <a:r>
              <a:rPr lang="en-US" altLang="ko-KR" sz="2000" dirty="0" err="1">
                <a:solidFill>
                  <a:srgbClr val="6E7069"/>
                </a:solidFill>
                <a:latin typeface="Courier New" pitchFamily="49" charset="0"/>
              </a:rPr>
              <a:t>GridLayout</a:t>
            </a:r>
            <a:r>
              <a:rPr lang="en-US" altLang="ko-KR" sz="2000" dirty="0">
                <a:solidFill>
                  <a:srgbClr val="6E7069"/>
                </a:solidFill>
                <a:latin typeface="Courier New" pitchFamily="49" charset="0"/>
              </a:rPr>
              <a:t>(4, 3)); </a:t>
            </a:r>
            <a:r>
              <a:rPr lang="en-US" altLang="ko-KR" sz="2000" dirty="0" err="1">
                <a:solidFill>
                  <a:srgbClr val="6E7069"/>
                </a:solidFill>
                <a:latin typeface="Courier New" pitchFamily="49" charset="0"/>
              </a:rPr>
              <a:t>numberPanel.add</a:t>
            </a:r>
            <a:r>
              <a:rPr lang="en-US" altLang="ko-KR" sz="2000" dirty="0">
                <a:solidFill>
                  <a:srgbClr val="6E7069"/>
                </a:solidFill>
                <a:latin typeface="Courier New" pitchFamily="49" charset="0"/>
              </a:rPr>
              <a:t>(button7); </a:t>
            </a:r>
            <a:br>
              <a:rPr lang="en-US" altLang="ko-KR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 dirty="0" err="1">
                <a:solidFill>
                  <a:srgbClr val="6E7069"/>
                </a:solidFill>
                <a:latin typeface="Courier New" pitchFamily="49" charset="0"/>
              </a:rPr>
              <a:t>numberPanel.add</a:t>
            </a:r>
            <a:r>
              <a:rPr lang="en-US" altLang="ko-KR" sz="2000" dirty="0">
                <a:solidFill>
                  <a:srgbClr val="6E7069"/>
                </a:solidFill>
                <a:latin typeface="Courier New" pitchFamily="49" charset="0"/>
              </a:rPr>
              <a:t>(button8); </a:t>
            </a:r>
            <a:br>
              <a:rPr lang="en-US" altLang="ko-KR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 dirty="0" err="1">
                <a:solidFill>
                  <a:srgbClr val="6E7069"/>
                </a:solidFill>
                <a:latin typeface="Courier New" pitchFamily="49" charset="0"/>
              </a:rPr>
              <a:t>numberPanel.add</a:t>
            </a:r>
            <a:r>
              <a:rPr lang="en-US" altLang="ko-KR" sz="2000" dirty="0">
                <a:solidFill>
                  <a:srgbClr val="6E7069"/>
                </a:solidFill>
                <a:latin typeface="Courier New" pitchFamily="49" charset="0"/>
              </a:rPr>
              <a:t>(button9); </a:t>
            </a:r>
            <a:br>
              <a:rPr lang="en-US" altLang="ko-KR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 dirty="0" err="1">
                <a:solidFill>
                  <a:srgbClr val="6E7069"/>
                </a:solidFill>
                <a:latin typeface="Courier New" pitchFamily="49" charset="0"/>
              </a:rPr>
              <a:t>numberPanel.add</a:t>
            </a:r>
            <a:r>
              <a:rPr lang="en-US" altLang="ko-KR" sz="2000" dirty="0">
                <a:solidFill>
                  <a:srgbClr val="6E7069"/>
                </a:solidFill>
                <a:latin typeface="Courier New" pitchFamily="49" charset="0"/>
              </a:rPr>
              <a:t>(button4); </a:t>
            </a:r>
            <a:br>
              <a:rPr lang="en-US" altLang="ko-KR" sz="2000" dirty="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 dirty="0">
                <a:solidFill>
                  <a:srgbClr val="6E7069"/>
                </a:solidFill>
                <a:latin typeface="Courier New" pitchFamily="49" charset="0"/>
              </a:rPr>
              <a:t>...</a:t>
            </a:r>
          </a:p>
        </p:txBody>
      </p:sp>
      <p:pic>
        <p:nvPicPr>
          <p:cNvPr id="4" name="Picture 4" descr="grid_layout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4419600"/>
            <a:ext cx="4035811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Grid Bag Layout</a:t>
            </a: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477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altLang="ko-KR" sz="2400"/>
              <a:t>Tabular arrangement of components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altLang="ko-KR" sz="2000" i="1"/>
              <a:t>Columns can have different sizes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altLang="ko-KR" sz="2000" i="1"/>
              <a:t>Components can span multiple columns</a:t>
            </a:r>
            <a:r>
              <a:rPr lang="en-US" altLang="ko-KR" sz="2400"/>
              <a:t>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altLang="ko-KR" sz="2400"/>
              <a:t>Quite complex to use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altLang="ko-KR" sz="2400"/>
              <a:t>Not covered in the book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altLang="ko-KR" sz="2400"/>
              <a:t>Fortunately, you can create acceptable-looking layouts by nesting panels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altLang="ko-KR" sz="2000" i="1"/>
              <a:t>Give each panel an appropriate layout manager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altLang="ko-KR" sz="2000" i="1"/>
              <a:t>Panels don’t have visible borders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altLang="ko-KR" sz="2000" i="1"/>
              <a:t>Use as many panels as needed to organize components</a:t>
            </a:r>
            <a:r>
              <a:rPr lang="en-US" altLang="ko-KR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Radio Buttons</a:t>
            </a:r>
          </a:p>
        </p:txBody>
      </p:sp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altLang="ko-KR" sz="2400"/>
              <a:t>For a small set of mutually exclusive choices, use radio buttons or a combo box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altLang="ko-KR" sz="2400"/>
              <a:t>In a radio button set, only one button can be selected at a time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altLang="ko-KR" sz="2400"/>
              <a:t>When a button is selected, previously selected button in set is automatically turned off </a:t>
            </a:r>
          </a:p>
        </p:txBody>
      </p:sp>
      <p:pic>
        <p:nvPicPr>
          <p:cNvPr id="5" name="Picture 5" descr="choice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3276600"/>
            <a:ext cx="4572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Radio Buttons</a:t>
            </a:r>
          </a:p>
        </p:txBody>
      </p:sp>
      <p:sp>
        <p:nvSpPr>
          <p:cNvPr id="325636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altLang="ko-KR" sz="2400"/>
              <a:t>In previous figure, font sizes are mutually exclusive:</a:t>
            </a:r>
          </a:p>
          <a:p>
            <a:pPr marL="236538" indent="-236538">
              <a:spcBef>
                <a:spcPct val="50000"/>
              </a:spcBef>
            </a:pPr>
            <a:r>
              <a:rPr lang="en-US" altLang="ko-KR" sz="2400">
                <a:latin typeface="Courier New" pitchFamily="49" charset="0"/>
              </a:rPr>
              <a:t>	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JRadioButton smallButton = new JRadioButton("Small");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JRadioButton mediumButton = new JRadioButton("Medium");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JRadioButton largeButton = new JRadioButton("Large");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/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// Add radio buttons into a ButtonGroup so that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// only one button in group is on at any time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ButtonGroup group = new ButtonGroup(); group.add(smallButton);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group.add(mediumButton);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group.add(largeButton);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Radio Buttons</a:t>
            </a:r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altLang="ko-KR" sz="2400"/>
              <a:t>Button group does not place buttons close to each other on container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altLang="ko-KR" sz="2400"/>
              <a:t>It is your job to arrange buttons on screen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isSelected</a:t>
            </a:r>
            <a:r>
              <a:rPr lang="en-US" altLang="ko-KR" sz="2400"/>
              <a:t>: Called to find out if a button is currently selected or not: </a:t>
            </a:r>
          </a:p>
          <a:p>
            <a:pPr marL="693738" lvl="1" indent="-236538">
              <a:spcBef>
                <a:spcPct val="50000"/>
              </a:spcBef>
            </a:pPr>
            <a:r>
              <a:rPr lang="en-US" altLang="ko-KR" sz="2400">
                <a:latin typeface="Courier New" pitchFamily="49" charset="0"/>
              </a:rPr>
              <a:t>	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if(largeButton.isSelected()) size = LARGE_SIZE</a:t>
            </a:r>
            <a:r>
              <a:rPr lang="en-US" altLang="ko-KR" sz="2000">
                <a:solidFill>
                  <a:srgbClr val="6E7069"/>
                </a:solidFill>
              </a:rPr>
              <a:t>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altLang="ko-KR" sz="2400"/>
              <a:t>Call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setSelected(true)</a:t>
            </a:r>
            <a:r>
              <a:rPr lang="en-US" altLang="ko-KR" sz="2400">
                <a:solidFill>
                  <a:srgbClr val="6E7069"/>
                </a:solidFill>
              </a:rPr>
              <a:t> </a:t>
            </a:r>
            <a:r>
              <a:rPr lang="en-US" altLang="ko-KR" sz="2400"/>
              <a:t>on a radio button in group before making the enclosing frame visible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Borders</a:t>
            </a:r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altLang="ko-KR" sz="2400"/>
              <a:t>Place a border around a panel to group its contents visually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EtchedBorder</a:t>
            </a:r>
            <a:r>
              <a:rPr lang="en-US" altLang="ko-KR" sz="2400"/>
              <a:t>: Three-dimensional etched effect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altLang="ko-KR" sz="2400"/>
              <a:t>Can add a border to any component, but most commonly to panels: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altLang="ko-KR" sz="2000">
                <a:latin typeface="Courier New" pitchFamily="49" charset="0"/>
              </a:rPr>
              <a:t>	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JPanel panel = new JPanel();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panel.setBorder(new EtchedBorder());</a:t>
            </a:r>
            <a:r>
              <a:rPr lang="en-US" altLang="ko-KR" sz="2000">
                <a:solidFill>
                  <a:srgbClr val="6E7069"/>
                </a:solidFill>
              </a:rPr>
              <a:t>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TitledBorder</a:t>
            </a:r>
            <a:r>
              <a:rPr lang="en-US" altLang="ko-KR" sz="2400"/>
              <a:t>: A border with a title: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panel.setBorder(new TitledBorder(new EtchedBorder(),</a:t>
            </a:r>
          </a:p>
          <a:p>
            <a:pPr marL="693738" lvl="1" indent="-236538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   "Size"));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Check Boxes</a:t>
            </a: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altLang="ko-KR" sz="2400"/>
              <a:t>Two states: Checked and unchecked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altLang="ko-KR" sz="2400"/>
              <a:t>Use one checkbox for a binary choice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altLang="ko-KR" sz="2400"/>
              <a:t>Use a group of check boxes when one selection does not exclude another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altLang="ko-KR" sz="2400"/>
              <a:t>Example: “Bold” and “Italic” in previous figure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altLang="ko-KR" sz="2400"/>
              <a:t>Construct by giving the name in the constructor: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altLang="ko-KR" sz="2400">
                <a:latin typeface="Courier New" pitchFamily="49" charset="0"/>
              </a:rPr>
              <a:t>	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JCheckBox italicCheckBox = new JCheckBox("Italic");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altLang="ko-KR" sz="2400"/>
              <a:t>Don’t place into a button group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Combo Boxes</a:t>
            </a:r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197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altLang="ko-KR" sz="2400"/>
              <a:t>For a large set of choices, use a combo box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altLang="ko-KR" sz="2000" i="1"/>
              <a:t>Uses less space than radio buttons</a:t>
            </a:r>
            <a:r>
              <a:rPr lang="en-US" altLang="ko-KR" sz="2400"/>
              <a:t>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altLang="ko-KR" sz="2400"/>
              <a:t>“Combo”: Combination of a list and a text field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altLang="ko-KR" sz="2000" i="1"/>
              <a:t>The text field displays the name of the current selection</a:t>
            </a:r>
          </a:p>
        </p:txBody>
      </p:sp>
      <p:pic>
        <p:nvPicPr>
          <p:cNvPr id="54277" name="Picture 5" descr="combo_bo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974975"/>
            <a:ext cx="82296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4" grpId="0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Combo Boxes</a:t>
            </a:r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523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altLang="ko-KR" sz="2400"/>
              <a:t>If combo box is editable, user can type own selection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altLang="ko-KR" sz="2000" i="1"/>
              <a:t>Use </a:t>
            </a:r>
            <a:r>
              <a:rPr lang="en-US" altLang="ko-KR" sz="2000" i="1">
                <a:solidFill>
                  <a:srgbClr val="6E7069"/>
                </a:solidFill>
                <a:latin typeface="Courier New" pitchFamily="49" charset="0"/>
              </a:rPr>
              <a:t>setEditable</a:t>
            </a:r>
            <a:r>
              <a:rPr lang="en-US" altLang="ko-KR" sz="2000" i="1">
                <a:solidFill>
                  <a:srgbClr val="6E7069"/>
                </a:solidFill>
              </a:rPr>
              <a:t> </a:t>
            </a:r>
            <a:r>
              <a:rPr lang="en-US" altLang="ko-KR" sz="2000" i="1"/>
              <a:t>method</a:t>
            </a:r>
            <a:r>
              <a:rPr lang="en-US" altLang="ko-KR" sz="2400"/>
              <a:t>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altLang="ko-KR" sz="2400"/>
              <a:t>Add strings with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addItem</a:t>
            </a:r>
            <a:r>
              <a:rPr lang="en-US" altLang="ko-KR" sz="2400">
                <a:solidFill>
                  <a:srgbClr val="6E7069"/>
                </a:solidFill>
              </a:rPr>
              <a:t> </a:t>
            </a:r>
            <a:r>
              <a:rPr lang="en-US" altLang="ko-KR" sz="2400"/>
              <a:t>method:</a:t>
            </a:r>
            <a:r>
              <a:rPr lang="en-US" altLang="ko-KR"/>
              <a:t>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altLang="ko-KR" sz="2000">
                <a:latin typeface="Courier New" pitchFamily="49" charset="0"/>
              </a:rPr>
              <a:t>	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JComboBox facenameCombo = new JComboBox();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facenameCombo.addItem("Serif"); facenameCombo.addItem("SansSerif");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...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altLang="ko-KR" sz="2400"/>
              <a:t>Get user selection with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getSelectedItem</a:t>
            </a:r>
            <a:r>
              <a:rPr lang="en-US" altLang="ko-KR" sz="2400"/>
              <a:t> (return type is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Object</a:t>
            </a:r>
            <a:r>
              <a:rPr lang="en-US" altLang="ko-KR" sz="2400"/>
              <a:t>):</a:t>
            </a:r>
            <a:endParaRPr lang="en-US" altLang="ko-KR" sz="2000">
              <a:latin typeface="Courier New" pitchFamily="49" charset="0"/>
            </a:endParaRPr>
          </a:p>
          <a:p>
            <a:pPr marL="693738" lvl="1" indent="-236538">
              <a:spcBef>
                <a:spcPts val="1200"/>
              </a:spcBef>
            </a:pP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String selectedString =</a:t>
            </a:r>
          </a:p>
          <a:p>
            <a:pPr marL="693738" lvl="1" indent="-236538"/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(String) facenameCombo.getSelectedItem();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altLang="ko-KR" sz="2400"/>
              <a:t>Select an item with</a:t>
            </a:r>
            <a:r>
              <a:rPr lang="en-US" altLang="ko-KR" sz="2000">
                <a:latin typeface="Courier New" pitchFamily="49" charset="0"/>
              </a:rPr>
              <a:t>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setSelectedItem</a:t>
            </a:r>
            <a:r>
              <a:rPr lang="en-US" altLang="ko-KR" sz="2000">
                <a:latin typeface="Courier New" pitchFamily="49" charset="0"/>
              </a:rPr>
              <a:t> </a:t>
            </a:r>
            <a:endParaRPr lang="en-US" altLang="ko-KR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3"/>
          <p:cNvSpPr txBox="1">
            <a:spLocks noChangeArrowheads="1"/>
          </p:cNvSpPr>
          <p:nvPr/>
        </p:nvSpPr>
        <p:spPr bwMode="auto">
          <a:xfrm>
            <a:off x="0" y="3048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Radio Buttons, Check Boxes, and Combo Boxes</a:t>
            </a:r>
          </a:p>
        </p:txBody>
      </p:sp>
      <p:sp>
        <p:nvSpPr>
          <p:cNvPr id="80899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buFontTx/>
              <a:buChar char="•"/>
            </a:pPr>
            <a:r>
              <a:rPr lang="en-US" altLang="ko-KR" sz="2400" dirty="0"/>
              <a:t>They generate an </a:t>
            </a:r>
            <a:r>
              <a:rPr lang="en-US" altLang="ko-KR" sz="2400" dirty="0" err="1">
                <a:solidFill>
                  <a:srgbClr val="6E7069"/>
                </a:solidFill>
                <a:latin typeface="Courier New" pitchFamily="49" charset="0"/>
              </a:rPr>
              <a:t>ActionEvent</a:t>
            </a:r>
            <a:r>
              <a:rPr lang="en-US" altLang="ko-KR" sz="2400" dirty="0">
                <a:solidFill>
                  <a:srgbClr val="6E7069"/>
                </a:solidFill>
              </a:rPr>
              <a:t> </a:t>
            </a:r>
            <a:r>
              <a:rPr lang="en-US" altLang="ko-KR" sz="2400" dirty="0"/>
              <a:t>whenever the user selects an item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altLang="ko-KR" sz="2400" dirty="0"/>
              <a:t>An example: </a:t>
            </a:r>
            <a:r>
              <a:rPr lang="en-US" altLang="ko-KR" sz="2400" dirty="0" err="1">
                <a:solidFill>
                  <a:srgbClr val="6E7069"/>
                </a:solidFill>
                <a:latin typeface="Courier New" pitchFamily="49" charset="0"/>
              </a:rPr>
              <a:t>FontViewerFrame</a:t>
            </a:r>
            <a:endParaRPr lang="en-US" altLang="ko-KR" sz="2400" dirty="0">
              <a:solidFill>
                <a:srgbClr val="6E7069"/>
              </a:solidFill>
              <a:latin typeface="Courier New" pitchFamily="49" charset="0"/>
            </a:endParaRPr>
          </a:p>
        </p:txBody>
      </p:sp>
      <p:pic>
        <p:nvPicPr>
          <p:cNvPr id="80900" name="Picture 6" descr="component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362200"/>
            <a:ext cx="4876800" cy="441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24931" name="Line 3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B3A4C5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 dirty="0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1  </a:t>
            </a:r>
            <a:r>
              <a:rPr lang="en-US" altLang="ko-KR" sz="1600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javax.swing.JFrame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600" b="1" dirty="0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2  </a:t>
            </a:r>
          </a:p>
          <a:p>
            <a:r>
              <a:rPr lang="en-US" altLang="ko-KR" sz="1600" b="1" dirty="0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3  </a:t>
            </a:r>
            <a:r>
              <a:rPr lang="en-US" altLang="ko-KR" sz="1600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EmptyFrameViewer</a:t>
            </a:r>
            <a:endParaRPr lang="en-US" altLang="ko-KR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600" b="1" dirty="0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4  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ko-KR" sz="1600" b="1" dirty="0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5  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main(String[] </a:t>
            </a:r>
            <a:r>
              <a:rPr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ko-KR" sz="1600" b="1" dirty="0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6  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US" altLang="ko-KR" sz="1600" b="1" dirty="0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7  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JFrame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frame = </a:t>
            </a:r>
            <a:r>
              <a:rPr lang="en-US" altLang="ko-KR" sz="1600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JFrame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ko-KR" sz="1600" b="1" dirty="0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8  </a:t>
            </a:r>
          </a:p>
          <a:p>
            <a:r>
              <a:rPr lang="en-US" altLang="ko-KR" sz="1600" b="1" dirty="0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9  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frame.setSize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300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 dirty="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400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b="1" dirty="0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10  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frame.setTitle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32E598"/>
                </a:solidFill>
                <a:latin typeface="Courier New" pitchFamily="49" charset="0"/>
                <a:cs typeface="Courier New" pitchFamily="49" charset="0"/>
              </a:rPr>
              <a:t>"An Empty Frame"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b="1" dirty="0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11  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frame.setDefaultCloseOperation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JFrame.EXIT_ON_CLOSE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b="1" dirty="0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12  </a:t>
            </a:r>
          </a:p>
          <a:p>
            <a:r>
              <a:rPr lang="en-US" altLang="ko-KR" sz="1600" b="1" dirty="0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13  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frame.setVisible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b="1" dirty="0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14  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ko-KR" sz="1600" b="1" dirty="0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15  </a:t>
            </a:r>
            <a:r>
              <a:rPr lang="en-US" altLang="ko-K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ch02/emptyframe/EmptyFrameViewer.java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3"/>
          <p:cNvSpPr txBox="1">
            <a:spLocks noChangeArrowheads="1"/>
          </p:cNvSpPr>
          <p:nvPr/>
        </p:nvSpPr>
        <p:spPr bwMode="auto">
          <a:xfrm>
            <a:off x="0" y="304800"/>
            <a:ext cx="891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Radio Buttons, Check Boxes, and Combo Boxes</a:t>
            </a:r>
          </a:p>
        </p:txBody>
      </p:sp>
      <p:sp>
        <p:nvSpPr>
          <p:cNvPr id="57348" name="Text Box 8"/>
          <p:cNvSpPr txBox="1">
            <a:spLocks noChangeArrowheads="1"/>
          </p:cNvSpPr>
          <p:nvPr/>
        </p:nvSpPr>
        <p:spPr bwMode="auto">
          <a:xfrm>
            <a:off x="5029200" y="838200"/>
            <a:ext cx="4114800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93738" lvl="1" indent="-236538">
              <a:spcBef>
                <a:spcPts val="600"/>
              </a:spcBef>
              <a:buFontTx/>
              <a:buChar char="•"/>
            </a:pPr>
            <a:r>
              <a:rPr lang="en-US" altLang="ko-KR" sz="2000"/>
              <a:t>All components notify the same listener object </a:t>
            </a:r>
          </a:p>
          <a:p>
            <a:pPr marL="693738" lvl="1" indent="-236538">
              <a:spcBef>
                <a:spcPts val="600"/>
              </a:spcBef>
              <a:buFontTx/>
              <a:buChar char="•"/>
            </a:pPr>
            <a:r>
              <a:rPr lang="en-US" altLang="ko-KR" sz="2000"/>
              <a:t>When user clicks on any component, we ask each component for its current content </a:t>
            </a:r>
          </a:p>
          <a:p>
            <a:pPr marL="693738" lvl="1" indent="-236538">
              <a:spcBef>
                <a:spcPts val="600"/>
              </a:spcBef>
              <a:buFontTx/>
              <a:buChar char="•"/>
            </a:pPr>
            <a:r>
              <a:rPr lang="en-US" altLang="ko-KR" sz="2000"/>
              <a:t>Then redraw text sample with the new font </a:t>
            </a:r>
          </a:p>
        </p:txBody>
      </p:sp>
      <p:pic>
        <p:nvPicPr>
          <p:cNvPr id="81924" name="Picture 6" descr="component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4876800" cy="441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solidFill>
                  <a:srgbClr val="505695"/>
                </a:solidFill>
                <a:latin typeface="Lucida Sans" pitchFamily="34" charset="0"/>
              </a:rPr>
              <a:t>How To 18.1 </a:t>
            </a:r>
            <a:r>
              <a:rPr lang="en-US" altLang="ko-KR" sz="2400" b="1">
                <a:latin typeface="Lucida Sans" pitchFamily="34" charset="0"/>
              </a:rPr>
              <a:t>Laying Out a User Interface</a:t>
            </a:r>
          </a:p>
        </p:txBody>
      </p:sp>
      <p:sp>
        <p:nvSpPr>
          <p:cNvPr id="98307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/>
              <a:t>Step 1:</a:t>
            </a:r>
            <a:r>
              <a:rPr lang="en-US" altLang="ko-KR" sz="2400"/>
              <a:t> Make a sketch of your desired component layout</a:t>
            </a:r>
          </a:p>
        </p:txBody>
      </p:sp>
      <p:pic>
        <p:nvPicPr>
          <p:cNvPr id="98308" name="Picture 5" descr="step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3810000" cy="244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3"/>
          <p:cNvSpPr txBox="1">
            <a:spLocks noChangeArrowheads="1"/>
          </p:cNvSpPr>
          <p:nvPr/>
        </p:nvSpPr>
        <p:spPr bwMode="auto">
          <a:xfrm>
            <a:off x="0" y="3048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solidFill>
                  <a:srgbClr val="505695"/>
                </a:solidFill>
                <a:latin typeface="Lucida Sans" pitchFamily="34" charset="0"/>
              </a:rPr>
              <a:t>How To 18.1 </a:t>
            </a:r>
            <a:r>
              <a:rPr lang="en-US" altLang="ko-KR" sz="2400" b="1">
                <a:latin typeface="Lucida Sans" pitchFamily="34" charset="0"/>
              </a:rPr>
              <a:t>Laying Out a User Interface (cont.)</a:t>
            </a:r>
          </a:p>
        </p:txBody>
      </p:sp>
      <p:sp>
        <p:nvSpPr>
          <p:cNvPr id="99331" name="Text Box 6"/>
          <p:cNvSpPr txBox="1">
            <a:spLocks noChangeArrowheads="1"/>
          </p:cNvSpPr>
          <p:nvPr/>
        </p:nvSpPr>
        <p:spPr bwMode="auto">
          <a:xfrm>
            <a:off x="0" y="914400"/>
            <a:ext cx="883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b="1"/>
              <a:t>Step 2:</a:t>
            </a:r>
            <a:r>
              <a:rPr lang="en-US" altLang="ko-KR" sz="2400"/>
              <a:t> Find groupings of adjacent components with the same layout</a:t>
            </a:r>
            <a:r>
              <a:rPr lang="en-US" altLang="ko-KR"/>
              <a:t> </a:t>
            </a:r>
          </a:p>
        </p:txBody>
      </p:sp>
      <p:pic>
        <p:nvPicPr>
          <p:cNvPr id="99332" name="Picture 6" descr="step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828800"/>
            <a:ext cx="37655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3"/>
          <p:cNvSpPr txBox="1">
            <a:spLocks noChangeArrowheads="1"/>
          </p:cNvSpPr>
          <p:nvPr/>
        </p:nvSpPr>
        <p:spPr bwMode="auto">
          <a:xfrm>
            <a:off x="0" y="3048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solidFill>
                  <a:srgbClr val="505695"/>
                </a:solidFill>
                <a:latin typeface="Lucida Sans" pitchFamily="34" charset="0"/>
              </a:rPr>
              <a:t>How To 18.1 </a:t>
            </a:r>
            <a:r>
              <a:rPr lang="en-US" altLang="ko-KR" sz="2400" b="1">
                <a:latin typeface="Lucida Sans" pitchFamily="34" charset="0"/>
              </a:rPr>
              <a:t>Laying Out a User Interface (cont.)</a:t>
            </a:r>
          </a:p>
        </p:txBody>
      </p:sp>
      <p:sp>
        <p:nvSpPr>
          <p:cNvPr id="100355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/>
              <a:t>Step 3:</a:t>
            </a:r>
            <a:r>
              <a:rPr lang="en-US" altLang="ko-KR" sz="2400"/>
              <a:t> Identify layouts for each group </a:t>
            </a:r>
          </a:p>
          <a:p>
            <a:r>
              <a:rPr lang="en-US" altLang="ko-KR" sz="2400" b="1"/>
              <a:t>Step 4:</a:t>
            </a:r>
            <a:r>
              <a:rPr lang="en-US" altLang="ko-KR" sz="2400"/>
              <a:t> Group the groups together</a:t>
            </a:r>
          </a:p>
        </p:txBody>
      </p:sp>
      <p:sp>
        <p:nvSpPr>
          <p:cNvPr id="100356" name="Text Box 7"/>
          <p:cNvSpPr txBox="1">
            <a:spLocks noChangeArrowheads="1"/>
          </p:cNvSpPr>
          <p:nvPr/>
        </p:nvSpPr>
        <p:spPr bwMode="auto">
          <a:xfrm>
            <a:off x="76200" y="55626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 b="1"/>
              <a:t>Step 5:</a:t>
            </a:r>
            <a:r>
              <a:rPr lang="en-US" altLang="ko-KR" sz="2400"/>
              <a:t> Write the code to generate the layout</a:t>
            </a:r>
            <a:r>
              <a:rPr lang="en-US" altLang="ko-KR"/>
              <a:t> </a:t>
            </a:r>
          </a:p>
        </p:txBody>
      </p:sp>
      <p:pic>
        <p:nvPicPr>
          <p:cNvPr id="100357" name="Picture 6" descr="step4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828800"/>
            <a:ext cx="69659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Menus</a:t>
            </a:r>
          </a:p>
        </p:txBody>
      </p:sp>
      <p:sp>
        <p:nvSpPr>
          <p:cNvPr id="237577" name="Text Box 9"/>
          <p:cNvSpPr txBox="1">
            <a:spLocks noChangeArrowheads="1"/>
          </p:cNvSpPr>
          <p:nvPr/>
        </p:nvSpPr>
        <p:spPr bwMode="auto">
          <a:xfrm>
            <a:off x="0" y="914400"/>
            <a:ext cx="9144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altLang="ko-KR" sz="2400"/>
              <a:t>A frame contains a menu bar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altLang="ko-KR" sz="2400"/>
              <a:t>The menu bar contains menus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altLang="ko-KR" sz="2400"/>
              <a:t>A menu contains submenus and menu items</a:t>
            </a:r>
            <a:r>
              <a:rPr lang="en-US" altLang="ko-KR"/>
              <a:t> </a:t>
            </a:r>
            <a:endParaRPr lang="en-US" altLang="ko-KR" sz="2400"/>
          </a:p>
        </p:txBody>
      </p:sp>
      <p:pic>
        <p:nvPicPr>
          <p:cNvPr id="77829" name="Picture 5" descr="menu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971800"/>
            <a:ext cx="5046663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Menu Items</a:t>
            </a:r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altLang="ko-KR" sz="2400"/>
              <a:t>Add menu items and submenus with the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add</a:t>
            </a:r>
            <a:r>
              <a:rPr lang="en-US" altLang="ko-KR" sz="2400">
                <a:solidFill>
                  <a:srgbClr val="6E7069"/>
                </a:solidFill>
              </a:rPr>
              <a:t> </a:t>
            </a:r>
            <a:r>
              <a:rPr lang="en-US" altLang="ko-KR" sz="2400"/>
              <a:t>method: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altLang="ko-KR" sz="2000">
                <a:latin typeface="Courier New" pitchFamily="49" charset="0"/>
              </a:rPr>
              <a:t>	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JMenuItem fileExitItem = new JMenuItem("Exit"); </a:t>
            </a:r>
            <a:b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</a:b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fileMenu.add(fileExitItem);</a:t>
            </a:r>
            <a:r>
              <a:rPr lang="en-US" altLang="ko-KR" sz="2000">
                <a:solidFill>
                  <a:srgbClr val="6E7069"/>
                </a:solidFill>
              </a:rPr>
              <a:t>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altLang="ko-KR" sz="2400"/>
              <a:t>A menu item has no further submenus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altLang="ko-KR" sz="2400"/>
              <a:t>Menu items generate action events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altLang="ko-KR" sz="2400"/>
              <a:t>Add a listener to each menu item: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altLang="ko-KR" sz="2000">
                <a:latin typeface="Courier New" pitchFamily="49" charset="0"/>
              </a:rPr>
              <a:t>	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fileExitItem.addActionListener(listener);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altLang="ko-KR" sz="2400"/>
              <a:t>Add action listeners only to menu items, not to menus or the menu bar</a:t>
            </a:r>
            <a:r>
              <a:rPr lang="en-US" altLang="ko-KR"/>
              <a:t> </a:t>
            </a:r>
            <a:endParaRPr lang="en-US" altLang="ko-KR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Exploring the Swing Documentation</a:t>
            </a:r>
          </a:p>
        </p:txBody>
      </p:sp>
      <p:sp>
        <p:nvSpPr>
          <p:cNvPr id="244740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altLang="ko-KR" sz="2400"/>
              <a:t>For more sophisticated effects, explore the Swing documentation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altLang="ko-KR" sz="2400"/>
              <a:t>The documentation can be quite intimidating at first glance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altLang="ko-KR" sz="2400"/>
              <a:t>Next example will show how to use the documentation to your advantage</a:t>
            </a:r>
            <a:r>
              <a:rPr lang="en-US" altLang="ko-KR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Example: A Color Viewer</a:t>
            </a:r>
          </a:p>
        </p:txBody>
      </p:sp>
      <p:sp>
        <p:nvSpPr>
          <p:cNvPr id="122883" name="Text Box 8"/>
          <p:cNvSpPr txBox="1">
            <a:spLocks noChangeArrowheads="1"/>
          </p:cNvSpPr>
          <p:nvPr/>
        </p:nvSpPr>
        <p:spPr bwMode="auto">
          <a:xfrm>
            <a:off x="0" y="9144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buFontTx/>
              <a:buChar char="•"/>
            </a:pPr>
            <a:r>
              <a:rPr lang="en-US" altLang="ko-KR" sz="2400"/>
              <a:t>It should be fun to mix your own colors, with a slider for the red, green, and blue values</a:t>
            </a:r>
          </a:p>
        </p:txBody>
      </p:sp>
      <p:pic>
        <p:nvPicPr>
          <p:cNvPr id="122884" name="Picture 5" descr="color_viewe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28800"/>
            <a:ext cx="52387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The</a:t>
            </a:r>
            <a:r>
              <a:rPr lang="en-US" altLang="ko-KR" sz="2400" b="1">
                <a:solidFill>
                  <a:srgbClr val="0000FF"/>
                </a:solidFill>
              </a:rPr>
              <a:t> </a:t>
            </a:r>
            <a:r>
              <a:rPr lang="en-US" altLang="ko-KR" sz="2400" b="1">
                <a:solidFill>
                  <a:srgbClr val="6E7069"/>
                </a:solidFill>
                <a:latin typeface="Courier New" pitchFamily="49" charset="0"/>
                <a:cs typeface="Courier New" pitchFamily="49" charset="0"/>
              </a:rPr>
              <a:t>SwingSet </a:t>
            </a:r>
            <a:r>
              <a:rPr lang="en-US" altLang="ko-KR" sz="2400" b="1">
                <a:latin typeface="Lucida Sans" pitchFamily="34" charset="0"/>
                <a:cs typeface="Courier New" pitchFamily="49" charset="0"/>
              </a:rPr>
              <a:t>Demo</a:t>
            </a:r>
          </a:p>
        </p:txBody>
      </p:sp>
      <p:pic>
        <p:nvPicPr>
          <p:cNvPr id="124931" name="Picture 4" descr="swin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450" y="914400"/>
            <a:ext cx="5645150" cy="568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Example: A Color Viewer</a:t>
            </a:r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ts val="600"/>
              </a:spcBef>
              <a:buFontTx/>
              <a:buChar char="•"/>
            </a:pPr>
            <a:r>
              <a:rPr lang="en-US" altLang="ko-KR" sz="2400"/>
              <a:t>There are over 50 methods in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JSlider</a:t>
            </a:r>
            <a:r>
              <a:rPr lang="en-US" altLang="ko-KR" sz="2400">
                <a:solidFill>
                  <a:srgbClr val="6E7069"/>
                </a:solidFill>
              </a:rPr>
              <a:t> </a:t>
            </a:r>
            <a:r>
              <a:rPr lang="en-US" altLang="ko-KR" sz="2400"/>
              <a:t>class and over 250 inherited methods</a:t>
            </a:r>
          </a:p>
          <a:p>
            <a:pPr marL="236538" indent="-236538">
              <a:spcBef>
                <a:spcPts val="600"/>
              </a:spcBef>
              <a:buFontTx/>
              <a:buChar char="•"/>
            </a:pPr>
            <a:r>
              <a:rPr lang="en-US" altLang="ko-KR" sz="2400"/>
              <a:t>Some method descriptions look scary: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0" y="5715000"/>
            <a:ext cx="9144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altLang="ko-KR" sz="2400"/>
              <a:t>Develop the ability to separate fundamental concepts from ephemeral minutiae</a:t>
            </a:r>
            <a:r>
              <a:rPr lang="en-US" altLang="ko-KR"/>
              <a:t> </a:t>
            </a:r>
          </a:p>
        </p:txBody>
      </p:sp>
      <p:pic>
        <p:nvPicPr>
          <p:cNvPr id="101382" name="Picture 6" descr="api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19325"/>
            <a:ext cx="7620000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98307" name="Rectangle 2"/>
          <p:cNvSpPr>
            <a:spLocks noChangeArrowheads="1"/>
          </p:cNvSpPr>
          <p:nvPr/>
        </p:nvSpPr>
        <p:spPr bwMode="auto">
          <a:xfrm>
            <a:off x="0" y="925513"/>
            <a:ext cx="9144000" cy="443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173038" indent="-173038">
              <a:buFontTx/>
              <a:buChar char="•"/>
            </a:pPr>
            <a:r>
              <a:rPr lang="en-US" altLang="ko-KR"/>
              <a:t>In order to display a drawing in a frame, define a class that extends the </a:t>
            </a:r>
            <a:r>
              <a:rPr lang="en-US" altLang="ko-KR">
                <a:solidFill>
                  <a:srgbClr val="6E8080"/>
                </a:solidFill>
                <a:latin typeface="Courier New" pitchFamily="49" charset="0"/>
              </a:rPr>
              <a:t>JComponent</a:t>
            </a:r>
            <a:r>
              <a:rPr lang="en-US" altLang="ko-KR">
                <a:solidFill>
                  <a:srgbClr val="6E8080"/>
                </a:solidFill>
              </a:rPr>
              <a:t> </a:t>
            </a:r>
            <a:r>
              <a:rPr lang="en-US" altLang="ko-KR"/>
              <a:t>class </a:t>
            </a:r>
          </a:p>
          <a:p>
            <a:pPr marL="173038" indent="-173038">
              <a:spcBef>
                <a:spcPct val="50000"/>
              </a:spcBef>
              <a:buFontTx/>
              <a:buChar char="•"/>
            </a:pPr>
            <a:r>
              <a:rPr lang="en-US" altLang="ko-KR"/>
              <a:t>Place drawing instructions inside the </a:t>
            </a:r>
            <a:r>
              <a:rPr lang="en-US" altLang="ko-KR">
                <a:solidFill>
                  <a:srgbClr val="6E8080"/>
                </a:solidFill>
                <a:latin typeface="Courier New" pitchFamily="49" charset="0"/>
              </a:rPr>
              <a:t>paintComponent</a:t>
            </a:r>
            <a:r>
              <a:rPr lang="en-US" altLang="ko-KR">
                <a:solidFill>
                  <a:srgbClr val="6E8080"/>
                </a:solidFill>
              </a:rPr>
              <a:t> </a:t>
            </a:r>
            <a:r>
              <a:rPr lang="en-US" altLang="ko-KR"/>
              <a:t>method. That method is called whenever the component needs to be repainted: </a:t>
            </a:r>
          </a:p>
          <a:p>
            <a:pPr marL="173038" indent="-173038">
              <a:spcBef>
                <a:spcPct val="50000"/>
              </a:spcBef>
            </a:pPr>
            <a:r>
              <a:rPr lang="en-US" altLang="ko-KR" sz="2000">
                <a:latin typeface="Courier New" pitchFamily="49" charset="0"/>
              </a:rPr>
              <a:t>  </a:t>
            </a:r>
            <a:r>
              <a:rPr lang="en-US" altLang="ko-KR" sz="2000">
                <a:solidFill>
                  <a:srgbClr val="6E8080"/>
                </a:solidFill>
                <a:latin typeface="Courier New" pitchFamily="49" charset="0"/>
              </a:rPr>
              <a:t>public class RectangleComponent extends JComponent </a:t>
            </a:r>
          </a:p>
          <a:p>
            <a:pPr marL="173038" indent="-173038"/>
            <a:r>
              <a:rPr lang="en-US" altLang="ko-KR" sz="2000">
                <a:solidFill>
                  <a:srgbClr val="6E8080"/>
                </a:solidFill>
                <a:latin typeface="Courier New" pitchFamily="49" charset="0"/>
              </a:rPr>
              <a:t>  { </a:t>
            </a:r>
          </a:p>
          <a:p>
            <a:pPr marL="173038" indent="-173038"/>
            <a:r>
              <a:rPr lang="en-US" altLang="ko-KR" sz="2000">
                <a:solidFill>
                  <a:srgbClr val="6E8080"/>
                </a:solidFill>
                <a:latin typeface="Courier New" pitchFamily="49" charset="0"/>
              </a:rPr>
              <a:t>     public void paintComponent(Graphics g) </a:t>
            </a:r>
          </a:p>
          <a:p>
            <a:pPr marL="173038" indent="-173038"/>
            <a:r>
              <a:rPr lang="en-US" altLang="ko-KR" sz="2000">
                <a:solidFill>
                  <a:srgbClr val="6E8080"/>
                </a:solidFill>
                <a:latin typeface="Courier New" pitchFamily="49" charset="0"/>
              </a:rPr>
              <a:t>     {  </a:t>
            </a:r>
          </a:p>
          <a:p>
            <a:pPr marL="173038" indent="-173038"/>
            <a:r>
              <a:rPr lang="en-US" altLang="ko-KR" sz="2000">
                <a:solidFill>
                  <a:srgbClr val="6E8080"/>
                </a:solidFill>
                <a:latin typeface="Courier New" pitchFamily="49" charset="0"/>
              </a:rPr>
              <a:t>        </a:t>
            </a:r>
            <a:r>
              <a:rPr lang="en-US" altLang="ko-KR" sz="2000" i="1">
                <a:solidFill>
                  <a:srgbClr val="6E8080"/>
                </a:solidFill>
                <a:latin typeface="Courier New" pitchFamily="49" charset="0"/>
              </a:rPr>
              <a:t>Drawing instructions go here</a:t>
            </a:r>
            <a:r>
              <a:rPr lang="en-US" altLang="ko-KR" sz="2000">
                <a:solidFill>
                  <a:srgbClr val="6E8080"/>
                </a:solidFill>
                <a:latin typeface="Courier New" pitchFamily="49" charset="0"/>
              </a:rPr>
              <a:t> </a:t>
            </a:r>
          </a:p>
          <a:p>
            <a:pPr marL="173038" indent="-173038"/>
            <a:r>
              <a:rPr lang="en-US" altLang="ko-KR" sz="2000">
                <a:solidFill>
                  <a:srgbClr val="6E8080"/>
                </a:solidFill>
                <a:latin typeface="Courier New" pitchFamily="49" charset="0"/>
              </a:rPr>
              <a:t>     } </a:t>
            </a:r>
          </a:p>
          <a:p>
            <a:pPr marL="173038" indent="-173038"/>
            <a:r>
              <a:rPr lang="en-US" altLang="ko-KR" sz="2000">
                <a:solidFill>
                  <a:srgbClr val="6E8080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128004" name="Line 3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B3A4C5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8005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Drawing on a Component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How do I construct a </a:t>
            </a:r>
            <a:r>
              <a:rPr lang="en-US" altLang="ko-KR" sz="2400" b="1">
                <a:solidFill>
                  <a:srgbClr val="6E7069"/>
                </a:solidFill>
                <a:latin typeface="Courier New" pitchFamily="49" charset="0"/>
              </a:rPr>
              <a:t>JSlider</a:t>
            </a:r>
            <a:r>
              <a:rPr lang="en-US" altLang="ko-KR" sz="2400" b="1">
                <a:latin typeface="Lucida Sans" pitchFamily="34" charset="0"/>
              </a:rPr>
              <a:t>?</a:t>
            </a:r>
          </a:p>
        </p:txBody>
      </p:sp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altLang="ko-KR" sz="2400"/>
              <a:t>Look at the Java version 6 API documentation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altLang="ko-KR" sz="2400"/>
              <a:t>There are six constructors for the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JSlider</a:t>
            </a:r>
            <a:r>
              <a:rPr lang="en-US" altLang="ko-KR" sz="2400">
                <a:solidFill>
                  <a:srgbClr val="6E7069"/>
                </a:solidFill>
              </a:rPr>
              <a:t> </a:t>
            </a:r>
            <a:r>
              <a:rPr lang="en-US" altLang="ko-KR" sz="2400"/>
              <a:t>class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altLang="ko-KR" sz="2400"/>
              <a:t>Learn about one or two of them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altLang="ko-KR" sz="2400"/>
              <a:t>Strike a balance somewhere between the trivial and the bizarre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altLang="ko-KR" sz="2400"/>
              <a:t>Too limited: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altLang="ko-KR" sz="2400">
                <a:latin typeface="Courier New" pitchFamily="49" charset="0"/>
              </a:rPr>
              <a:t>	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public</a:t>
            </a:r>
            <a:r>
              <a:rPr lang="en-US" altLang="ko-KR" sz="2000">
                <a:latin typeface="Courier New" pitchFamily="49" charset="0"/>
              </a:rPr>
              <a:t> </a:t>
            </a:r>
            <a:r>
              <a:rPr lang="en-US" altLang="ko-KR" sz="2000">
                <a:solidFill>
                  <a:srgbClr val="0057C1"/>
                </a:solidFill>
                <a:latin typeface="Courier New" pitchFamily="49" charset="0"/>
              </a:rPr>
              <a:t>JSlider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()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altLang="ko-KR" sz="2000" i="1"/>
              <a:t>Creates a horizontal slider with the range 0 to 100 and an initial value of 50</a:t>
            </a:r>
            <a:r>
              <a:rPr lang="en-US" altLang="ko-KR" sz="2400"/>
              <a:t> </a:t>
            </a:r>
            <a:endParaRPr lang="en-US" altLang="ko-KR" sz="20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How Do I Construct a </a:t>
            </a:r>
            <a:r>
              <a:rPr lang="en-US" altLang="ko-KR" sz="2400" b="1">
                <a:solidFill>
                  <a:srgbClr val="6E7069"/>
                </a:solidFill>
                <a:latin typeface="Courier New" pitchFamily="49" charset="0"/>
              </a:rPr>
              <a:t>Jslider</a:t>
            </a:r>
            <a:r>
              <a:rPr lang="en-US" altLang="ko-KR" sz="2400" b="1">
                <a:latin typeface="Lucida Sans" pitchFamily="34" charset="0"/>
              </a:rPr>
              <a:t>?</a:t>
            </a:r>
          </a:p>
        </p:txBody>
      </p:sp>
      <p:sp>
        <p:nvSpPr>
          <p:cNvPr id="249860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295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altLang="ko-KR" sz="2400"/>
              <a:t>Bizarre: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altLang="ko-KR" sz="2400">
                <a:latin typeface="Courier New" pitchFamily="49" charset="0"/>
              </a:rPr>
              <a:t>	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public </a:t>
            </a:r>
            <a:r>
              <a:rPr lang="en-US" altLang="ko-KR" sz="2000">
                <a:solidFill>
                  <a:srgbClr val="0057C1"/>
                </a:solidFill>
                <a:latin typeface="Courier New" pitchFamily="49" charset="0"/>
              </a:rPr>
              <a:t>JSlider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(BoundedRangeModel brm)</a:t>
            </a:r>
            <a:r>
              <a:rPr lang="en-US" altLang="ko-KR" sz="2000">
                <a:solidFill>
                  <a:srgbClr val="6E7069"/>
                </a:solidFill>
              </a:rPr>
              <a:t>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altLang="ko-KR" sz="2000" i="1"/>
              <a:t>Creates a horizontal slider using the specified </a:t>
            </a:r>
            <a:r>
              <a:rPr lang="en-US" altLang="ko-KR" i="1">
                <a:latin typeface="Courier New" pitchFamily="49" charset="0"/>
              </a:rPr>
              <a:t>BoundedRangeModel</a:t>
            </a:r>
            <a:r>
              <a:rPr lang="en-US" altLang="ko-KR" sz="2000" i="1"/>
              <a:t>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altLang="ko-KR" sz="2400"/>
              <a:t>Useful: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altLang="ko-KR" sz="2400">
                <a:latin typeface="Courier New" pitchFamily="49" charset="0"/>
              </a:rPr>
              <a:t>	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public </a:t>
            </a:r>
            <a:r>
              <a:rPr lang="en-US" altLang="ko-KR" sz="2000">
                <a:solidFill>
                  <a:srgbClr val="0057C1"/>
                </a:solidFill>
                <a:latin typeface="Courier New" pitchFamily="49" charset="0"/>
              </a:rPr>
              <a:t>JSlider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(int min, int max, int value)</a:t>
            </a:r>
            <a:r>
              <a:rPr lang="en-US" altLang="ko-KR" sz="2400">
                <a:solidFill>
                  <a:srgbClr val="6E7069"/>
                </a:solidFill>
              </a:rPr>
              <a:t>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altLang="ko-KR" sz="2000" i="1"/>
              <a:t>Creates a horizontal slider using the specified </a:t>
            </a:r>
            <a:r>
              <a:rPr lang="en-US" altLang="ko-KR" sz="2000" i="1">
                <a:solidFill>
                  <a:srgbClr val="6E7069"/>
                </a:solidFill>
                <a:latin typeface="Courier New" pitchFamily="49" charset="0"/>
              </a:rPr>
              <a:t>min</a:t>
            </a:r>
            <a:r>
              <a:rPr lang="en-US" altLang="ko-KR" sz="2000" i="1"/>
              <a:t>, </a:t>
            </a:r>
            <a:r>
              <a:rPr lang="en-US" altLang="ko-KR" sz="2000" i="1">
                <a:solidFill>
                  <a:srgbClr val="6E7069"/>
                </a:solidFill>
                <a:latin typeface="Courier New" pitchFamily="49" charset="0"/>
              </a:rPr>
              <a:t>max</a:t>
            </a:r>
            <a:r>
              <a:rPr lang="en-US" altLang="ko-KR" sz="2000" i="1"/>
              <a:t>, and </a:t>
            </a:r>
            <a:r>
              <a:rPr lang="en-US" altLang="ko-KR" sz="2000" i="1">
                <a:solidFill>
                  <a:srgbClr val="6E7069"/>
                </a:solidFill>
                <a:latin typeface="Courier New" pitchFamily="49" charset="0"/>
              </a:rPr>
              <a:t>value</a:t>
            </a:r>
            <a:r>
              <a:rPr lang="en-US" altLang="ko-KR" sz="2000" i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3"/>
          <p:cNvSpPr txBox="1">
            <a:spLocks noChangeArrowheads="1"/>
          </p:cNvSpPr>
          <p:nvPr/>
        </p:nvSpPr>
        <p:spPr bwMode="auto">
          <a:xfrm>
            <a:off x="0" y="-762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How Can I Get Notified When the User Has Moved a </a:t>
            </a:r>
            <a:r>
              <a:rPr lang="en-US" altLang="ko-KR" sz="2400" b="1">
                <a:solidFill>
                  <a:srgbClr val="6E7069"/>
                </a:solidFill>
                <a:latin typeface="Courier New" pitchFamily="49" charset="0"/>
              </a:rPr>
              <a:t>JSlider</a:t>
            </a:r>
            <a:r>
              <a:rPr lang="en-US" altLang="ko-KR" sz="2400" b="1">
                <a:latin typeface="Lucida Sans" pitchFamily="34" charset="0"/>
              </a:rPr>
              <a:t>?</a:t>
            </a:r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altLang="ko-KR" sz="2400"/>
              <a:t>There is no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addActionListener</a:t>
            </a:r>
            <a:r>
              <a:rPr lang="en-US" altLang="ko-KR" sz="2400">
                <a:solidFill>
                  <a:srgbClr val="6E7069"/>
                </a:solidFill>
              </a:rPr>
              <a:t> </a:t>
            </a:r>
            <a:r>
              <a:rPr lang="en-US" altLang="ko-KR" sz="2400"/>
              <a:t>method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altLang="ko-KR" sz="2400"/>
              <a:t>There is a method: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altLang="ko-KR" sz="2400">
                <a:latin typeface="Courier New" pitchFamily="49" charset="0"/>
              </a:rPr>
              <a:t>	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public void addChangeListener(ChangeListener l)</a:t>
            </a:r>
            <a:r>
              <a:rPr lang="en-US" altLang="ko-KR" sz="2400">
                <a:solidFill>
                  <a:srgbClr val="6E7069"/>
                </a:solidFill>
              </a:rPr>
              <a:t>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altLang="ko-KR" sz="2400"/>
              <a:t>Click on the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ChangeListener</a:t>
            </a:r>
            <a:r>
              <a:rPr lang="en-US" altLang="ko-KR" sz="2400"/>
              <a:t> link to learn more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altLang="ko-KR" sz="2400"/>
              <a:t>It has a single method: </a:t>
            </a:r>
          </a:p>
          <a:p>
            <a:pPr marL="693738" lvl="1" indent="-236538">
              <a:spcBef>
                <a:spcPts val="1200"/>
              </a:spcBef>
            </a:pPr>
            <a:r>
              <a:rPr lang="en-US" altLang="ko-KR" sz="2400">
                <a:latin typeface="Courier New" pitchFamily="49" charset="0"/>
              </a:rPr>
              <a:t>	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void stateChanged(ChangeEvent e)</a:t>
            </a:r>
            <a:r>
              <a:rPr lang="en-US" altLang="ko-KR" sz="2400">
                <a:solidFill>
                  <a:srgbClr val="6E7069"/>
                </a:solidFill>
              </a:rPr>
              <a:t>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altLang="ko-KR" sz="2400"/>
              <a:t>Apparently, method is called whenever user moves the slider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altLang="ko-KR" sz="2400"/>
              <a:t>What is a </a:t>
            </a:r>
            <a:r>
              <a:rPr lang="en-US" altLang="ko-KR" sz="2400">
                <a:solidFill>
                  <a:srgbClr val="6E7069"/>
                </a:solidFill>
                <a:latin typeface="Courier New" pitchFamily="49" charset="0"/>
              </a:rPr>
              <a:t>ChangeEvent</a:t>
            </a:r>
            <a:r>
              <a:rPr lang="en-US" altLang="ko-KR" sz="2400"/>
              <a:t>?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altLang="ko-KR" sz="2000" i="1"/>
              <a:t> It inherits </a:t>
            </a:r>
            <a:r>
              <a:rPr lang="en-US" altLang="ko-KR" sz="2000" i="1">
                <a:solidFill>
                  <a:srgbClr val="6E7069"/>
                </a:solidFill>
                <a:latin typeface="Courier New" pitchFamily="49" charset="0"/>
              </a:rPr>
              <a:t>getSource</a:t>
            </a:r>
            <a:r>
              <a:rPr lang="en-US" altLang="ko-KR" sz="2000" i="1">
                <a:solidFill>
                  <a:srgbClr val="6E7069"/>
                </a:solidFill>
              </a:rPr>
              <a:t> </a:t>
            </a:r>
            <a:r>
              <a:rPr lang="en-US" altLang="ko-KR" sz="2000" i="1"/>
              <a:t>method from superclass </a:t>
            </a:r>
            <a:r>
              <a:rPr lang="en-US" altLang="ko-KR" sz="2000" i="1">
                <a:solidFill>
                  <a:srgbClr val="6E7069"/>
                </a:solidFill>
                <a:latin typeface="Courier New" pitchFamily="49" charset="0"/>
              </a:rPr>
              <a:t>EventObject</a:t>
            </a:r>
            <a:r>
              <a:rPr lang="en-US" altLang="ko-KR" sz="2000" i="1"/>
              <a:t> </a:t>
            </a:r>
          </a:p>
          <a:p>
            <a:pPr marL="693738" lvl="1" indent="-236538">
              <a:spcBef>
                <a:spcPts val="1200"/>
              </a:spcBef>
              <a:buFontTx/>
              <a:buChar char="•"/>
            </a:pPr>
            <a:r>
              <a:rPr lang="en-US" altLang="ko-KR" sz="2000" i="1"/>
              <a:t> </a:t>
            </a:r>
            <a:r>
              <a:rPr lang="en-US" altLang="ko-KR" sz="2000" i="1">
                <a:solidFill>
                  <a:srgbClr val="6E7069"/>
                </a:solidFill>
                <a:latin typeface="Courier New" pitchFamily="49" charset="0"/>
              </a:rPr>
              <a:t>getSource</a:t>
            </a:r>
            <a:r>
              <a:rPr lang="en-US" altLang="ko-KR" sz="2000" i="1"/>
              <a:t>: Tells us which component generated this event</a:t>
            </a:r>
            <a:r>
              <a:rPr lang="en-US" altLang="ko-KR"/>
              <a:t> </a:t>
            </a:r>
            <a:endParaRPr lang="en-US" altLang="ko-KR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3"/>
          <p:cNvSpPr txBox="1">
            <a:spLocks noChangeArrowheads="1"/>
          </p:cNvSpPr>
          <p:nvPr/>
        </p:nvSpPr>
        <p:spPr bwMode="auto">
          <a:xfrm>
            <a:off x="0" y="-68263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How Can I Tell To Which Value the User Has Set a </a:t>
            </a:r>
            <a:r>
              <a:rPr lang="en-US" altLang="ko-KR" sz="2400" b="1">
                <a:solidFill>
                  <a:srgbClr val="6E7069"/>
                </a:solidFill>
                <a:latin typeface="Courier New" pitchFamily="49" charset="0"/>
              </a:rPr>
              <a:t>JSlider</a:t>
            </a:r>
            <a:r>
              <a:rPr lang="en-US" altLang="ko-KR" sz="2400" b="1">
                <a:latin typeface="Lucida Sans" pitchFamily="34" charset="0"/>
              </a:rPr>
              <a:t>?</a:t>
            </a:r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altLang="ko-KR" sz="2400"/>
              <a:t>Now we have a plan: </a:t>
            </a:r>
          </a:p>
          <a:p>
            <a:pPr marL="914400" lvl="1" indent="-457200">
              <a:spcBef>
                <a:spcPts val="1200"/>
              </a:spcBef>
              <a:buFont typeface="Arial" pitchFamily="34" charset="0"/>
              <a:buAutoNum type="arabicPeriod"/>
            </a:pPr>
            <a:r>
              <a:rPr lang="en-US" altLang="ko-KR" sz="2000" i="1"/>
              <a:t>Add a change event listener to each slider </a:t>
            </a:r>
          </a:p>
          <a:p>
            <a:pPr marL="914400" lvl="1" indent="-457200">
              <a:spcBef>
                <a:spcPts val="1200"/>
              </a:spcBef>
              <a:buFont typeface="Arial" pitchFamily="34" charset="0"/>
              <a:buAutoNum type="arabicPeriod"/>
            </a:pPr>
            <a:r>
              <a:rPr lang="en-US" altLang="ko-KR" sz="2000" i="1"/>
              <a:t>When slider is changed, </a:t>
            </a:r>
            <a:r>
              <a:rPr lang="en-US" altLang="ko-KR" sz="2000" i="1">
                <a:solidFill>
                  <a:srgbClr val="6E7069"/>
                </a:solidFill>
                <a:latin typeface="Courier New" pitchFamily="49" charset="0"/>
              </a:rPr>
              <a:t>stateChanged</a:t>
            </a:r>
            <a:r>
              <a:rPr lang="en-US" altLang="ko-KR" sz="2000" i="1"/>
              <a:t> method is called </a:t>
            </a:r>
          </a:p>
          <a:p>
            <a:pPr marL="914400" lvl="1" indent="-457200">
              <a:spcBef>
                <a:spcPts val="1200"/>
              </a:spcBef>
              <a:buFont typeface="Arial" pitchFamily="34" charset="0"/>
              <a:buAutoNum type="arabicPeriod"/>
            </a:pPr>
            <a:r>
              <a:rPr lang="en-US" altLang="ko-KR" sz="2000" i="1"/>
              <a:t>Find out the new value of the slider </a:t>
            </a:r>
          </a:p>
          <a:p>
            <a:pPr marL="914400" lvl="1" indent="-457200">
              <a:spcBef>
                <a:spcPts val="1200"/>
              </a:spcBef>
              <a:buFont typeface="Arial" pitchFamily="34" charset="0"/>
              <a:buAutoNum type="arabicPeriod"/>
            </a:pPr>
            <a:r>
              <a:rPr lang="en-US" altLang="ko-KR" sz="2000" i="1"/>
              <a:t>Recompute color value </a:t>
            </a:r>
          </a:p>
          <a:p>
            <a:pPr marL="914400" lvl="1" indent="-457200">
              <a:spcBef>
                <a:spcPts val="1200"/>
              </a:spcBef>
              <a:buFont typeface="Arial" pitchFamily="34" charset="0"/>
              <a:buAutoNum type="arabicPeriod"/>
            </a:pPr>
            <a:r>
              <a:rPr lang="en-US" altLang="ko-KR" sz="2000" i="1"/>
              <a:t>Repaint color panel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altLang="ko-KR" sz="2400"/>
              <a:t>Need to get the current value of the slider </a:t>
            </a:r>
          </a:p>
          <a:p>
            <a:pPr marL="236538" indent="-236538">
              <a:spcBef>
                <a:spcPts val="1200"/>
              </a:spcBef>
              <a:buFontTx/>
              <a:buChar char="•"/>
            </a:pPr>
            <a:r>
              <a:rPr lang="en-US" altLang="ko-KR" sz="2400"/>
              <a:t>Look at all the methods that start with get; you find:</a:t>
            </a:r>
          </a:p>
          <a:p>
            <a:pPr marL="236538" indent="-236538">
              <a:spcBef>
                <a:spcPts val="1200"/>
              </a:spcBef>
            </a:pPr>
            <a:r>
              <a:rPr lang="en-US" altLang="ko-KR" sz="2400">
                <a:latin typeface="Courier New" pitchFamily="49" charset="0"/>
              </a:rPr>
              <a:t>	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public int </a:t>
            </a:r>
            <a:r>
              <a:rPr lang="en-US" altLang="ko-KR" sz="2000">
                <a:solidFill>
                  <a:srgbClr val="0057C1"/>
                </a:solidFill>
                <a:latin typeface="Courier New" pitchFamily="49" charset="0"/>
              </a:rPr>
              <a:t>getValue</a:t>
            </a:r>
            <a:r>
              <a:rPr lang="en-US" altLang="ko-KR" sz="2000">
                <a:solidFill>
                  <a:srgbClr val="6E7069"/>
                </a:solidFill>
                <a:latin typeface="Courier New" pitchFamily="49" charset="0"/>
              </a:rPr>
              <a:t>() </a:t>
            </a:r>
          </a:p>
          <a:p>
            <a:pPr marL="914400" lvl="1" indent="-457200">
              <a:spcBef>
                <a:spcPts val="1200"/>
              </a:spcBef>
              <a:buFontTx/>
              <a:buChar char="•"/>
            </a:pPr>
            <a:r>
              <a:rPr lang="en-US" altLang="ko-KR" sz="2000" i="1"/>
              <a:t>Returns the slider’s value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The Components of the </a:t>
            </a:r>
            <a:r>
              <a:rPr lang="en-US" altLang="ko-KR" sz="2400" b="1">
                <a:solidFill>
                  <a:srgbClr val="6E7069"/>
                </a:solidFill>
                <a:latin typeface="Courier New" pitchFamily="49" charset="0"/>
              </a:rPr>
              <a:t>ColorViewerFrame</a:t>
            </a:r>
          </a:p>
        </p:txBody>
      </p:sp>
      <p:pic>
        <p:nvPicPr>
          <p:cNvPr id="131075" name="Picture 4" descr="ColorViewerFram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475" y="1046163"/>
            <a:ext cx="8340725" cy="459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Classes of the Color Viewer Program </a:t>
            </a:r>
          </a:p>
        </p:txBody>
      </p:sp>
      <p:pic>
        <p:nvPicPr>
          <p:cNvPr id="132099" name="Picture 4" descr="color_viewer_classe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8534400" cy="273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ch18/slider/ColorViewer.java</a:t>
            </a:r>
          </a:p>
        </p:txBody>
      </p:sp>
      <p:sp>
        <p:nvSpPr>
          <p:cNvPr id="133123" name="Text Box 5"/>
          <p:cNvSpPr txBox="1">
            <a:spLocks noChangeArrowheads="1"/>
          </p:cNvSpPr>
          <p:nvPr/>
        </p:nvSpPr>
        <p:spPr bwMode="auto">
          <a:xfrm>
            <a:off x="0" y="990600"/>
            <a:ext cx="91440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1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javax.swing.JFrame;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2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3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ColorViewer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main(String[] args)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ColorViewerFrame frame =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ColorViewerFrame();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frame.setDefaultCloseOperation(JFrame.EXIT_ON_CLOSE);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frame.setVisible(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10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12 </a:t>
            </a:r>
            <a:endParaRPr lang="en-US" altLang="ko-KR" sz="16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ch18/slider/ColorViewerFrame.java</a:t>
            </a:r>
          </a:p>
        </p:txBody>
      </p:sp>
      <p:sp>
        <p:nvSpPr>
          <p:cNvPr id="134147" name="Text Box 5"/>
          <p:cNvSpPr txBox="1">
            <a:spLocks noChangeArrowheads="1"/>
          </p:cNvSpPr>
          <p:nvPr/>
        </p:nvSpPr>
        <p:spPr bwMode="auto">
          <a:xfrm>
            <a:off x="0" y="990600"/>
            <a:ext cx="91440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1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java.awt.BorderLayout;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2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java.awt.Color;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3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java.awt.GridLayout;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4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javax.swing.JFrame;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5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javax.swing.JLabel;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6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javax.swing.JPanel;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7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javax.swing.JSlider;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8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javax.swing.event.ChangeListener;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9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javax.swing.event.ChangeEvent;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10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11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ColorViewerFrame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JFrame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FRAME_WIDTH =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300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FRAME_HEIGHT =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400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JPanel colorPanel;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JSlider redSlider;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JSlider greenSlider;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JSlider blueSlider;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20 </a:t>
            </a:r>
            <a:endParaRPr lang="en-US" altLang="ko-KR" sz="16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ch18/slider/ColorViewerFrame.java (cont.)</a:t>
            </a:r>
          </a:p>
        </p:txBody>
      </p:sp>
      <p:sp>
        <p:nvSpPr>
          <p:cNvPr id="135171" name="Text Box 4"/>
          <p:cNvSpPr txBox="1">
            <a:spLocks noChangeArrowheads="1"/>
          </p:cNvSpPr>
          <p:nvPr/>
        </p:nvSpPr>
        <p:spPr bwMode="auto">
          <a:xfrm>
            <a:off x="0" y="990600"/>
            <a:ext cx="9144000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ColorViewerFrame()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colorPanel =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JPanel();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add(colorPanel, BorderLayout.CENTER);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createControlPanel();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setSampleColor();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setSize(FRAME_WIDTH, FRAME_HEIGHT);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29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30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createControlPanel()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ColorListener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ChangeListener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{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stateChanged(ChangeEvent event)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{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setSampleColor();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39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} 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40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ChangeListener listener =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ColorListener();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42 </a:t>
            </a:r>
            <a:endParaRPr lang="en-US" altLang="ko-KR" sz="16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ch18/slider/ColorViewerFrame.java (cont.)</a:t>
            </a:r>
          </a:p>
        </p:txBody>
      </p:sp>
      <p:sp>
        <p:nvSpPr>
          <p:cNvPr id="136195" name="Text Box 4"/>
          <p:cNvSpPr txBox="1">
            <a:spLocks noChangeArrowheads="1"/>
          </p:cNvSpPr>
          <p:nvPr/>
        </p:nvSpPr>
        <p:spPr bwMode="auto">
          <a:xfrm>
            <a:off x="0" y="990600"/>
            <a:ext cx="91440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redSlider =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JSlider(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255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255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redSlider.addChangeListener(listener);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45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greenSlider =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JSlider(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255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175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greenSlider.addChangeListener(listener);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48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49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blueSlider =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JSlider(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255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175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50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blueSlider.addChangeListener(listener);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51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52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JPanel controlPanel =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JPanel();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53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controlPanel.setLayout(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GridLayout(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54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55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controlPanel.add(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JLabel(</a:t>
            </a:r>
            <a:r>
              <a:rPr lang="en-US" altLang="ko-KR" sz="1600">
                <a:solidFill>
                  <a:srgbClr val="32E598"/>
                </a:solidFill>
                <a:latin typeface="Courier New" pitchFamily="49" charset="0"/>
                <a:cs typeface="Courier New" pitchFamily="49" charset="0"/>
              </a:rPr>
              <a:t>"Red"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56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controlPanel.add(redSlider);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57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58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controlPanel.add(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JLabel(</a:t>
            </a:r>
            <a:r>
              <a:rPr lang="en-US" altLang="ko-KR" sz="1600">
                <a:solidFill>
                  <a:srgbClr val="32E598"/>
                </a:solidFill>
                <a:latin typeface="Courier New" pitchFamily="49" charset="0"/>
                <a:cs typeface="Courier New" pitchFamily="49" charset="0"/>
              </a:rPr>
              <a:t>"Green"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59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controlPanel.add(greenSlider);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60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61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controlPanel.add(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JLabel(</a:t>
            </a:r>
            <a:r>
              <a:rPr lang="en-US" altLang="ko-KR" sz="1600">
                <a:solidFill>
                  <a:srgbClr val="32E598"/>
                </a:solidFill>
                <a:latin typeface="Courier New" pitchFamily="49" charset="0"/>
                <a:cs typeface="Courier New" pitchFamily="49" charset="0"/>
              </a:rPr>
              <a:t>"Blue"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62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controlPanel.add(blueSlider);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63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64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add(controlPanel, BorderLayout.SOUTH);    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65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66 </a:t>
            </a:r>
            <a:endParaRPr lang="en-US" altLang="ko-KR" sz="160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99331" name="Rectangle 2"/>
          <p:cNvSpPr>
            <a:spLocks noChangeArrowheads="1"/>
          </p:cNvSpPr>
          <p:nvPr/>
        </p:nvSpPr>
        <p:spPr bwMode="auto">
          <a:xfrm>
            <a:off x="0" y="890588"/>
            <a:ext cx="9144000" cy="538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36538" indent="-236538">
              <a:buFontTx/>
              <a:buChar char="•"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6E8080"/>
                </a:solidFill>
                <a:latin typeface="Courier New" pitchFamily="49" charset="0"/>
              </a:rPr>
              <a:t>Graphics</a:t>
            </a:r>
            <a:r>
              <a:rPr lang="en-US" altLang="ko-KR" dirty="0">
                <a:solidFill>
                  <a:srgbClr val="6E8080"/>
                </a:solidFill>
              </a:rPr>
              <a:t> </a:t>
            </a:r>
            <a:r>
              <a:rPr lang="en-US" altLang="ko-KR" dirty="0"/>
              <a:t>class lets you manipulate the graphics state (such as current color)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6E8080"/>
                </a:solidFill>
                <a:latin typeface="Courier New" pitchFamily="49" charset="0"/>
              </a:rPr>
              <a:t>Graphics2D</a:t>
            </a:r>
            <a:r>
              <a:rPr lang="en-US" altLang="ko-KR" dirty="0"/>
              <a:t> class has methods to draw shape objects </a:t>
            </a:r>
          </a:p>
          <a:p>
            <a:pPr marL="236538" indent="-236538">
              <a:spcBef>
                <a:spcPct val="50000"/>
              </a:spcBef>
              <a:buFontTx/>
              <a:buChar char="•"/>
            </a:pPr>
            <a:r>
              <a:rPr lang="en-US" altLang="ko-KR" dirty="0"/>
              <a:t> Use a cast to recover the </a:t>
            </a:r>
            <a:r>
              <a:rPr lang="en-US" altLang="ko-KR" dirty="0">
                <a:solidFill>
                  <a:srgbClr val="6E8080"/>
                </a:solidFill>
                <a:latin typeface="Courier New" pitchFamily="49" charset="0"/>
              </a:rPr>
              <a:t>Graphics2D</a:t>
            </a:r>
            <a:r>
              <a:rPr lang="en-US" altLang="ko-KR" dirty="0"/>
              <a:t> object from the </a:t>
            </a:r>
            <a:r>
              <a:rPr lang="en-US" altLang="ko-KR" dirty="0">
                <a:solidFill>
                  <a:srgbClr val="6E8080"/>
                </a:solidFill>
                <a:latin typeface="Courier New" pitchFamily="49" charset="0"/>
              </a:rPr>
              <a:t>Graphics</a:t>
            </a:r>
            <a:r>
              <a:rPr lang="en-US" altLang="ko-KR" dirty="0"/>
              <a:t> parameter: </a:t>
            </a:r>
          </a:p>
          <a:p>
            <a:pPr marL="236538" indent="-236538"/>
            <a:endParaRPr lang="en-US" altLang="ko-KR" sz="2000" dirty="0">
              <a:latin typeface="Courier New" pitchFamily="49" charset="0"/>
            </a:endParaRPr>
          </a:p>
          <a:p>
            <a:pPr marL="236538" indent="-236538"/>
            <a:r>
              <a:rPr lang="en-US" altLang="ko-KR" sz="2000" dirty="0">
                <a:latin typeface="Courier New" pitchFamily="49" charset="0"/>
              </a:rPr>
              <a:t>  </a:t>
            </a:r>
            <a:r>
              <a:rPr lang="en-US" altLang="ko-KR" sz="2000" dirty="0">
                <a:solidFill>
                  <a:srgbClr val="6E8080"/>
                </a:solidFill>
                <a:latin typeface="Courier New" pitchFamily="49" charset="0"/>
              </a:rPr>
              <a:t>public class </a:t>
            </a:r>
            <a:r>
              <a:rPr lang="en-US" altLang="ko-KR" sz="2000" dirty="0" err="1">
                <a:solidFill>
                  <a:srgbClr val="6E8080"/>
                </a:solidFill>
                <a:latin typeface="Courier New" pitchFamily="49" charset="0"/>
              </a:rPr>
              <a:t>RectangleComponent</a:t>
            </a:r>
            <a:r>
              <a:rPr lang="en-US" altLang="ko-KR" sz="2000" dirty="0">
                <a:solidFill>
                  <a:srgbClr val="6E8080"/>
                </a:solidFill>
                <a:latin typeface="Courier New" pitchFamily="49" charset="0"/>
              </a:rPr>
              <a:t> extends </a:t>
            </a:r>
            <a:r>
              <a:rPr lang="en-US" altLang="ko-KR" sz="2000" dirty="0" err="1">
                <a:solidFill>
                  <a:srgbClr val="6E8080"/>
                </a:solidFill>
                <a:latin typeface="Courier New" pitchFamily="49" charset="0"/>
              </a:rPr>
              <a:t>JComponent</a:t>
            </a:r>
            <a:r>
              <a:rPr lang="en-US" altLang="ko-KR" sz="2000" dirty="0">
                <a:solidFill>
                  <a:srgbClr val="6E8080"/>
                </a:solidFill>
                <a:latin typeface="Courier New" pitchFamily="49" charset="0"/>
              </a:rPr>
              <a:t> </a:t>
            </a:r>
          </a:p>
          <a:p>
            <a:pPr marL="236538" indent="-236538"/>
            <a:r>
              <a:rPr lang="en-US" altLang="ko-KR" sz="2000" dirty="0">
                <a:solidFill>
                  <a:srgbClr val="6E8080"/>
                </a:solidFill>
                <a:latin typeface="Courier New" pitchFamily="49" charset="0"/>
              </a:rPr>
              <a:t>  {</a:t>
            </a:r>
          </a:p>
          <a:p>
            <a:pPr marL="236538" indent="-236538"/>
            <a:r>
              <a:rPr lang="en-US" altLang="ko-KR" sz="2000" dirty="0">
                <a:solidFill>
                  <a:srgbClr val="6E8080"/>
                </a:solidFill>
                <a:latin typeface="Courier New" pitchFamily="49" charset="0"/>
              </a:rPr>
              <a:t>     public void </a:t>
            </a:r>
            <a:r>
              <a:rPr lang="en-US" altLang="ko-KR" sz="2000" dirty="0" err="1">
                <a:solidFill>
                  <a:srgbClr val="6E8080"/>
                </a:solidFill>
                <a:latin typeface="Courier New" pitchFamily="49" charset="0"/>
              </a:rPr>
              <a:t>paintComponent</a:t>
            </a:r>
            <a:r>
              <a:rPr lang="en-US" altLang="ko-KR" sz="2000" dirty="0">
                <a:solidFill>
                  <a:srgbClr val="6E8080"/>
                </a:solidFill>
                <a:latin typeface="Courier New" pitchFamily="49" charset="0"/>
              </a:rPr>
              <a:t>(Graphics g) </a:t>
            </a:r>
          </a:p>
          <a:p>
            <a:pPr marL="236538" indent="-236538"/>
            <a:r>
              <a:rPr lang="en-US" altLang="ko-KR" sz="2000" dirty="0">
                <a:solidFill>
                  <a:srgbClr val="6E8080"/>
                </a:solidFill>
                <a:latin typeface="Courier New" pitchFamily="49" charset="0"/>
              </a:rPr>
              <a:t>     {</a:t>
            </a:r>
          </a:p>
          <a:p>
            <a:pPr marL="236538" indent="-236538"/>
            <a:r>
              <a:rPr lang="en-US" altLang="ko-KR" sz="2000" dirty="0">
                <a:solidFill>
                  <a:srgbClr val="6E8080"/>
                </a:solidFill>
                <a:latin typeface="Courier New" pitchFamily="49" charset="0"/>
              </a:rPr>
              <a:t>        // Recover Graphics2D</a:t>
            </a:r>
            <a:r>
              <a:rPr lang="en-US" altLang="ko-KR" sz="2000" dirty="0">
                <a:latin typeface="Courier New" pitchFamily="49" charset="0"/>
              </a:rPr>
              <a:t> </a:t>
            </a:r>
          </a:p>
          <a:p>
            <a:pPr marL="236538" indent="-236538"/>
            <a:r>
              <a:rPr lang="en-US" altLang="ko-KR" sz="2000" dirty="0">
                <a:latin typeface="Courier New" pitchFamily="49" charset="0"/>
              </a:rPr>
              <a:t>        </a:t>
            </a:r>
            <a:r>
              <a:rPr lang="en-US" altLang="ko-KR" sz="2000" dirty="0">
                <a:solidFill>
                  <a:srgbClr val="0033CC"/>
                </a:solidFill>
                <a:latin typeface="Courier New" pitchFamily="49" charset="0"/>
              </a:rPr>
              <a:t>Graphics2D g2 = (Graphics2D) g;</a:t>
            </a:r>
            <a:r>
              <a:rPr lang="en-US" altLang="ko-KR" sz="2000" dirty="0">
                <a:latin typeface="Courier New" pitchFamily="49" charset="0"/>
              </a:rPr>
              <a:t>  </a:t>
            </a:r>
          </a:p>
          <a:p>
            <a:pPr marL="236538" indent="-236538"/>
            <a:r>
              <a:rPr lang="en-US" altLang="ko-KR" sz="2000" dirty="0">
                <a:solidFill>
                  <a:srgbClr val="6E8080"/>
                </a:solidFill>
                <a:latin typeface="Courier New" pitchFamily="49" charset="0"/>
              </a:rPr>
              <a:t>        . . . </a:t>
            </a:r>
          </a:p>
          <a:p>
            <a:pPr marL="236538" indent="-236538"/>
            <a:r>
              <a:rPr lang="en-US" altLang="ko-KR" sz="2000" dirty="0">
                <a:solidFill>
                  <a:srgbClr val="6E8080"/>
                </a:solidFill>
                <a:latin typeface="Courier New" pitchFamily="49" charset="0"/>
              </a:rPr>
              <a:t>     } </a:t>
            </a:r>
          </a:p>
          <a:p>
            <a:pPr marL="236538" indent="-236538"/>
            <a:r>
              <a:rPr lang="en-US" altLang="ko-KR" sz="2000" dirty="0">
                <a:solidFill>
                  <a:srgbClr val="6E8080"/>
                </a:solidFill>
                <a:latin typeface="Courier New" pitchFamily="49" charset="0"/>
              </a:rPr>
              <a:t>  } </a:t>
            </a:r>
          </a:p>
        </p:txBody>
      </p:sp>
      <p:sp>
        <p:nvSpPr>
          <p:cNvPr id="129028" name="Line 3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B3A4C5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Classes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solidFill>
                  <a:srgbClr val="6E8080"/>
                </a:solidFill>
                <a:latin typeface="Courier New" pitchFamily="49" charset="0"/>
                <a:cs typeface="Courier New" pitchFamily="49" charset="0"/>
              </a:rPr>
              <a:t>Graphics </a:t>
            </a:r>
            <a:r>
              <a:rPr lang="en-US" altLang="ko-KR" b="1">
                <a:latin typeface="Lucida Sans" pitchFamily="34" charset="0"/>
              </a:rPr>
              <a:t>and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solidFill>
                  <a:srgbClr val="6E8080"/>
                </a:solidFill>
                <a:latin typeface="Courier New" pitchFamily="49" charset="0"/>
                <a:cs typeface="Courier New" pitchFamily="49" charset="0"/>
              </a:rPr>
              <a:t>Graphics2D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3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 b="1">
                <a:latin typeface="Lucida Sans" pitchFamily="34" charset="0"/>
              </a:rPr>
              <a:t>ch18/slider/ColorViewerFrame.java (cont.)</a:t>
            </a:r>
          </a:p>
        </p:txBody>
      </p:sp>
      <p:sp>
        <p:nvSpPr>
          <p:cNvPr id="137219" name="Text Box 4"/>
          <p:cNvSpPr txBox="1">
            <a:spLocks noChangeArrowheads="1"/>
          </p:cNvSpPr>
          <p:nvPr/>
        </p:nvSpPr>
        <p:spPr bwMode="auto">
          <a:xfrm>
            <a:off x="0" y="990600"/>
            <a:ext cx="9144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67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/**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68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Reads the slider values and sets the panel to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69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the selected color.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70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*/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71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setSampleColor()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72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73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//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Read slider values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74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75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red = redSlider.getValue();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76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green = greenSlider.getValue();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77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blue = blueSlider.getValue();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78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79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//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Set panel background to selected color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80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81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colorPanel.setBackground(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Color(red, green, blue));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82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colorPanel.repaint();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83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84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00355" name="Rectangle 2"/>
          <p:cNvSpPr>
            <a:spLocks noChangeArrowheads="1"/>
          </p:cNvSpPr>
          <p:nvPr/>
        </p:nvSpPr>
        <p:spPr bwMode="auto">
          <a:xfrm>
            <a:off x="0" y="909638"/>
            <a:ext cx="9144000" cy="421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36538" indent="-236538">
              <a:buFontTx/>
              <a:buChar char="•"/>
            </a:pPr>
            <a:r>
              <a:rPr lang="en-US" altLang="ko-KR" dirty="0"/>
              <a:t>Call method </a:t>
            </a:r>
            <a:r>
              <a:rPr lang="en-US" altLang="ko-KR" dirty="0">
                <a:solidFill>
                  <a:srgbClr val="6E8080"/>
                </a:solidFill>
                <a:latin typeface="Courier New" pitchFamily="49" charset="0"/>
              </a:rPr>
              <a:t>draw </a:t>
            </a:r>
            <a:r>
              <a:rPr lang="en-US" altLang="ko-KR" dirty="0"/>
              <a:t>of the </a:t>
            </a:r>
            <a:r>
              <a:rPr lang="en-US" altLang="ko-KR" dirty="0">
                <a:solidFill>
                  <a:srgbClr val="6E8080"/>
                </a:solidFill>
                <a:latin typeface="Courier New" pitchFamily="49" charset="0"/>
              </a:rPr>
              <a:t>Graphics2D</a:t>
            </a:r>
            <a:r>
              <a:rPr lang="en-US" altLang="ko-KR" dirty="0">
                <a:solidFill>
                  <a:srgbClr val="6E8080"/>
                </a:solidFill>
              </a:rPr>
              <a:t> </a:t>
            </a:r>
            <a:r>
              <a:rPr lang="en-US" altLang="ko-KR" dirty="0"/>
              <a:t>class to draw shapes, such as rectangles, ellipses, line segments, polygons, and arcs:</a:t>
            </a:r>
            <a:r>
              <a:rPr lang="en-US" altLang="ko-KR" sz="2000" dirty="0">
                <a:latin typeface="Courier New" pitchFamily="49" charset="0"/>
              </a:rPr>
              <a:t> </a:t>
            </a:r>
          </a:p>
          <a:p>
            <a:pPr marL="236538" indent="-236538">
              <a:buFontTx/>
              <a:buChar char="•"/>
            </a:pPr>
            <a:endParaRPr lang="en-US" altLang="ko-KR" sz="2000" dirty="0">
              <a:latin typeface="Courier New" pitchFamily="49" charset="0"/>
            </a:endParaRPr>
          </a:p>
          <a:p>
            <a:pPr marL="236538" indent="-236538"/>
            <a:r>
              <a:rPr lang="en-US" altLang="ko-KR" sz="2000" dirty="0">
                <a:latin typeface="Courier New" pitchFamily="49" charset="0"/>
              </a:rPr>
              <a:t>  </a:t>
            </a:r>
            <a:r>
              <a:rPr lang="en-US" altLang="ko-KR" sz="2000" dirty="0">
                <a:solidFill>
                  <a:srgbClr val="6E8080"/>
                </a:solidFill>
                <a:latin typeface="Courier New" pitchFamily="49" charset="0"/>
              </a:rPr>
              <a:t>public class </a:t>
            </a:r>
            <a:r>
              <a:rPr lang="en-US" altLang="ko-KR" sz="2000" dirty="0" err="1">
                <a:solidFill>
                  <a:srgbClr val="6E8080"/>
                </a:solidFill>
                <a:latin typeface="Courier New" pitchFamily="49" charset="0"/>
              </a:rPr>
              <a:t>RectangleComponent</a:t>
            </a:r>
            <a:r>
              <a:rPr lang="en-US" altLang="ko-KR" sz="2000" dirty="0">
                <a:solidFill>
                  <a:srgbClr val="6E8080"/>
                </a:solidFill>
                <a:latin typeface="Courier New" pitchFamily="49" charset="0"/>
              </a:rPr>
              <a:t> extends </a:t>
            </a:r>
            <a:r>
              <a:rPr lang="en-US" altLang="ko-KR" sz="2000" dirty="0" err="1">
                <a:solidFill>
                  <a:srgbClr val="6E8080"/>
                </a:solidFill>
                <a:latin typeface="Courier New" pitchFamily="49" charset="0"/>
              </a:rPr>
              <a:t>JComponent</a:t>
            </a:r>
            <a:r>
              <a:rPr lang="en-US" altLang="ko-KR" sz="2000" dirty="0">
                <a:solidFill>
                  <a:srgbClr val="6E8080"/>
                </a:solidFill>
                <a:latin typeface="Courier New" pitchFamily="49" charset="0"/>
              </a:rPr>
              <a:t> </a:t>
            </a:r>
          </a:p>
          <a:p>
            <a:pPr marL="236538" indent="-236538"/>
            <a:r>
              <a:rPr lang="en-US" altLang="ko-KR" sz="2000" dirty="0">
                <a:solidFill>
                  <a:srgbClr val="6E8080"/>
                </a:solidFill>
                <a:latin typeface="Courier New" pitchFamily="49" charset="0"/>
              </a:rPr>
              <a:t>  {</a:t>
            </a:r>
          </a:p>
          <a:p>
            <a:pPr marL="236538" indent="-236538"/>
            <a:r>
              <a:rPr lang="en-US" altLang="ko-KR" sz="2000" dirty="0">
                <a:solidFill>
                  <a:srgbClr val="6E8080"/>
                </a:solidFill>
                <a:latin typeface="Courier New" pitchFamily="49" charset="0"/>
              </a:rPr>
              <a:t>     public void </a:t>
            </a:r>
            <a:r>
              <a:rPr lang="en-US" altLang="ko-KR" sz="2000" dirty="0" err="1">
                <a:solidFill>
                  <a:srgbClr val="6E8080"/>
                </a:solidFill>
                <a:latin typeface="Courier New" pitchFamily="49" charset="0"/>
              </a:rPr>
              <a:t>paintComponent</a:t>
            </a:r>
            <a:r>
              <a:rPr lang="en-US" altLang="ko-KR" sz="2000" dirty="0">
                <a:solidFill>
                  <a:srgbClr val="6E8080"/>
                </a:solidFill>
                <a:latin typeface="Courier New" pitchFamily="49" charset="0"/>
              </a:rPr>
              <a:t>(Graphics g) </a:t>
            </a:r>
          </a:p>
          <a:p>
            <a:pPr marL="236538" indent="-236538"/>
            <a:r>
              <a:rPr lang="en-US" altLang="ko-KR" sz="2000" dirty="0">
                <a:solidFill>
                  <a:srgbClr val="6E8080"/>
                </a:solidFill>
                <a:latin typeface="Courier New" pitchFamily="49" charset="0"/>
              </a:rPr>
              <a:t>     {</a:t>
            </a:r>
          </a:p>
          <a:p>
            <a:pPr marL="236538" indent="-236538"/>
            <a:r>
              <a:rPr lang="en-US" altLang="ko-KR" sz="2000" dirty="0">
                <a:solidFill>
                  <a:srgbClr val="6E8080"/>
                </a:solidFill>
                <a:latin typeface="Courier New" pitchFamily="49" charset="0"/>
              </a:rPr>
              <a:t>        . . . </a:t>
            </a:r>
          </a:p>
          <a:p>
            <a:pPr marL="236538" indent="-236538"/>
            <a:r>
              <a:rPr lang="en-US" altLang="ko-KR" sz="2000" dirty="0">
                <a:solidFill>
                  <a:srgbClr val="6E8080"/>
                </a:solidFill>
                <a:latin typeface="Courier New" pitchFamily="49" charset="0"/>
              </a:rPr>
              <a:t>        Rectangle box = new Rectangle(5, 10, 20, 30); </a:t>
            </a:r>
          </a:p>
          <a:p>
            <a:pPr marL="236538" indent="-236538"/>
            <a:r>
              <a:rPr lang="en-US" altLang="ko-KR" sz="2000" dirty="0">
                <a:latin typeface="Courier New" pitchFamily="49" charset="0"/>
              </a:rPr>
              <a:t>        </a:t>
            </a:r>
            <a:r>
              <a:rPr lang="en-US" altLang="ko-KR" sz="2000" dirty="0">
                <a:solidFill>
                  <a:srgbClr val="0033CC"/>
                </a:solidFill>
                <a:latin typeface="Courier New" pitchFamily="49" charset="0"/>
              </a:rPr>
              <a:t>g2.draw(box);</a:t>
            </a:r>
            <a:r>
              <a:rPr lang="en-US" altLang="ko-KR" sz="2000" dirty="0">
                <a:latin typeface="Courier New" pitchFamily="49" charset="0"/>
              </a:rPr>
              <a:t> </a:t>
            </a:r>
          </a:p>
          <a:p>
            <a:pPr marL="236538" indent="-236538"/>
            <a:r>
              <a:rPr lang="en-US" altLang="ko-KR" sz="2000" dirty="0">
                <a:solidFill>
                  <a:srgbClr val="6E8080"/>
                </a:solidFill>
                <a:latin typeface="Courier New" pitchFamily="49" charset="0"/>
              </a:rPr>
              <a:t>        . . . </a:t>
            </a:r>
          </a:p>
          <a:p>
            <a:pPr marL="236538" indent="-236538"/>
            <a:r>
              <a:rPr lang="en-US" altLang="ko-KR" sz="2000" dirty="0">
                <a:solidFill>
                  <a:srgbClr val="6E8080"/>
                </a:solidFill>
                <a:latin typeface="Courier New" pitchFamily="49" charset="0"/>
              </a:rPr>
              <a:t>     } </a:t>
            </a:r>
          </a:p>
          <a:p>
            <a:pPr marL="236538" indent="-236538"/>
            <a:r>
              <a:rPr lang="en-US" altLang="ko-KR" sz="2000" dirty="0">
                <a:solidFill>
                  <a:srgbClr val="6E8080"/>
                </a:solidFill>
                <a:latin typeface="Courier New" pitchFamily="49" charset="0"/>
              </a:rPr>
              <a:t>  }</a:t>
            </a:r>
          </a:p>
        </p:txBody>
      </p:sp>
      <p:sp>
        <p:nvSpPr>
          <p:cNvPr id="130052" name="Line 3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B3A4C5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0053" name="Text Box 4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Classes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solidFill>
                  <a:srgbClr val="6E8080"/>
                </a:solidFill>
                <a:latin typeface="Courier New" pitchFamily="49" charset="0"/>
                <a:cs typeface="Courier New" pitchFamily="49" charset="0"/>
              </a:rPr>
              <a:t>Graphics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latin typeface="Lucida Sans" pitchFamily="34" charset="0"/>
              </a:rPr>
              <a:t>and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solidFill>
                  <a:srgbClr val="6E8080"/>
                </a:solidFill>
                <a:latin typeface="Courier New" pitchFamily="49" charset="0"/>
                <a:cs typeface="Courier New" pitchFamily="49" charset="0"/>
              </a:rPr>
              <a:t>Graphics2D</a:t>
            </a:r>
            <a:endParaRPr lang="en-US" altLang="ko-KR" b="1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31075" name="Line 4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B3A4C5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1076" name="Text Box 5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Drawing</a:t>
            </a:r>
            <a:r>
              <a:rPr lang="en-US" altLang="ko-KR" b="1">
                <a:solidFill>
                  <a:srgbClr val="0033CC"/>
                </a:solidFill>
              </a:rPr>
              <a:t> </a:t>
            </a:r>
            <a:r>
              <a:rPr lang="en-US" altLang="ko-KR" b="1">
                <a:latin typeface="Lucida Sans" pitchFamily="34" charset="0"/>
              </a:rPr>
              <a:t>Rectangles</a:t>
            </a:r>
          </a:p>
        </p:txBody>
      </p:sp>
      <p:pic>
        <p:nvPicPr>
          <p:cNvPr id="131077" name="Picture 5" descr="drawing_rectangle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6400800" cy="503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ko-KR" i="1"/>
              <a:t>Big Java</a:t>
            </a:r>
            <a:r>
              <a:rPr lang="en-US" altLang="ko-KR"/>
              <a:t> by Cay Horstmann</a:t>
            </a:r>
          </a:p>
          <a:p>
            <a:r>
              <a:rPr lang="en-US" altLang="ko-KR"/>
              <a:t>Copyright © 2009 by John Wiley &amp; Sons.  All rights reserved.</a:t>
            </a:r>
          </a:p>
        </p:txBody>
      </p:sp>
      <p:sp>
        <p:nvSpPr>
          <p:cNvPr id="132099" name="Line 3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B3A4C5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901700"/>
            <a:ext cx="9144000" cy="477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1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java.awt.Graphics;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2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java.awt.Graphics2D;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3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java.awt.Rectangle;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4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javax.swing.JComponent;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5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/**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A component that draws two rectangles.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 9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RectangleComponent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JComponent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10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11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paintComponent(Graphics g)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12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{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13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//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Recover Graphics2D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14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Graphics2D g2 = (Graphics2D) g;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15  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16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//</a:t>
            </a:r>
            <a:r>
              <a:rPr lang="en-US" altLang="ko-KR" sz="1600">
                <a:solidFill>
                  <a:srgbClr val="0073FF"/>
                </a:solidFill>
                <a:latin typeface="Times New Roman" pitchFamily="18" charset="0"/>
                <a:cs typeface="Times New Roman" pitchFamily="18" charset="0"/>
              </a:rPr>
              <a:t> Construct a rectangle and draw it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17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Rectangle box = </a:t>
            </a:r>
            <a:r>
              <a:rPr lang="en-US" altLang="ko-KR" sz="160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Rectangle(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600">
                <a:solidFill>
                  <a:srgbClr val="66FF19"/>
                </a:solidFill>
                <a:latin typeface="Courier New" pitchFamily="49" charset="0"/>
                <a:cs typeface="Courier New" pitchFamily="49" charset="0"/>
              </a:rPr>
              <a:t>30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18  </a:t>
            </a:r>
            <a:r>
              <a:rPr lang="en-US" altLang="ko-KR" sz="1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g2.draw(box);</a:t>
            </a:r>
          </a:p>
          <a:p>
            <a:r>
              <a:rPr lang="en-US" altLang="ko-KR" sz="1600" b="1">
                <a:solidFill>
                  <a:srgbClr val="0073FF"/>
                </a:solidFill>
                <a:latin typeface="Courier New" pitchFamily="49" charset="0"/>
                <a:cs typeface="Courier New" pitchFamily="49" charset="0"/>
              </a:rPr>
              <a:t> 19  </a:t>
            </a:r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7162800" y="5791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 b="1" i="1"/>
              <a:t>Continued</a:t>
            </a:r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latin typeface="Lucida Sans" pitchFamily="34" charset="0"/>
              </a:rPr>
              <a:t>ch02/rectangles/RectangleComponent.java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3243</Words>
  <Application>Microsoft Office PowerPoint</Application>
  <PresentationFormat>On-screen Show (4:3)</PresentationFormat>
  <Paragraphs>630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ceyap</dc:creator>
  <cp:lastModifiedBy>ceyap</cp:lastModifiedBy>
  <cp:revision>35</cp:revision>
  <dcterms:created xsi:type="dcterms:W3CDTF">2011-04-07T02:08:19Z</dcterms:created>
  <dcterms:modified xsi:type="dcterms:W3CDTF">2011-04-14T07:51:01Z</dcterms:modified>
</cp:coreProperties>
</file>