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57" r:id="rId3"/>
    <p:sldId id="256" r:id="rId4"/>
    <p:sldId id="274" r:id="rId5"/>
    <p:sldId id="268" r:id="rId6"/>
    <p:sldId id="287" r:id="rId7"/>
    <p:sldId id="275" r:id="rId8"/>
    <p:sldId id="269" r:id="rId9"/>
    <p:sldId id="288" r:id="rId10"/>
    <p:sldId id="276" r:id="rId11"/>
    <p:sldId id="277" r:id="rId12"/>
    <p:sldId id="270" r:id="rId13"/>
    <p:sldId id="278" r:id="rId14"/>
    <p:sldId id="280" r:id="rId15"/>
    <p:sldId id="271" r:id="rId16"/>
    <p:sldId id="272" r:id="rId17"/>
    <p:sldId id="273" r:id="rId18"/>
    <p:sldId id="281" r:id="rId19"/>
    <p:sldId id="259" r:id="rId20"/>
    <p:sldId id="284" r:id="rId21"/>
    <p:sldId id="263" r:id="rId22"/>
    <p:sldId id="285" r:id="rId23"/>
    <p:sldId id="267" r:id="rId24"/>
    <p:sldId id="264" r:id="rId25"/>
    <p:sldId id="265" r:id="rId26"/>
    <p:sldId id="266" r:id="rId27"/>
    <p:sldId id="286" r:id="rId28"/>
    <p:sldId id="26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7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46BC5-E5E5-4A36-BE82-642804F55CCF}" type="datetimeFigureOut">
              <a:rPr lang="ko-KR" altLang="en-US" smtClean="0"/>
              <a:pPr/>
              <a:t>2015-11-01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47C97-1555-48B2-9464-AF6D2AA58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7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F438E-168F-45CF-B746-029CB7AB6D82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20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3038" y="2971800"/>
            <a:ext cx="7313612" cy="99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93D4F75-C496-44C6-A0F4-1BFF2EE7632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8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7380F-E1FB-4749-A0E3-D37AA5213693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5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34200" y="274638"/>
            <a:ext cx="182721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47800" y="274638"/>
            <a:ext cx="53340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6AEA8-27D6-4450-8B29-4DD06AFE710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0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2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2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7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3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57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80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6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EDB94-4FF1-4BF3-B89F-CDB2A2A96A1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47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94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0AB3B-497C-4A11-9014-6BD0BFD73F6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5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8BAFD-8924-4A18-8A0E-28974B342297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F7458-5179-4360-83AA-DE76C9113E1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4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3C423-2DEE-435A-88F5-BBC53CD576EA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AF3EB-BD0E-4169-816D-642C3A43F09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7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91B0A-BEF4-454E-9198-79E23CA29F93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9709D-1E8E-4C9F-A3E9-E83FF16F976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1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74638"/>
            <a:ext cx="73136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600200"/>
            <a:ext cx="73136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3038" y="65246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24625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46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58BD83D7-4A30-4F4A-9B70-AA07BDE8A060}" type="slidenum">
              <a:rPr lang="ko-KR" altLang="en-US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0F99-2019-4475-A7C1-2B5AAEC79D7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1094-13EA-41A6-AACE-86BBFD6848B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632" y="548680"/>
            <a:ext cx="7313612" cy="990600"/>
          </a:xfrm>
        </p:spPr>
        <p:txBody>
          <a:bodyPr/>
          <a:lstStyle/>
          <a:p>
            <a:r>
              <a:rPr lang="ko-KR" altLang="en-US" dirty="0" err="1" smtClean="0">
                <a:ea typeface="굴림" charset="-127"/>
              </a:rPr>
              <a:t>숭실인의</a:t>
            </a:r>
            <a:r>
              <a:rPr lang="ko-KR" altLang="en-US" dirty="0" smtClean="0">
                <a:ea typeface="굴림" charset="-127"/>
              </a:rPr>
              <a:t> 역량과 진로탐색 </a:t>
            </a:r>
            <a:r>
              <a:rPr lang="en-US" altLang="ko-KR" dirty="0" smtClean="0">
                <a:ea typeface="굴림" charset="-127"/>
              </a:rPr>
              <a:t>2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-</a:t>
            </a:r>
            <a:r>
              <a:rPr lang="ko-KR" altLang="en-US" dirty="0" smtClean="0">
                <a:ea typeface="굴림" charset="-127"/>
              </a:rPr>
              <a:t>진로탐색 포트폴리오</a:t>
            </a:r>
            <a:r>
              <a:rPr lang="en-US" altLang="ko-KR" dirty="0" smtClean="0">
                <a:ea typeface="굴림" charset="-127"/>
              </a:rPr>
              <a:t>- 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17032"/>
            <a:ext cx="7313612" cy="14478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                                     </a:t>
            </a:r>
            <a:r>
              <a:rPr lang="ko-KR" altLang="en-US" dirty="0" smtClean="0">
                <a:ea typeface="굴림" charset="-127"/>
              </a:rPr>
              <a:t>학과</a:t>
            </a:r>
            <a:r>
              <a:rPr lang="en-US" altLang="ko-KR" dirty="0" smtClean="0">
                <a:ea typeface="굴림" charset="-127"/>
              </a:rPr>
              <a:t>:</a:t>
            </a:r>
          </a:p>
          <a:p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                                    </a:t>
            </a:r>
            <a:r>
              <a:rPr lang="ko-KR" altLang="en-US" dirty="0" smtClean="0">
                <a:ea typeface="굴림" charset="-127"/>
              </a:rPr>
              <a:t>이름</a:t>
            </a:r>
            <a:r>
              <a:rPr lang="en-US" altLang="ko-KR" dirty="0" smtClean="0">
                <a:ea typeface="굴림" charset="-127"/>
              </a:rPr>
              <a:t>:</a:t>
            </a: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6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556792"/>
            <a:ext cx="676875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포트 </a:t>
            </a:r>
            <a:r>
              <a:rPr lang="en-US" altLang="ko-KR" sz="2400" dirty="0" smtClean="0"/>
              <a:t>2. </a:t>
            </a:r>
            <a:r>
              <a:rPr lang="ko-KR" altLang="en-US" sz="2400" dirty="0" smtClean="0"/>
              <a:t>비전 카드 만들기 </a:t>
            </a:r>
            <a:r>
              <a:rPr lang="en-US" altLang="ko-KR" sz="2400" dirty="0" smtClean="0"/>
              <a:t>(2</a:t>
            </a:r>
            <a:r>
              <a:rPr lang="ko-KR" altLang="en-US" sz="2400" dirty="0" smtClean="0"/>
              <a:t>주차 활동 완성 과제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22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나의 비전 카드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717032"/>
            <a:ext cx="530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나의 비전 카드를 만들어 본 소감 및 활용 계획 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88640"/>
            <a:ext cx="885698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수업시간에 작업했던 비전 카드를 좀 더 보완해서 완성된 비전 카드를 정리한다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4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3. </a:t>
            </a:r>
            <a:r>
              <a:rPr lang="ko-KR" altLang="en-US" sz="2400" dirty="0" smtClean="0">
                <a:solidFill>
                  <a:srgbClr val="000000"/>
                </a:solidFill>
              </a:rPr>
              <a:t>숭실대 핵심역량진단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ko-KR" altLang="en-US" sz="2400" dirty="0" smtClean="0">
                <a:solidFill>
                  <a:srgbClr val="000000"/>
                </a:solidFill>
              </a:rPr>
              <a:t>교수님께서 알려주시는 시기에 핵심역량진단설문에 참여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</a:rPr>
              <a:t> 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4. </a:t>
            </a:r>
            <a:r>
              <a:rPr lang="ko-KR" altLang="en-US" sz="2400" dirty="0" smtClean="0"/>
              <a:t>직업 정보 탐색 </a:t>
            </a:r>
            <a:r>
              <a:rPr lang="en-US" altLang="ko-KR" sz="2400" dirty="0"/>
              <a:t>(5</a:t>
            </a:r>
            <a:r>
              <a:rPr lang="ko-KR" altLang="en-US" sz="2400" dirty="0"/>
              <a:t>주차 </a:t>
            </a:r>
            <a:r>
              <a:rPr lang="ko-KR" altLang="en-US" sz="2400" dirty="0" smtClean="0"/>
              <a:t>과제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49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76950"/>
              </p:ext>
            </p:extLst>
          </p:nvPr>
        </p:nvGraphicFramePr>
        <p:xfrm>
          <a:off x="187593" y="858996"/>
          <a:ext cx="8408774" cy="5964084"/>
        </p:xfrm>
        <a:graphic>
          <a:graphicData uri="http://schemas.openxmlformats.org/drawingml/2006/table">
            <a:tbl>
              <a:tblPr/>
              <a:tblGrid>
                <a:gridCol w="847934"/>
                <a:gridCol w="7560840"/>
              </a:tblGrid>
              <a:tr h="614233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희망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직업명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하는 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62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요구되는 특성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능력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지식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성격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흥미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학력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전공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3326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143525"/>
            <a:ext cx="871296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직업정보탐색 관련 웹 </a:t>
            </a:r>
            <a:r>
              <a:rPr lang="ko-KR" altLang="en-US" dirty="0" smtClean="0"/>
              <a:t>사이트에 들어가서 본인이 선택한 </a:t>
            </a:r>
            <a:r>
              <a:rPr lang="en-US" altLang="ko-KR" dirty="0" smtClean="0"/>
              <a:t>Top 3 </a:t>
            </a:r>
            <a:r>
              <a:rPr lang="ko-KR" altLang="en-US" dirty="0" smtClean="0"/>
              <a:t>직업에 대해서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탐색해본다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6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96691"/>
              </p:ext>
            </p:extLst>
          </p:nvPr>
        </p:nvGraphicFramePr>
        <p:xfrm>
          <a:off x="251520" y="332656"/>
          <a:ext cx="8408774" cy="5976663"/>
        </p:xfrm>
        <a:graphic>
          <a:graphicData uri="http://schemas.openxmlformats.org/drawingml/2006/table">
            <a:tbl>
              <a:tblPr/>
              <a:tblGrid>
                <a:gridCol w="847934"/>
                <a:gridCol w="7560840"/>
              </a:tblGrid>
              <a:tr h="615529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근무환경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업종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작업환경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163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근로조건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수습기간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신입초봉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월평균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향후전망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6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97882"/>
              </p:ext>
            </p:extLst>
          </p:nvPr>
        </p:nvGraphicFramePr>
        <p:xfrm>
          <a:off x="251520" y="260648"/>
          <a:ext cx="8408774" cy="5832647"/>
        </p:xfrm>
        <a:graphic>
          <a:graphicData uri="http://schemas.openxmlformats.org/drawingml/2006/table">
            <a:tbl>
              <a:tblPr/>
              <a:tblGrid>
                <a:gridCol w="1008112"/>
                <a:gridCol w="7400662"/>
              </a:tblGrid>
              <a:tr h="772058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필요한 자격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·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학력 조건 충족 후 취업가능성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① 매우 밝다 ② 밝다 ③ 보통이다 ④ 어둡다 ⑤ 매우 어둡다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① 매우 밝다 ② 밝다 ③ 보통이다 ④ 어둡다 ⑤ 매우 어둡다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① 매우 밝다 ② 밝다 ③ 보통이다 ④ 어둡다 ⑤ 매우 어둡다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347">
                <a:tc rowSpan="3">
                  <a:txBody>
                    <a:bodyPr/>
                    <a:lstStyle/>
                    <a:p>
                      <a:pPr marL="130810" marR="0" indent="-635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준비계획과 각오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081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3.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059" marR="39059" marT="10799" marB="10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6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5. </a:t>
            </a:r>
            <a:r>
              <a:rPr lang="en-US" altLang="ko-KR" sz="2400" dirty="0"/>
              <a:t>10</a:t>
            </a:r>
            <a:r>
              <a:rPr lang="ko-KR" altLang="en-US" sz="2400" dirty="0"/>
              <a:t>년 후 나만의 명함을 </a:t>
            </a:r>
            <a:r>
              <a:rPr lang="ko-KR" altLang="en-US" sz="2400" dirty="0" smtClean="0"/>
              <a:t>만들기 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en-US" altLang="ko-KR" sz="2400" dirty="0"/>
              <a:t>6</a:t>
            </a:r>
            <a:r>
              <a:rPr lang="ko-KR" altLang="en-US" sz="2400" dirty="0"/>
              <a:t>주차 </a:t>
            </a:r>
            <a:r>
              <a:rPr lang="ko-KR" altLang="en-US" sz="2400" dirty="0" smtClean="0"/>
              <a:t>활동 완성 과제</a:t>
            </a:r>
            <a:r>
              <a:rPr lang="en-US" altLang="ko-KR" sz="2400" dirty="0" smtClean="0"/>
              <a:t>)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0975" indent="-180975" algn="just" fontAlgn="base"/>
            <a:r>
              <a:rPr lang="ko-KR" altLang="en-US" spc="-150" dirty="0">
                <a:latin typeface="+mn-ea"/>
              </a:rPr>
              <a:t>진로의사결정 연습에서 가장 최고점이 나온 직업을 선정하여 자신의 꿈과 희망을 담아 </a:t>
            </a:r>
            <a:endParaRPr lang="en-US" altLang="ko-KR" spc="-150" dirty="0" smtClean="0">
              <a:latin typeface="+mn-ea"/>
            </a:endParaRPr>
          </a:p>
          <a:p>
            <a:pPr marL="180975" indent="-180975" algn="just" fontAlgn="base"/>
            <a:r>
              <a:rPr lang="ko-KR" altLang="en-US" spc="-150" dirty="0" smtClean="0">
                <a:latin typeface="+mn-ea"/>
              </a:rPr>
              <a:t>직업의 </a:t>
            </a:r>
            <a:r>
              <a:rPr lang="ko-KR" altLang="en-US" spc="-150" dirty="0">
                <a:latin typeface="+mn-ea"/>
              </a:rPr>
              <a:t>특징과 </a:t>
            </a:r>
            <a:r>
              <a:rPr lang="ko-KR" altLang="en-US" spc="-150" dirty="0" smtClean="0">
                <a:latin typeface="+mn-ea"/>
              </a:rPr>
              <a:t>‘</a:t>
            </a:r>
            <a:r>
              <a:rPr lang="ko-KR" altLang="en-US" spc="-150" dirty="0">
                <a:latin typeface="+mn-ea"/>
              </a:rPr>
              <a:t>나’만이 가지고 있는 색깔과 모습이 잘 표현될 수 있도록 명함을 만들어 봅시다</a:t>
            </a:r>
            <a:r>
              <a:rPr lang="en-US" altLang="ko-KR" spc="-150" dirty="0">
                <a:latin typeface="+mn-ea"/>
              </a:rPr>
              <a:t>.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9" y="2081700"/>
            <a:ext cx="315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ko-KR" altLang="en-US" sz="1400" dirty="0" smtClean="0">
                <a:latin typeface="+mn-ea"/>
              </a:rPr>
              <a:t>앞면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179" y="2543449"/>
            <a:ext cx="4302813" cy="326181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38845" y="2081700"/>
            <a:ext cx="315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ko-KR" altLang="en-US" sz="1400" dirty="0">
                <a:latin typeface="+mn-ea"/>
              </a:rPr>
              <a:t>뒷</a:t>
            </a:r>
            <a:r>
              <a:rPr lang="ko-KR" altLang="en-US" sz="1400" dirty="0" smtClean="0">
                <a:latin typeface="+mn-ea"/>
              </a:rPr>
              <a:t>면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61675" y="2543449"/>
            <a:ext cx="4302813" cy="326181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6. </a:t>
            </a:r>
            <a:r>
              <a:rPr lang="ko-KR" altLang="en-US" sz="2400" dirty="0" smtClean="0">
                <a:solidFill>
                  <a:srgbClr val="000000"/>
                </a:solidFill>
              </a:rPr>
              <a:t>심층직업탐색</a:t>
            </a:r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en-US" altLang="ko-KR" sz="2400" dirty="0">
                <a:solidFill>
                  <a:srgbClr val="000000"/>
                </a:solidFill>
              </a:rPr>
              <a:t>6</a:t>
            </a:r>
            <a:r>
              <a:rPr lang="ko-KR" altLang="en-US" sz="2400" dirty="0">
                <a:solidFill>
                  <a:srgbClr val="000000"/>
                </a:solidFill>
              </a:rPr>
              <a:t>주차 </a:t>
            </a:r>
            <a:r>
              <a:rPr lang="ko-KR" altLang="en-US" sz="2400" dirty="0" smtClean="0">
                <a:solidFill>
                  <a:srgbClr val="000000"/>
                </a:solidFill>
              </a:rPr>
              <a:t>과제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22498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진로 탐색 포트폴리오 안내 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686652"/>
            <a:ext cx="7884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b="1" dirty="0" smtClean="0"/>
              <a:t>진로탐색 </a:t>
            </a:r>
            <a:r>
              <a:rPr lang="ko-KR" altLang="en-US" b="1" dirty="0"/>
              <a:t>포트폴리오의 </a:t>
            </a:r>
            <a:r>
              <a:rPr lang="ko-KR" altLang="en-US" b="1" dirty="0" smtClean="0"/>
              <a:t>소개</a:t>
            </a:r>
            <a:endParaRPr lang="en-US" altLang="ko-KR" b="1" dirty="0" smtClean="0"/>
          </a:p>
          <a:p>
            <a:pPr marL="342900" indent="-342900" fontAlgn="base">
              <a:buAutoNum type="arabicPeriod"/>
            </a:pPr>
            <a:endParaRPr lang="ko-KR" altLang="en-US" dirty="0"/>
          </a:p>
          <a:p>
            <a:pPr lvl="0" fontAlgn="base"/>
            <a:r>
              <a:rPr lang="en-US" altLang="ko-KR" dirty="0" smtClean="0"/>
              <a:t>-  </a:t>
            </a:r>
            <a:r>
              <a:rPr lang="ko-KR" altLang="en-US" dirty="0" smtClean="0"/>
              <a:t>진로탐색 영역의 과제 및 수업 </a:t>
            </a:r>
            <a:r>
              <a:rPr lang="ko-KR" altLang="en-US" dirty="0" err="1" smtClean="0"/>
              <a:t>활동지를</a:t>
            </a:r>
            <a:r>
              <a:rPr lang="ko-KR" altLang="en-US" dirty="0" smtClean="0"/>
              <a:t> 포트폴리오 </a:t>
            </a:r>
            <a:r>
              <a:rPr lang="ko-KR" altLang="en-US" dirty="0"/>
              <a:t>형태로 </a:t>
            </a:r>
            <a:r>
              <a:rPr lang="ko-KR" altLang="en-US" dirty="0" smtClean="0"/>
              <a:t>누적</a:t>
            </a:r>
            <a:endParaRPr lang="en-US" altLang="ko-KR" dirty="0" smtClean="0"/>
          </a:p>
          <a:p>
            <a:pPr marL="285750" lvl="0" indent="-285750" fontAlgn="base">
              <a:buFontTx/>
              <a:buChar char="-"/>
            </a:pPr>
            <a:r>
              <a:rPr lang="ko-KR" altLang="en-US" dirty="0" smtClean="0"/>
              <a:t>포트폴리오 양식에 맞추어 정리</a:t>
            </a:r>
            <a:endParaRPr lang="en-US" altLang="ko-KR" dirty="0" smtClean="0"/>
          </a:p>
          <a:p>
            <a:pPr marL="285750" lvl="0" indent="-285750" fontAlgn="base">
              <a:buFontTx/>
              <a:buChar char="-"/>
            </a:pPr>
            <a:r>
              <a:rPr lang="ko-KR" altLang="en-US" dirty="0" smtClean="0"/>
              <a:t>수업 이후에도 본 포트폴리오를 지속적으로 진로 설계에 활용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36469"/>
              </p:ext>
            </p:extLst>
          </p:nvPr>
        </p:nvGraphicFramePr>
        <p:xfrm>
          <a:off x="1547664" y="2780928"/>
          <a:ext cx="6768751" cy="3248406"/>
        </p:xfrm>
        <a:graphic>
          <a:graphicData uri="http://schemas.openxmlformats.org/drawingml/2006/table">
            <a:tbl>
              <a:tblPr/>
              <a:tblGrid>
                <a:gridCol w="2880320"/>
                <a:gridCol w="936104"/>
                <a:gridCol w="1512168"/>
                <a:gridCol w="144015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포트폴리오 요소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활동지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배점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1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. </a:t>
                      </a:r>
                      <a:r>
                        <a:rPr lang="ko-KR" altLang="en-US" sz="1200" b="1" dirty="0" smtClean="0"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나의 진로 준비도 및 가치관 탐색하기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. </a:t>
                      </a:r>
                      <a:r>
                        <a:rPr lang="ko-KR" altLang="en-US" sz="1200" b="1" dirty="0" smtClean="0"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비전 카드 만들기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수업 활동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3.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숭실대 핵심역량 진단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X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주차과제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2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4. </a:t>
                      </a:r>
                      <a:r>
                        <a:rPr lang="ko-KR" altLang="en-US" sz="1200" b="1" dirty="0" smtClean="0"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직업 정보 탐색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미래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명함 만들기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수업활동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6.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심층직업 탐색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6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포트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7.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진로로드맵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7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주차 과제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총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30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점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22156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포트폴리오 요소 및 배점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94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관심이 있거나 목표로 삼고 있는 직업영역에서 </a:t>
            </a:r>
            <a:r>
              <a:rPr lang="ko-KR" altLang="en-US" sz="1400" dirty="0" err="1">
                <a:latin typeface="+mn-ea"/>
              </a:rPr>
              <a:t>롤모델을</a:t>
            </a:r>
            <a:r>
              <a:rPr lang="ko-KR" altLang="en-US" sz="1400" dirty="0">
                <a:latin typeface="+mn-ea"/>
              </a:rPr>
              <a:t> 선정하여 보자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해당 직업의 대표주자이거나 언론에 많이 공개된 유명인이거나 혹은 나만 알고 있는 인물이어도 관계없다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해당 직업인에 대해 여러 가지 방식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웹 검색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신문 및 잡지 기사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언론 기고문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자서전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동영상 자료 등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으로 정보탐색을 해보자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49120"/>
              </p:ext>
            </p:extLst>
          </p:nvPr>
        </p:nvGraphicFramePr>
        <p:xfrm>
          <a:off x="179512" y="980728"/>
          <a:ext cx="8712968" cy="5729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7344816"/>
              </a:tblGrid>
              <a:tr h="420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직업명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인물 정보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직업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롤모델로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선정한 이유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직업 관련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탐색 내용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인터뷰를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한다면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묻고 싶은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질문들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탐색 후</a:t>
                      </a:r>
                      <a:endParaRPr lang="en-US" altLang="ko-KR" sz="1300" b="1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느낀 점</a:t>
                      </a:r>
                      <a:endParaRPr lang="ko-KR" altLang="en-US" sz="13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6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</a:rPr>
              <a:t>포트 </a:t>
            </a:r>
            <a:r>
              <a:rPr lang="en-US" altLang="ko-KR" sz="2400" dirty="0" smtClean="0">
                <a:solidFill>
                  <a:srgbClr val="000000"/>
                </a:solidFill>
              </a:rPr>
              <a:t>7. </a:t>
            </a:r>
            <a:r>
              <a:rPr lang="ko-KR" altLang="en-US" sz="2400" dirty="0" err="1"/>
              <a:t>진로로드맵</a:t>
            </a:r>
            <a:r>
              <a:rPr lang="en-US" altLang="ko-KR" sz="2400" dirty="0" smtClean="0">
                <a:solidFill>
                  <a:srgbClr val="000000"/>
                </a:solidFill>
              </a:rPr>
              <a:t>(7</a:t>
            </a:r>
            <a:r>
              <a:rPr lang="ko-KR" altLang="en-US" sz="2400" dirty="0" smtClean="0">
                <a:solidFill>
                  <a:srgbClr val="000000"/>
                </a:solidFill>
              </a:rPr>
              <a:t>주차 과제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21602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진로로드맵</a:t>
            </a:r>
            <a:r>
              <a:rPr lang="ko-KR" altLang="en-US" dirty="0" smtClean="0"/>
              <a:t> 모형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2696"/>
            <a:ext cx="8516215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-3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400" smtClean="0">
                <a:latin typeface="+mn-ea"/>
              </a:rPr>
              <a:t>※ </a:t>
            </a:r>
            <a:r>
              <a:rPr lang="ko-KR" altLang="en-US" sz="1400" smtClean="0">
                <a:latin typeface="+mn-ea"/>
              </a:rPr>
              <a:t>설정한 목표를 반드시 달성하기 위해 대학생활의 학년 계획을 세워보자</a:t>
            </a:r>
            <a:r>
              <a:rPr lang="en-US" altLang="ko-KR" sz="1400" smtClean="0">
                <a:latin typeface="+mn-ea"/>
              </a:rPr>
              <a:t>. </a:t>
            </a:r>
            <a:r>
              <a:rPr lang="ko-KR" altLang="en-US" sz="1400" smtClean="0">
                <a:latin typeface="+mn-ea"/>
              </a:rPr>
              <a:t>지난 학년이나 학기는 자신의</a:t>
            </a:r>
            <a:endParaRPr lang="en-US" altLang="ko-KR" sz="1400" smtClean="0">
              <a:latin typeface="+mn-ea"/>
            </a:endParaRPr>
          </a:p>
          <a:p>
            <a:pPr algn="just" fontAlgn="base"/>
            <a:r>
              <a:rPr lang="en-US" altLang="ko-KR" sz="1400" smtClean="0">
                <a:latin typeface="+mn-ea"/>
              </a:rPr>
              <a:t>  </a:t>
            </a:r>
            <a:r>
              <a:rPr lang="ko-KR" altLang="en-US" sz="1400" smtClean="0">
                <a:latin typeface="+mn-ea"/>
              </a:rPr>
              <a:t> 포트폴리오로 정리하거나</a:t>
            </a:r>
            <a:r>
              <a:rPr lang="en-US" altLang="ko-KR" sz="140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나만의 스토리텔링으로 작성해 두자</a:t>
            </a:r>
            <a:r>
              <a:rPr lang="en-US" altLang="ko-KR" sz="1400" smtClean="0">
                <a:latin typeface="+mn-ea"/>
              </a:rPr>
              <a:t>.</a:t>
            </a:r>
          </a:p>
          <a:p>
            <a:pPr algn="just" fontAlgn="base"/>
            <a:endParaRPr lang="ko-KR" altLang="en-US" sz="1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364" y="1657800"/>
            <a:ext cx="65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ko-KR" altLang="en-US" sz="1400" dirty="0" smtClean="0">
                <a:latin typeface="+mn-ea"/>
              </a:rPr>
              <a:t>대학생활을 통해 꼭 이루고 싶은 목표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636" y="1973976"/>
            <a:ext cx="650558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⑤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636" y="3966558"/>
            <a:ext cx="65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&lt;3</a:t>
            </a:r>
            <a:r>
              <a:rPr lang="ko-KR" altLang="en-US" sz="1400" dirty="0" smtClean="0">
                <a:latin typeface="+mn-ea"/>
              </a:rPr>
              <a:t>학년 때 꼭 달성하고 싶은 목표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08" y="4282734"/>
            <a:ext cx="650558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⑤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18363" y="3874176"/>
            <a:ext cx="8546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8263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-3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94040"/>
              </p:ext>
            </p:extLst>
          </p:nvPr>
        </p:nvGraphicFramePr>
        <p:xfrm>
          <a:off x="218362" y="764704"/>
          <a:ext cx="8674117" cy="5832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913"/>
                <a:gridCol w="1148045"/>
                <a:gridCol w="1384943"/>
                <a:gridCol w="1457833"/>
                <a:gridCol w="1421389"/>
                <a:gridCol w="1348496"/>
                <a:gridCol w="1348498"/>
              </a:tblGrid>
              <a:tr h="5590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꼭 실천해야 할 내용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</a:tr>
              <a:tr h="9782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진로개발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관련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학업관리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취업준비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인간관계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리더십 개선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여가활동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취미활동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주요활동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여름방학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73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겨울방학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4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-4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400" dirty="0" smtClean="0">
                <a:latin typeface="+mn-ea"/>
              </a:rPr>
              <a:t>※ </a:t>
            </a:r>
            <a:r>
              <a:rPr lang="ko-KR" altLang="en-US" sz="1400" dirty="0" smtClean="0">
                <a:latin typeface="+mn-ea"/>
              </a:rPr>
              <a:t>설정한 </a:t>
            </a:r>
            <a:r>
              <a:rPr lang="ko-KR" altLang="en-US" sz="1400" dirty="0">
                <a:latin typeface="+mn-ea"/>
              </a:rPr>
              <a:t>목표를 반드시 달성하기 위해 대학생활의 학년 계획을 세워보자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지난 </a:t>
            </a:r>
            <a:r>
              <a:rPr lang="ko-KR" altLang="en-US" sz="1400" dirty="0" smtClean="0">
                <a:latin typeface="+mn-ea"/>
              </a:rPr>
              <a:t>학년이나 학기는 자신의</a:t>
            </a:r>
            <a:endParaRPr lang="en-US" altLang="ko-KR" sz="1400" dirty="0" smtClean="0">
              <a:latin typeface="+mn-ea"/>
            </a:endParaRPr>
          </a:p>
          <a:p>
            <a:pPr algn="just" fontAlgn="base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포트폴리오로 정리하거나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나만의 </a:t>
            </a:r>
            <a:r>
              <a:rPr lang="ko-KR" altLang="en-US" sz="1400" dirty="0" err="1">
                <a:latin typeface="+mn-ea"/>
              </a:rPr>
              <a:t>스토리텔링으로</a:t>
            </a:r>
            <a:r>
              <a:rPr lang="ko-KR" altLang="en-US" sz="1400" dirty="0">
                <a:latin typeface="+mn-ea"/>
              </a:rPr>
              <a:t> 작성해 두자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algn="just" fontAlgn="base"/>
            <a:endParaRPr lang="ko-KR" altLang="en-US" sz="1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252" y="1825079"/>
            <a:ext cx="65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&lt;4</a:t>
            </a:r>
            <a:r>
              <a:rPr lang="ko-KR" altLang="en-US" sz="1400" dirty="0" smtClean="0">
                <a:latin typeface="+mn-ea"/>
              </a:rPr>
              <a:t>학년 때 꼭 달성하고 싶은 목표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252" y="2132856"/>
            <a:ext cx="650558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⑤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87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96571"/>
              </p:ext>
            </p:extLst>
          </p:nvPr>
        </p:nvGraphicFramePr>
        <p:xfrm>
          <a:off x="251520" y="764702"/>
          <a:ext cx="8674117" cy="5472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913"/>
                <a:gridCol w="1148045"/>
                <a:gridCol w="1384943"/>
                <a:gridCol w="1457833"/>
                <a:gridCol w="1421389"/>
                <a:gridCol w="1348496"/>
                <a:gridCol w="1348498"/>
              </a:tblGrid>
              <a:tr h="5245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꼭 실천해야 할 내용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</a:tr>
              <a:tr h="9178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진로개발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관련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학업관리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취업준비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인간관계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리더십 개선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여가활동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취미활동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주요활동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</a:t>
                      </a:r>
                      <a:endParaRPr lang="en-US" altLang="ko-KR" sz="13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년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여름방학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학기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10075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겨울방학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학년별 </a:t>
            </a:r>
            <a:r>
              <a:rPr lang="ko-KR" altLang="en-US" dirty="0" err="1" smtClean="0"/>
              <a:t>진로로드맵</a:t>
            </a:r>
            <a:r>
              <a:rPr lang="en-US" altLang="ko-KR" dirty="0" smtClean="0"/>
              <a:t>-4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5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포트폴리오 자가진단 결과표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7647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※ </a:t>
            </a:r>
            <a:r>
              <a:rPr lang="ko-KR" altLang="en-US" sz="1400" dirty="0" smtClean="0">
                <a:latin typeface="+mn-ea"/>
              </a:rPr>
              <a:t>작성하여 포트폴리오 마지막 </a:t>
            </a:r>
            <a:r>
              <a:rPr lang="ko-KR" altLang="en-US" sz="1400" dirty="0">
                <a:latin typeface="+mn-ea"/>
              </a:rPr>
              <a:t>장에 부착하여 제출하시오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algn="just" fontAlgn="base"/>
            <a:endParaRPr lang="ko-KR" altLang="en-US" sz="14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8698"/>
              </p:ext>
            </p:extLst>
          </p:nvPr>
        </p:nvGraphicFramePr>
        <p:xfrm>
          <a:off x="179512" y="1143861"/>
          <a:ext cx="8712968" cy="5611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8132"/>
                <a:gridCol w="7154836"/>
              </a:tblGrid>
              <a:tr h="31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목표직업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585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직업가치관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63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비전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657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핵심역량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70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자신의 장점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</a:tr>
              <a:tr h="606675"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자신의 단점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2050229">
                <a:tc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보완점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r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                      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                      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6858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</a:t>
                      </a: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1" hangingPunct="1"/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                      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633670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포트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나의 진로 준비도 및 가치관 탐색하기 </a:t>
            </a:r>
            <a:r>
              <a:rPr lang="en-US" altLang="ko-KR" sz="2400" dirty="0" smtClean="0"/>
              <a:t>(1</a:t>
            </a:r>
            <a:r>
              <a:rPr lang="ko-KR" altLang="en-US" sz="2400" dirty="0" smtClean="0"/>
              <a:t>주차 과제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03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871296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커리어넷</a:t>
            </a:r>
            <a:r>
              <a:rPr lang="en-US" altLang="ko-KR" dirty="0"/>
              <a:t>(/</a:t>
            </a:r>
            <a:r>
              <a:rPr lang="en-US" altLang="ko-KR" dirty="0" smtClean="0"/>
              <a:t>www.career.go.kr)</a:t>
            </a:r>
            <a:r>
              <a:rPr lang="ko-KR" altLang="en-US" dirty="0" smtClean="0"/>
              <a:t>에 접속하여 </a:t>
            </a:r>
            <a:r>
              <a:rPr lang="ko-KR" altLang="en-US" dirty="0" err="1" smtClean="0"/>
              <a:t>진도개발준비도와</a:t>
            </a:r>
            <a:r>
              <a:rPr lang="ko-KR" altLang="en-US" dirty="0" smtClean="0"/>
              <a:t> 직업가치관 검사를 </a:t>
            </a:r>
            <a:endParaRPr lang="en-US" altLang="ko-KR" dirty="0" smtClean="0"/>
          </a:p>
          <a:p>
            <a:r>
              <a:rPr lang="ko-KR" altLang="en-US" dirty="0" smtClean="0"/>
              <a:t>하고 검사 결과를 정리하고 성찰한다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314" y="1180996"/>
            <a:ext cx="279951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진로개발준비도 결과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7849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검사 날짜 및 시간</a:t>
            </a:r>
            <a:r>
              <a:rPr lang="en-US" altLang="ko-KR" dirty="0" smtClean="0"/>
              <a:t>: 15/11/01 16:30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검사 결과 내용</a:t>
            </a:r>
            <a:r>
              <a:rPr lang="en-US" altLang="ko-KR" dirty="0" smtClean="0"/>
              <a:t>(PDF </a:t>
            </a:r>
            <a:r>
              <a:rPr lang="ko-KR" altLang="en-US" dirty="0" smtClean="0"/>
              <a:t>결과지 내용 중에서 각 </a:t>
            </a:r>
            <a:r>
              <a:rPr lang="ko-KR" altLang="en-US" dirty="0" err="1" smtClean="0"/>
              <a:t>요소별</a:t>
            </a:r>
            <a:r>
              <a:rPr lang="ko-KR" altLang="en-US" dirty="0" smtClean="0"/>
              <a:t> 점수와 그래프 부분을 잘라서 넣음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희동\Desktop\15_2학기\숭역진2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169863"/>
            <a:ext cx="6421437" cy="651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79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203" y="476672"/>
            <a:ext cx="856895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검사 결과에 대한 생각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예상한 결과가 나왔다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나에 대해 잘 알고 있다고 생각했지만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정확히 어느 부분에 어떻게 사용 할 지를 고민하고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전공과목을 들으면서 성적을 잘 받는 것과는 별개로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공부하면서 전공에 대한 이해도 자체는 크게 높지 않다고 생각한다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아니 관심이 그 만큼 많지 않다고 생각한다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무엇을 할 때 좋고 무엇을 잘하는지 알고 있지만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사회 어느 분야에 어떻게 사용하는 것이 좋을지 고민하고 있는 상황이다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가장</a:t>
            </a:r>
            <a:r>
              <a:rPr lang="en-US" altLang="ko-KR" dirty="0"/>
              <a:t> </a:t>
            </a:r>
            <a:r>
              <a:rPr lang="ko-KR" altLang="en-US" dirty="0" smtClean="0"/>
              <a:t>점수가 낮은 부분에 대한 보완 계획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진로결정 확실도 부분의 점수가 가장 낮다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내가 알고 있는 직업의 종류는 너무나도 한정적이다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그렇기에 더 넓은 시야를 가지고 직업을 선택하기 위해서 다음의 과정이 필요하다고 생각한다</a:t>
            </a:r>
            <a:r>
              <a:rPr lang="en-US" altLang="ko-KR" dirty="0" smtClean="0"/>
              <a:t>. </a:t>
            </a:r>
            <a:r>
              <a:rPr lang="ko-KR" altLang="en-US" dirty="0"/>
              <a:t> </a:t>
            </a:r>
            <a:r>
              <a:rPr lang="ko-KR" altLang="en-US" dirty="0" smtClean="0"/>
              <a:t>내가 좋아하는 일이 사회 어느 분야에서 사용 될 수 있을지 알아보는 과정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위해서 장기간의 여행을 다녀오고 싶다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거기서 알게 된 정보를 통해 직업관련 자서전을 읽고 싶다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8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316835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직업 가치관 검사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검사 날짜 및 시간</a:t>
            </a:r>
            <a:r>
              <a:rPr lang="en-US" altLang="ko-KR" dirty="0" smtClean="0"/>
              <a:t>: 15/11/01. 17:00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검사 결과 내용</a:t>
            </a:r>
            <a:r>
              <a:rPr lang="en-US" altLang="ko-KR" dirty="0" smtClean="0"/>
              <a:t>(3. </a:t>
            </a:r>
            <a:r>
              <a:rPr lang="ko-KR" altLang="en-US" dirty="0"/>
              <a:t>나의 직업가치관검사 </a:t>
            </a:r>
            <a:r>
              <a:rPr lang="ko-KR" altLang="en-US" dirty="0" smtClean="0"/>
              <a:t>결과 그래프를 잘라서 넣음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66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희동\Desktop\15_2학기\숭역진2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373" y="12649"/>
            <a:ext cx="9251364" cy="684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1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검사 결과에 대한 생각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어느 정도 내 생각과 일치한다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우리가 더불어 살아갈 것이기 때문에 </a:t>
            </a:r>
            <a:r>
              <a:rPr lang="ko-KR" altLang="en-US" dirty="0" smtClean="0"/>
              <a:t>내가 더 많이 번다면 그에 대해서 사회에 돌려 줄 수 있는 사람이 되기를 항상 바랐다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보수와 자율성부분도 상당히 중요하다고 생각하는데 이 정도로 큰 점수차가 나리라곤 생각하지 못했다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흥미롭고 나 생각을 한번 정리해 볼 기회가 된 검사라고 생각한다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가치관에 맞는 직업에 대한 탐색 결과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 smtClean="0"/>
              <a:t>결과에서 제시해 준 직업은 위와 같다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pic>
        <p:nvPicPr>
          <p:cNvPr id="3075" name="Picture 3" descr="C:\Users\희동\Desktop\15_2학기\숭역진2\캡처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5" y="4222998"/>
            <a:ext cx="5638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희동\Desktop\15_2학기\숭역진2\캡처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5" y="3880098"/>
            <a:ext cx="56388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iting close-up design template">
  <a:themeElements>
    <a:clrScheme name="WritingDesignTemplate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WritingDesign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ritingDesig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984</Words>
  <Application>Microsoft Office PowerPoint</Application>
  <PresentationFormat>화면 슬라이드 쇼(4:3)</PresentationFormat>
  <Paragraphs>255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Writing close-up design template</vt:lpstr>
      <vt:lpstr>Office 테마</vt:lpstr>
      <vt:lpstr>숭실인의 역량과 진로탐색 2 -진로탐색 포트폴리오-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숭실인의 역량과 진로탐색 2 -진로탐색 포트폴리오-</dc:title>
  <dc:creator>ssu</dc:creator>
  <cp:lastModifiedBy>유희동</cp:lastModifiedBy>
  <cp:revision>17</cp:revision>
  <dcterms:created xsi:type="dcterms:W3CDTF">2015-10-02T09:36:40Z</dcterms:created>
  <dcterms:modified xsi:type="dcterms:W3CDTF">2015-11-01T09:14:18Z</dcterms:modified>
</cp:coreProperties>
</file>