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257" r:id="rId3"/>
    <p:sldId id="258" r:id="rId4"/>
    <p:sldId id="259" r:id="rId5"/>
    <p:sldId id="268" r:id="rId6"/>
    <p:sldId id="260" r:id="rId7"/>
    <p:sldId id="281" r:id="rId8"/>
    <p:sldId id="28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2" r:id="rId22"/>
    <p:sldId id="263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38" autoAdjust="0"/>
  </p:normalViewPr>
  <p:slideViewPr>
    <p:cSldViewPr>
      <p:cViewPr>
        <p:scale>
          <a:sx n="75" d="100"/>
          <a:sy n="75" d="100"/>
        </p:scale>
        <p:origin x="-114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과정명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900" y="4857760"/>
            <a:ext cx="8458200" cy="443198"/>
          </a:xfrm>
        </p:spPr>
        <p:txBody>
          <a:bodyPr lIns="0" tIns="0" rIns="0" bIns="0" rtlCol="0" anchor="ctr">
            <a:spAutoFit/>
          </a:bodyPr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lang="ko-KR" altLang="en-US" sz="24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88250" y="2921459"/>
            <a:ext cx="7367500" cy="615553"/>
          </a:xfrm>
        </p:spPr>
        <p:txBody>
          <a:bodyPr/>
          <a:lstStyle>
            <a:lvl1pPr>
              <a:defRPr lang="ko-KR" altLang="en-US" sz="4000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제목스타일 편집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4" y="0"/>
            <a:ext cx="9130516" cy="3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2519772" y="353701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13340" y="4290502"/>
            <a:ext cx="1512168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8" y="6423358"/>
            <a:ext cx="9144000" cy="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해당 부의 Agenda-타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1.jpg"/>
          <p:cNvPicPr>
            <a:picLocks noChangeAspect="1"/>
          </p:cNvPicPr>
          <p:nvPr userDrawn="1"/>
        </p:nvPicPr>
        <p:blipFill>
          <a:blip r:embed="rId2" cstate="print">
            <a:lum bright="-10000" contras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 userDrawn="1"/>
        </p:nvSpPr>
        <p:spPr bwMode="auto">
          <a:xfrm>
            <a:off x="933450" y="1198563"/>
            <a:ext cx="7270750" cy="4968875"/>
          </a:xfrm>
          <a:prstGeom prst="roundRect">
            <a:avLst>
              <a:gd name="adj" fmla="val 359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dk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694532" y="915988"/>
            <a:ext cx="7754937" cy="81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/>
            <a:lightRig rig="soft" dir="t"/>
          </a:scene3d>
          <a:sp3d prstMaterial="dkEdge"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텍스트 개체 틀 140"/>
          <p:cNvSpPr>
            <a:spLocks noGrp="1"/>
          </p:cNvSpPr>
          <p:nvPr>
            <p:ph type="body" sz="quarter" idx="16"/>
          </p:nvPr>
        </p:nvSpPr>
        <p:spPr>
          <a:xfrm>
            <a:off x="1133429" y="2214563"/>
            <a:ext cx="6870794" cy="3643312"/>
          </a:xfrm>
        </p:spPr>
        <p:txBody>
          <a:bodyPr>
            <a:normAutofit/>
          </a:bodyPr>
          <a:lstStyle>
            <a:lvl1pPr>
              <a:buFontTx/>
              <a:buBlip>
                <a:blip r:embed="rId3"/>
              </a:buBlip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39" name="텍스트 개체 틀 134"/>
          <p:cNvSpPr>
            <a:spLocks noGrp="1"/>
          </p:cNvSpPr>
          <p:nvPr>
            <p:ph type="body" sz="quarter" idx="15"/>
          </p:nvPr>
        </p:nvSpPr>
        <p:spPr>
          <a:xfrm>
            <a:off x="1294856" y="1074533"/>
            <a:ext cx="6554289" cy="517065"/>
          </a:xfrm>
        </p:spPr>
        <p:txBody>
          <a:bodyPr wrap="square" lIns="0" tIns="0" rIns="0" bIns="0">
            <a:spAutoFit/>
          </a:bodyPr>
          <a:lstStyle>
            <a:lvl1pPr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595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내용 상제 소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-1588" y="6483350"/>
            <a:ext cx="9145588" cy="374650"/>
          </a:xfrm>
          <a:custGeom>
            <a:avLst/>
            <a:gdLst/>
            <a:ahLst/>
            <a:cxnLst>
              <a:cxn ang="0">
                <a:pos x="4224" y="0"/>
              </a:cxn>
              <a:cxn ang="0">
                <a:pos x="4007" y="130"/>
              </a:cxn>
              <a:cxn ang="0">
                <a:pos x="465" y="130"/>
              </a:cxn>
              <a:cxn ang="0">
                <a:pos x="277" y="0"/>
              </a:cxn>
              <a:cxn ang="0">
                <a:pos x="0" y="0"/>
              </a:cxn>
              <a:cxn ang="0">
                <a:pos x="0" y="180"/>
              </a:cxn>
              <a:cxn ang="0">
                <a:pos x="4480" y="180"/>
              </a:cxn>
              <a:cxn ang="0">
                <a:pos x="4480" y="0"/>
              </a:cxn>
              <a:cxn ang="0">
                <a:pos x="4224" y="0"/>
              </a:cxn>
            </a:cxnLst>
            <a:rect l="0" t="0" r="r" b="b"/>
            <a:pathLst>
              <a:path w="4480" h="180">
                <a:moveTo>
                  <a:pt x="4224" y="0"/>
                </a:moveTo>
                <a:cubicBezTo>
                  <a:pt x="4177" y="140"/>
                  <a:pt x="4007" y="130"/>
                  <a:pt x="4007" y="130"/>
                </a:cubicBezTo>
                <a:cubicBezTo>
                  <a:pt x="4007" y="130"/>
                  <a:pt x="626" y="130"/>
                  <a:pt x="465" y="130"/>
                </a:cubicBezTo>
                <a:cubicBezTo>
                  <a:pt x="349" y="129"/>
                  <a:pt x="302" y="59"/>
                  <a:pt x="2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480" y="180"/>
                  <a:pt x="4480" y="180"/>
                  <a:pt x="4480" y="180"/>
                </a:cubicBezTo>
                <a:cubicBezTo>
                  <a:pt x="4480" y="0"/>
                  <a:pt x="4480" y="0"/>
                  <a:pt x="4480" y="0"/>
                </a:cubicBezTo>
                <a:lnTo>
                  <a:pt x="4224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balanced" dir="t">
              <a:rot lat="0" lon="0" rev="16800000"/>
            </a:lightRig>
          </a:scene3d>
          <a:sp3d extrusionH="63500" contourW="12700" prstMaterial="dkEdge">
            <a:bevelT w="25400" h="25400"/>
            <a:contourClr>
              <a:schemeClr val="tx2"/>
            </a:contour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485775" y="-5094"/>
            <a:ext cx="8174038" cy="629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125"/>
              </a:cxn>
              <a:cxn ang="0">
                <a:pos x="294" y="296"/>
              </a:cxn>
              <a:cxn ang="0">
                <a:pos x="3502" y="296"/>
              </a:cxn>
              <a:cxn ang="0">
                <a:pos x="3705" y="152"/>
              </a:cxn>
              <a:cxn ang="0">
                <a:pos x="3803" y="1"/>
              </a:cxn>
              <a:cxn ang="0">
                <a:pos x="0" y="0"/>
              </a:cxn>
            </a:cxnLst>
            <a:rect l="0" t="0" r="r" b="b"/>
            <a:pathLst>
              <a:path w="3803" h="306">
                <a:moveTo>
                  <a:pt x="0" y="0"/>
                </a:moveTo>
                <a:cubicBezTo>
                  <a:pt x="0" y="0"/>
                  <a:pt x="87" y="77"/>
                  <a:pt x="104" y="125"/>
                </a:cubicBezTo>
                <a:cubicBezTo>
                  <a:pt x="122" y="173"/>
                  <a:pt x="149" y="295"/>
                  <a:pt x="294" y="296"/>
                </a:cubicBezTo>
                <a:cubicBezTo>
                  <a:pt x="440" y="296"/>
                  <a:pt x="3502" y="296"/>
                  <a:pt x="3502" y="296"/>
                </a:cubicBezTo>
                <a:cubicBezTo>
                  <a:pt x="3502" y="296"/>
                  <a:pt x="3676" y="306"/>
                  <a:pt x="3705" y="152"/>
                </a:cubicBezTo>
                <a:cubicBezTo>
                  <a:pt x="3731" y="5"/>
                  <a:pt x="3803" y="1"/>
                  <a:pt x="3803" y="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200000"/>
            </a:lightRig>
          </a:scene3d>
          <a:sp3d extrusionH="63500" prstMaterial="dkEdge">
            <a:bevelT w="25400" h="25400"/>
          </a:sp3d>
        </p:spPr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1312874" y="44366"/>
            <a:ext cx="6519840" cy="492443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200" b="0" kern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6492" y="872716"/>
            <a:ext cx="8471016" cy="523398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1"/>
            </a:lvl1pPr>
            <a:lvl2pPr>
              <a:lnSpc>
                <a:spcPct val="120000"/>
              </a:lnSpc>
              <a:buFontTx/>
              <a:buBlip>
                <a:blip r:embed="rId2"/>
              </a:buBlip>
              <a:defRPr sz="2000" b="1"/>
            </a:lvl2pPr>
            <a:lvl3pPr>
              <a:lnSpc>
                <a:spcPct val="120000"/>
              </a:lnSpc>
              <a:defRPr sz="1800" b="1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해당 부의 Agenda-타입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D:\강의\프리랜서\아모레퍼시픽\파워포인트 2007\20081105 아모레퍼시픽-완료\자료\바닥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40000"/>
          </a:blip>
          <a:srcRect/>
          <a:stretch>
            <a:fillRect/>
          </a:stretch>
        </p:blipFill>
        <p:spPr bwMode="auto">
          <a:xfrm>
            <a:off x="0" y="3578224"/>
            <a:ext cx="9161462" cy="3279776"/>
          </a:xfrm>
          <a:prstGeom prst="rect">
            <a:avLst/>
          </a:prstGeom>
          <a:noFill/>
        </p:spPr>
      </p:pic>
      <p:grpSp>
        <p:nvGrpSpPr>
          <p:cNvPr id="54" name="그룹 367"/>
          <p:cNvGrpSpPr/>
          <p:nvPr userDrawn="1"/>
        </p:nvGrpSpPr>
        <p:grpSpPr>
          <a:xfrm>
            <a:off x="760974" y="2735802"/>
            <a:ext cx="7763894" cy="1023717"/>
            <a:chOff x="760974" y="2735802"/>
            <a:chExt cx="7763894" cy="102371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5" name="모서리가 둥근 직사각형 54"/>
            <p:cNvSpPr/>
            <p:nvPr/>
          </p:nvSpPr>
          <p:spPr>
            <a:xfrm>
              <a:off x="760974" y="2735802"/>
              <a:ext cx="7754376" cy="1010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787400" y="2747919"/>
              <a:ext cx="1927212" cy="10116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32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 flipH="1">
              <a:off x="6597656" y="2747919"/>
              <a:ext cx="1927212" cy="10116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32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9" name="텍스트 개체 틀 134"/>
          <p:cNvSpPr>
            <a:spLocks noGrp="1"/>
          </p:cNvSpPr>
          <p:nvPr>
            <p:ph type="body" sz="quarter" idx="15"/>
          </p:nvPr>
        </p:nvSpPr>
        <p:spPr>
          <a:xfrm>
            <a:off x="1099055" y="2952195"/>
            <a:ext cx="7087732" cy="590931"/>
          </a:xfrm>
        </p:spPr>
        <p:txBody>
          <a:bodyPr wrap="square" lIns="0" tIns="0" rIns="0" bIns="0">
            <a:spAutoFit/>
          </a:bodyPr>
          <a:lstStyle>
            <a:lvl1pPr algn="ctr">
              <a:buNone/>
              <a:defRPr sz="3200" b="0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822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0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1519" y="443934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694944" y="345948"/>
            <a:ext cx="2648711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851403" y="345948"/>
            <a:ext cx="1840991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19733" y="562178"/>
            <a:ext cx="1974608" cy="418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515010" y="831731"/>
            <a:ext cx="268833" cy="143243"/>
          </a:xfrm>
          <a:custGeom>
            <a:avLst/>
            <a:gdLst/>
            <a:ahLst/>
            <a:cxnLst/>
            <a:rect l="l" t="t" r="r" b="b"/>
            <a:pathLst>
              <a:path w="268833" h="143243">
                <a:moveTo>
                  <a:pt x="0" y="0"/>
                </a:moveTo>
                <a:lnTo>
                  <a:pt x="69240" y="0"/>
                </a:lnTo>
                <a:lnTo>
                  <a:pt x="69240" y="89700"/>
                </a:lnTo>
                <a:lnTo>
                  <a:pt x="268833" y="89700"/>
                </a:lnTo>
                <a:lnTo>
                  <a:pt x="268833" y="143243"/>
                </a:lnTo>
                <a:lnTo>
                  <a:pt x="0" y="14324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2724609" y="820962"/>
            <a:ext cx="269735" cy="159397"/>
          </a:xfrm>
          <a:custGeom>
            <a:avLst/>
            <a:gdLst/>
            <a:ahLst/>
            <a:cxnLst/>
            <a:rect l="l" t="t" r="r" b="b"/>
            <a:pathLst>
              <a:path w="269735" h="159397">
                <a:moveTo>
                  <a:pt x="0" y="0"/>
                </a:moveTo>
                <a:lnTo>
                  <a:pt x="269735" y="0"/>
                </a:lnTo>
                <a:lnTo>
                  <a:pt x="269735" y="159397"/>
                </a:lnTo>
                <a:lnTo>
                  <a:pt x="200482" y="159397"/>
                </a:lnTo>
                <a:lnTo>
                  <a:pt x="200482" y="52641"/>
                </a:lnTo>
                <a:lnTo>
                  <a:pt x="0" y="5264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833552" y="794952"/>
            <a:ext cx="382320" cy="180924"/>
          </a:xfrm>
          <a:custGeom>
            <a:avLst/>
            <a:gdLst/>
            <a:ahLst/>
            <a:cxnLst/>
            <a:rect l="l" t="t" r="r" b="b"/>
            <a:pathLst>
              <a:path w="382320" h="180924">
                <a:moveTo>
                  <a:pt x="0" y="0"/>
                </a:moveTo>
                <a:lnTo>
                  <a:pt x="382320" y="0"/>
                </a:lnTo>
                <a:lnTo>
                  <a:pt x="382320" y="53098"/>
                </a:lnTo>
                <a:lnTo>
                  <a:pt x="231165" y="53098"/>
                </a:lnTo>
                <a:lnTo>
                  <a:pt x="231165" y="180924"/>
                </a:lnTo>
                <a:lnTo>
                  <a:pt x="161023" y="180924"/>
                </a:lnTo>
                <a:lnTo>
                  <a:pt x="161023" y="53098"/>
                </a:lnTo>
                <a:lnTo>
                  <a:pt x="0" y="5309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1019736" y="780601"/>
            <a:ext cx="382320" cy="142786"/>
          </a:xfrm>
          <a:custGeom>
            <a:avLst/>
            <a:gdLst/>
            <a:ahLst/>
            <a:cxnLst/>
            <a:rect l="l" t="t" r="r" b="b"/>
            <a:pathLst>
              <a:path w="382320" h="142786">
                <a:moveTo>
                  <a:pt x="160121" y="0"/>
                </a:moveTo>
                <a:lnTo>
                  <a:pt x="232067" y="0"/>
                </a:lnTo>
                <a:lnTo>
                  <a:pt x="232067" y="89255"/>
                </a:lnTo>
                <a:lnTo>
                  <a:pt x="382320" y="89255"/>
                </a:lnTo>
                <a:lnTo>
                  <a:pt x="382320" y="142786"/>
                </a:lnTo>
                <a:lnTo>
                  <a:pt x="0" y="142786"/>
                </a:lnTo>
                <a:lnTo>
                  <a:pt x="0" y="89255"/>
                </a:lnTo>
                <a:lnTo>
                  <a:pt x="160121" y="89255"/>
                </a:lnTo>
                <a:lnTo>
                  <a:pt x="160121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1959764" y="676715"/>
            <a:ext cx="133477" cy="36614"/>
          </a:xfrm>
          <a:custGeom>
            <a:avLst/>
            <a:gdLst/>
            <a:ahLst/>
            <a:cxnLst/>
            <a:rect l="l" t="t" r="r" b="b"/>
            <a:pathLst>
              <a:path w="133477" h="36614">
                <a:moveTo>
                  <a:pt x="0" y="36614"/>
                </a:moveTo>
                <a:lnTo>
                  <a:pt x="133477" y="36614"/>
                </a:lnTo>
                <a:lnTo>
                  <a:pt x="133477" y="0"/>
                </a:lnTo>
                <a:lnTo>
                  <a:pt x="0" y="0"/>
                </a:lnTo>
                <a:lnTo>
                  <a:pt x="0" y="36614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2225487" y="583256"/>
            <a:ext cx="280733" cy="298515"/>
          </a:xfrm>
          <a:custGeom>
            <a:avLst/>
            <a:gdLst/>
            <a:ahLst/>
            <a:cxnLst/>
            <a:rect l="l" t="t" r="r" b="b"/>
            <a:pathLst>
              <a:path w="280733" h="298515">
                <a:moveTo>
                  <a:pt x="108546" y="0"/>
                </a:moveTo>
                <a:lnTo>
                  <a:pt x="179133" y="0"/>
                </a:lnTo>
                <a:lnTo>
                  <a:pt x="179133" y="96507"/>
                </a:lnTo>
                <a:lnTo>
                  <a:pt x="179832" y="108782"/>
                </a:lnTo>
                <a:lnTo>
                  <a:pt x="191073" y="147561"/>
                </a:lnTo>
                <a:lnTo>
                  <a:pt x="217026" y="191741"/>
                </a:lnTo>
                <a:lnTo>
                  <a:pt x="251903" y="229411"/>
                </a:lnTo>
                <a:lnTo>
                  <a:pt x="280733" y="252631"/>
                </a:lnTo>
                <a:lnTo>
                  <a:pt x="239280" y="297078"/>
                </a:lnTo>
                <a:lnTo>
                  <a:pt x="207768" y="272864"/>
                </a:lnTo>
                <a:lnTo>
                  <a:pt x="171873" y="237412"/>
                </a:lnTo>
                <a:lnTo>
                  <a:pt x="150717" y="205710"/>
                </a:lnTo>
                <a:lnTo>
                  <a:pt x="145786" y="194889"/>
                </a:lnTo>
                <a:lnTo>
                  <a:pt x="140581" y="205861"/>
                </a:lnTo>
                <a:lnTo>
                  <a:pt x="111873" y="248426"/>
                </a:lnTo>
                <a:lnTo>
                  <a:pt x="76340" y="282454"/>
                </a:lnTo>
                <a:lnTo>
                  <a:pt x="55175" y="298515"/>
                </a:lnTo>
                <a:lnTo>
                  <a:pt x="0" y="267627"/>
                </a:lnTo>
                <a:lnTo>
                  <a:pt x="10431" y="259286"/>
                </a:lnTo>
                <a:lnTo>
                  <a:pt x="20408" y="250964"/>
                </a:lnTo>
                <a:lnTo>
                  <a:pt x="49455" y="223942"/>
                </a:lnTo>
                <a:lnTo>
                  <a:pt x="82171" y="181963"/>
                </a:lnTo>
                <a:lnTo>
                  <a:pt x="102988" y="135679"/>
                </a:lnTo>
                <a:lnTo>
                  <a:pt x="108516" y="99522"/>
                </a:lnTo>
                <a:lnTo>
                  <a:pt x="108546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1039027" y="581465"/>
            <a:ext cx="345256" cy="235054"/>
          </a:xfrm>
          <a:custGeom>
            <a:avLst/>
            <a:gdLst/>
            <a:ahLst/>
            <a:cxnLst/>
            <a:rect l="l" t="t" r="r" b="b"/>
            <a:pathLst>
              <a:path w="345256" h="235054">
                <a:moveTo>
                  <a:pt x="31394" y="0"/>
                </a:moveTo>
                <a:lnTo>
                  <a:pt x="315925" y="0"/>
                </a:lnTo>
                <a:lnTo>
                  <a:pt x="315925" y="53086"/>
                </a:lnTo>
                <a:lnTo>
                  <a:pt x="208279" y="53086"/>
                </a:lnTo>
                <a:lnTo>
                  <a:pt x="208279" y="70497"/>
                </a:lnTo>
                <a:lnTo>
                  <a:pt x="222439" y="107483"/>
                </a:lnTo>
                <a:lnTo>
                  <a:pt x="256389" y="144223"/>
                </a:lnTo>
                <a:lnTo>
                  <a:pt x="299794" y="172481"/>
                </a:lnTo>
                <a:lnTo>
                  <a:pt x="345256" y="191255"/>
                </a:lnTo>
                <a:lnTo>
                  <a:pt x="307263" y="234289"/>
                </a:lnTo>
                <a:lnTo>
                  <a:pt x="270762" y="222342"/>
                </a:lnTo>
                <a:lnTo>
                  <a:pt x="236372" y="201003"/>
                </a:lnTo>
                <a:lnTo>
                  <a:pt x="227645" y="193484"/>
                </a:lnTo>
                <a:lnTo>
                  <a:pt x="214873" y="184943"/>
                </a:lnTo>
                <a:lnTo>
                  <a:pt x="204660" y="177447"/>
                </a:lnTo>
                <a:lnTo>
                  <a:pt x="196155" y="170158"/>
                </a:lnTo>
                <a:lnTo>
                  <a:pt x="184755" y="157603"/>
                </a:lnTo>
                <a:lnTo>
                  <a:pt x="177609" y="147886"/>
                </a:lnTo>
                <a:lnTo>
                  <a:pt x="168392" y="152895"/>
                </a:lnTo>
                <a:lnTo>
                  <a:pt x="137791" y="181511"/>
                </a:lnTo>
                <a:lnTo>
                  <a:pt x="98424" y="209256"/>
                </a:lnTo>
                <a:lnTo>
                  <a:pt x="62622" y="226987"/>
                </a:lnTo>
                <a:lnTo>
                  <a:pt x="40526" y="235054"/>
                </a:lnTo>
                <a:lnTo>
                  <a:pt x="0" y="191833"/>
                </a:lnTo>
                <a:lnTo>
                  <a:pt x="12387" y="187837"/>
                </a:lnTo>
                <a:lnTo>
                  <a:pt x="24413" y="183381"/>
                </a:lnTo>
                <a:lnTo>
                  <a:pt x="60384" y="165934"/>
                </a:lnTo>
                <a:lnTo>
                  <a:pt x="103103" y="134940"/>
                </a:lnTo>
                <a:lnTo>
                  <a:pt x="134002" y="95211"/>
                </a:lnTo>
                <a:lnTo>
                  <a:pt x="139941" y="53086"/>
                </a:lnTo>
                <a:lnTo>
                  <a:pt x="31394" y="53086"/>
                </a:lnTo>
                <a:lnTo>
                  <a:pt x="31394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2630426" y="571597"/>
            <a:ext cx="279474" cy="233019"/>
          </a:xfrm>
          <a:custGeom>
            <a:avLst/>
            <a:gdLst/>
            <a:ahLst/>
            <a:cxnLst/>
            <a:rect l="l" t="t" r="r" b="b"/>
            <a:pathLst>
              <a:path w="279474" h="233019">
                <a:moveTo>
                  <a:pt x="108089" y="0"/>
                </a:moveTo>
                <a:lnTo>
                  <a:pt x="178676" y="0"/>
                </a:lnTo>
                <a:lnTo>
                  <a:pt x="178676" y="63766"/>
                </a:lnTo>
                <a:lnTo>
                  <a:pt x="179538" y="76818"/>
                </a:lnTo>
                <a:lnTo>
                  <a:pt x="199247" y="122481"/>
                </a:lnTo>
                <a:lnTo>
                  <a:pt x="226389" y="150336"/>
                </a:lnTo>
                <a:lnTo>
                  <a:pt x="258768" y="172608"/>
                </a:lnTo>
                <a:lnTo>
                  <a:pt x="279474" y="184998"/>
                </a:lnTo>
                <a:lnTo>
                  <a:pt x="235546" y="227558"/>
                </a:lnTo>
                <a:lnTo>
                  <a:pt x="199013" y="206153"/>
                </a:lnTo>
                <a:lnTo>
                  <a:pt x="168408" y="181832"/>
                </a:lnTo>
                <a:lnTo>
                  <a:pt x="146161" y="153674"/>
                </a:lnTo>
                <a:lnTo>
                  <a:pt x="139228" y="162506"/>
                </a:lnTo>
                <a:lnTo>
                  <a:pt x="112325" y="190731"/>
                </a:lnTo>
                <a:lnTo>
                  <a:pt x="71430" y="220114"/>
                </a:lnTo>
                <a:lnTo>
                  <a:pt x="49082" y="233019"/>
                </a:lnTo>
                <a:lnTo>
                  <a:pt x="0" y="194767"/>
                </a:lnTo>
                <a:lnTo>
                  <a:pt x="11795" y="188539"/>
                </a:lnTo>
                <a:lnTo>
                  <a:pt x="23002" y="182159"/>
                </a:lnTo>
                <a:lnTo>
                  <a:pt x="57852" y="157734"/>
                </a:lnTo>
                <a:lnTo>
                  <a:pt x="90169" y="121402"/>
                </a:lnTo>
                <a:lnTo>
                  <a:pt x="105832" y="84690"/>
                </a:lnTo>
                <a:lnTo>
                  <a:pt x="107694" y="73286"/>
                </a:lnTo>
                <a:lnTo>
                  <a:pt x="108089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1890067" y="568460"/>
            <a:ext cx="272427" cy="198412"/>
          </a:xfrm>
          <a:custGeom>
            <a:avLst/>
            <a:gdLst/>
            <a:ahLst/>
            <a:cxnLst/>
            <a:rect l="l" t="t" r="r" b="b"/>
            <a:pathLst>
              <a:path w="272427" h="198412">
                <a:moveTo>
                  <a:pt x="0" y="0"/>
                </a:moveTo>
                <a:lnTo>
                  <a:pt x="69697" y="0"/>
                </a:lnTo>
                <a:lnTo>
                  <a:pt x="69697" y="54711"/>
                </a:lnTo>
                <a:lnTo>
                  <a:pt x="203174" y="54711"/>
                </a:lnTo>
                <a:lnTo>
                  <a:pt x="203174" y="0"/>
                </a:lnTo>
                <a:lnTo>
                  <a:pt x="272427" y="0"/>
                </a:lnTo>
                <a:lnTo>
                  <a:pt x="272427" y="198412"/>
                </a:lnTo>
                <a:lnTo>
                  <a:pt x="0" y="19841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2925993" y="562174"/>
            <a:ext cx="68338" cy="251777"/>
          </a:xfrm>
          <a:custGeom>
            <a:avLst/>
            <a:gdLst/>
            <a:ahLst/>
            <a:cxnLst/>
            <a:rect l="l" t="t" r="r" b="b"/>
            <a:pathLst>
              <a:path w="68338" h="251777">
                <a:moveTo>
                  <a:pt x="0" y="0"/>
                </a:moveTo>
                <a:lnTo>
                  <a:pt x="68338" y="0"/>
                </a:lnTo>
                <a:lnTo>
                  <a:pt x="68338" y="251777"/>
                </a:lnTo>
                <a:lnTo>
                  <a:pt x="0" y="2517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2439875" y="562174"/>
            <a:ext cx="149085" cy="410108"/>
          </a:xfrm>
          <a:custGeom>
            <a:avLst/>
            <a:gdLst/>
            <a:ahLst/>
            <a:cxnLst/>
            <a:rect l="l" t="t" r="r" b="b"/>
            <a:pathLst>
              <a:path w="149085" h="410108">
                <a:moveTo>
                  <a:pt x="80733" y="0"/>
                </a:moveTo>
                <a:lnTo>
                  <a:pt x="149085" y="0"/>
                </a:lnTo>
                <a:lnTo>
                  <a:pt x="149085" y="410108"/>
                </a:lnTo>
                <a:lnTo>
                  <a:pt x="80733" y="410108"/>
                </a:lnTo>
                <a:lnTo>
                  <a:pt x="80733" y="166116"/>
                </a:lnTo>
                <a:lnTo>
                  <a:pt x="0" y="166116"/>
                </a:lnTo>
                <a:lnTo>
                  <a:pt x="0" y="112128"/>
                </a:lnTo>
                <a:lnTo>
                  <a:pt x="80733" y="112128"/>
                </a:lnTo>
                <a:lnTo>
                  <a:pt x="80733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1426644" y="562174"/>
            <a:ext cx="350024" cy="298881"/>
          </a:xfrm>
          <a:custGeom>
            <a:avLst/>
            <a:gdLst/>
            <a:ahLst/>
            <a:cxnLst/>
            <a:rect l="l" t="t" r="r" b="b"/>
            <a:pathLst>
              <a:path w="350024" h="298881">
                <a:moveTo>
                  <a:pt x="281673" y="0"/>
                </a:moveTo>
                <a:lnTo>
                  <a:pt x="350024" y="0"/>
                </a:lnTo>
                <a:lnTo>
                  <a:pt x="350024" y="298881"/>
                </a:lnTo>
                <a:lnTo>
                  <a:pt x="281673" y="298881"/>
                </a:lnTo>
                <a:lnTo>
                  <a:pt x="281673" y="175539"/>
                </a:lnTo>
                <a:lnTo>
                  <a:pt x="203631" y="175539"/>
                </a:lnTo>
                <a:lnTo>
                  <a:pt x="203631" y="143090"/>
                </a:lnTo>
                <a:lnTo>
                  <a:pt x="196904" y="154062"/>
                </a:lnTo>
                <a:lnTo>
                  <a:pt x="189657" y="164517"/>
                </a:lnTo>
                <a:lnTo>
                  <a:pt x="163820" y="194483"/>
                </a:lnTo>
                <a:lnTo>
                  <a:pt x="125893" y="226526"/>
                </a:lnTo>
                <a:lnTo>
                  <a:pt x="92664" y="246873"/>
                </a:lnTo>
                <a:lnTo>
                  <a:pt x="59201" y="263653"/>
                </a:lnTo>
                <a:lnTo>
                  <a:pt x="0" y="230619"/>
                </a:lnTo>
                <a:lnTo>
                  <a:pt x="12383" y="224940"/>
                </a:lnTo>
                <a:lnTo>
                  <a:pt x="24256" y="219108"/>
                </a:lnTo>
                <a:lnTo>
                  <a:pt x="70164" y="191694"/>
                </a:lnTo>
                <a:lnTo>
                  <a:pt x="100696" y="168853"/>
                </a:lnTo>
                <a:lnTo>
                  <a:pt x="127075" y="140264"/>
                </a:lnTo>
                <a:lnTo>
                  <a:pt x="149194" y="104959"/>
                </a:lnTo>
                <a:lnTo>
                  <a:pt x="161869" y="72924"/>
                </a:lnTo>
                <a:lnTo>
                  <a:pt x="32296" y="70586"/>
                </a:lnTo>
                <a:lnTo>
                  <a:pt x="32296" y="17500"/>
                </a:lnTo>
                <a:lnTo>
                  <a:pt x="239229" y="17500"/>
                </a:lnTo>
                <a:lnTo>
                  <a:pt x="237912" y="31832"/>
                </a:lnTo>
                <a:lnTo>
                  <a:pt x="231538" y="71298"/>
                </a:lnTo>
                <a:lnTo>
                  <a:pt x="217931" y="114515"/>
                </a:lnTo>
                <a:lnTo>
                  <a:pt x="214337" y="122440"/>
                </a:lnTo>
                <a:lnTo>
                  <a:pt x="281673" y="122440"/>
                </a:lnTo>
                <a:lnTo>
                  <a:pt x="281673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197910" y="562178"/>
            <a:ext cx="1143647" cy="416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255321" y="835767"/>
            <a:ext cx="272414" cy="139204"/>
          </a:xfrm>
          <a:custGeom>
            <a:avLst/>
            <a:gdLst/>
            <a:ahLst/>
            <a:cxnLst/>
            <a:rect l="l" t="t" r="r" b="b"/>
            <a:pathLst>
              <a:path w="272414" h="139204">
                <a:moveTo>
                  <a:pt x="0" y="0"/>
                </a:moveTo>
                <a:lnTo>
                  <a:pt x="69697" y="0"/>
                </a:lnTo>
                <a:lnTo>
                  <a:pt x="69697" y="85674"/>
                </a:lnTo>
                <a:lnTo>
                  <a:pt x="272415" y="85674"/>
                </a:lnTo>
                <a:lnTo>
                  <a:pt x="272415" y="139204"/>
                </a:lnTo>
                <a:lnTo>
                  <a:pt x="0" y="139204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3267157" y="631869"/>
            <a:ext cx="62611" cy="106121"/>
          </a:xfrm>
          <a:custGeom>
            <a:avLst/>
            <a:gdLst/>
            <a:ahLst/>
            <a:cxnLst/>
            <a:rect l="l" t="t" r="r" b="b"/>
            <a:pathLst>
              <a:path w="62611" h="106121">
                <a:moveTo>
                  <a:pt x="0" y="106121"/>
                </a:moveTo>
                <a:lnTo>
                  <a:pt x="62610" y="106121"/>
                </a:lnTo>
                <a:lnTo>
                  <a:pt x="62610" y="0"/>
                </a:lnTo>
                <a:lnTo>
                  <a:pt x="0" y="0"/>
                </a:lnTo>
                <a:lnTo>
                  <a:pt x="0" y="106121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3995134" y="586847"/>
            <a:ext cx="235597" cy="295199"/>
          </a:xfrm>
          <a:custGeom>
            <a:avLst/>
            <a:gdLst/>
            <a:ahLst/>
            <a:cxnLst/>
            <a:rect l="l" t="t" r="r" b="b"/>
            <a:pathLst>
              <a:path w="235597" h="295199">
                <a:moveTo>
                  <a:pt x="28702" y="0"/>
                </a:moveTo>
                <a:lnTo>
                  <a:pt x="235597" y="0"/>
                </a:lnTo>
                <a:lnTo>
                  <a:pt x="235259" y="14225"/>
                </a:lnTo>
                <a:lnTo>
                  <a:pt x="231760" y="55178"/>
                </a:lnTo>
                <a:lnTo>
                  <a:pt x="224536" y="93543"/>
                </a:lnTo>
                <a:lnTo>
                  <a:pt x="209110" y="140671"/>
                </a:lnTo>
                <a:lnTo>
                  <a:pt x="186818" y="183380"/>
                </a:lnTo>
                <a:lnTo>
                  <a:pt x="157121" y="222222"/>
                </a:lnTo>
                <a:lnTo>
                  <a:pt x="120596" y="256990"/>
                </a:lnTo>
                <a:lnTo>
                  <a:pt x="88612" y="280582"/>
                </a:lnTo>
                <a:lnTo>
                  <a:pt x="65059" y="295199"/>
                </a:lnTo>
                <a:lnTo>
                  <a:pt x="0" y="265544"/>
                </a:lnTo>
                <a:lnTo>
                  <a:pt x="11970" y="258790"/>
                </a:lnTo>
                <a:lnTo>
                  <a:pt x="23424" y="251894"/>
                </a:lnTo>
                <a:lnTo>
                  <a:pt x="64080" y="222898"/>
                </a:lnTo>
                <a:lnTo>
                  <a:pt x="95069" y="193636"/>
                </a:lnTo>
                <a:lnTo>
                  <a:pt x="125430" y="155142"/>
                </a:lnTo>
                <a:lnTo>
                  <a:pt x="143886" y="121738"/>
                </a:lnTo>
                <a:lnTo>
                  <a:pt x="157407" y="82554"/>
                </a:lnTo>
                <a:lnTo>
                  <a:pt x="161761" y="59975"/>
                </a:lnTo>
                <a:lnTo>
                  <a:pt x="28702" y="53086"/>
                </a:lnTo>
                <a:lnTo>
                  <a:pt x="28702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3197917" y="578770"/>
            <a:ext cx="199758" cy="212305"/>
          </a:xfrm>
          <a:custGeom>
            <a:avLst/>
            <a:gdLst/>
            <a:ahLst/>
            <a:cxnLst/>
            <a:rect l="l" t="t" r="r" b="b"/>
            <a:pathLst>
              <a:path w="199758" h="212305">
                <a:moveTo>
                  <a:pt x="0" y="0"/>
                </a:moveTo>
                <a:lnTo>
                  <a:pt x="199758" y="0"/>
                </a:lnTo>
                <a:lnTo>
                  <a:pt x="199758" y="212305"/>
                </a:lnTo>
                <a:lnTo>
                  <a:pt x="0" y="21230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83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09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5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0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1519" y="443934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694944" y="345948"/>
            <a:ext cx="2648711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019733" y="562178"/>
            <a:ext cx="1974608" cy="418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515010" y="831731"/>
            <a:ext cx="268833" cy="143243"/>
          </a:xfrm>
          <a:custGeom>
            <a:avLst/>
            <a:gdLst/>
            <a:ahLst/>
            <a:cxnLst/>
            <a:rect l="l" t="t" r="r" b="b"/>
            <a:pathLst>
              <a:path w="268833" h="143243">
                <a:moveTo>
                  <a:pt x="0" y="0"/>
                </a:moveTo>
                <a:lnTo>
                  <a:pt x="69240" y="0"/>
                </a:lnTo>
                <a:lnTo>
                  <a:pt x="69240" y="89700"/>
                </a:lnTo>
                <a:lnTo>
                  <a:pt x="268833" y="89700"/>
                </a:lnTo>
                <a:lnTo>
                  <a:pt x="268833" y="143243"/>
                </a:lnTo>
                <a:lnTo>
                  <a:pt x="0" y="14324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2724609" y="820962"/>
            <a:ext cx="269735" cy="159397"/>
          </a:xfrm>
          <a:custGeom>
            <a:avLst/>
            <a:gdLst/>
            <a:ahLst/>
            <a:cxnLst/>
            <a:rect l="l" t="t" r="r" b="b"/>
            <a:pathLst>
              <a:path w="269735" h="159397">
                <a:moveTo>
                  <a:pt x="0" y="0"/>
                </a:moveTo>
                <a:lnTo>
                  <a:pt x="269735" y="0"/>
                </a:lnTo>
                <a:lnTo>
                  <a:pt x="269735" y="159397"/>
                </a:lnTo>
                <a:lnTo>
                  <a:pt x="200482" y="159397"/>
                </a:lnTo>
                <a:lnTo>
                  <a:pt x="200482" y="52641"/>
                </a:lnTo>
                <a:lnTo>
                  <a:pt x="0" y="5264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833552" y="794952"/>
            <a:ext cx="382320" cy="180924"/>
          </a:xfrm>
          <a:custGeom>
            <a:avLst/>
            <a:gdLst/>
            <a:ahLst/>
            <a:cxnLst/>
            <a:rect l="l" t="t" r="r" b="b"/>
            <a:pathLst>
              <a:path w="382320" h="180924">
                <a:moveTo>
                  <a:pt x="0" y="0"/>
                </a:moveTo>
                <a:lnTo>
                  <a:pt x="382320" y="0"/>
                </a:lnTo>
                <a:lnTo>
                  <a:pt x="382320" y="53098"/>
                </a:lnTo>
                <a:lnTo>
                  <a:pt x="231165" y="53098"/>
                </a:lnTo>
                <a:lnTo>
                  <a:pt x="231165" y="180924"/>
                </a:lnTo>
                <a:lnTo>
                  <a:pt x="161023" y="180924"/>
                </a:lnTo>
                <a:lnTo>
                  <a:pt x="161023" y="53098"/>
                </a:lnTo>
                <a:lnTo>
                  <a:pt x="0" y="5309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019736" y="780601"/>
            <a:ext cx="382320" cy="142786"/>
          </a:xfrm>
          <a:custGeom>
            <a:avLst/>
            <a:gdLst/>
            <a:ahLst/>
            <a:cxnLst/>
            <a:rect l="l" t="t" r="r" b="b"/>
            <a:pathLst>
              <a:path w="382320" h="142786">
                <a:moveTo>
                  <a:pt x="160121" y="0"/>
                </a:moveTo>
                <a:lnTo>
                  <a:pt x="232067" y="0"/>
                </a:lnTo>
                <a:lnTo>
                  <a:pt x="232067" y="89255"/>
                </a:lnTo>
                <a:lnTo>
                  <a:pt x="382320" y="89255"/>
                </a:lnTo>
                <a:lnTo>
                  <a:pt x="382320" y="142786"/>
                </a:lnTo>
                <a:lnTo>
                  <a:pt x="0" y="142786"/>
                </a:lnTo>
                <a:lnTo>
                  <a:pt x="0" y="89255"/>
                </a:lnTo>
                <a:lnTo>
                  <a:pt x="160121" y="89255"/>
                </a:lnTo>
                <a:lnTo>
                  <a:pt x="160121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1959764" y="676715"/>
            <a:ext cx="133477" cy="36614"/>
          </a:xfrm>
          <a:custGeom>
            <a:avLst/>
            <a:gdLst/>
            <a:ahLst/>
            <a:cxnLst/>
            <a:rect l="l" t="t" r="r" b="b"/>
            <a:pathLst>
              <a:path w="133477" h="36614">
                <a:moveTo>
                  <a:pt x="0" y="36614"/>
                </a:moveTo>
                <a:lnTo>
                  <a:pt x="133477" y="36614"/>
                </a:lnTo>
                <a:lnTo>
                  <a:pt x="133477" y="0"/>
                </a:lnTo>
                <a:lnTo>
                  <a:pt x="0" y="0"/>
                </a:lnTo>
                <a:lnTo>
                  <a:pt x="0" y="36614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225487" y="583256"/>
            <a:ext cx="280733" cy="298515"/>
          </a:xfrm>
          <a:custGeom>
            <a:avLst/>
            <a:gdLst/>
            <a:ahLst/>
            <a:cxnLst/>
            <a:rect l="l" t="t" r="r" b="b"/>
            <a:pathLst>
              <a:path w="280733" h="298515">
                <a:moveTo>
                  <a:pt x="108546" y="0"/>
                </a:moveTo>
                <a:lnTo>
                  <a:pt x="179133" y="0"/>
                </a:lnTo>
                <a:lnTo>
                  <a:pt x="179133" y="96507"/>
                </a:lnTo>
                <a:lnTo>
                  <a:pt x="179832" y="108782"/>
                </a:lnTo>
                <a:lnTo>
                  <a:pt x="191073" y="147561"/>
                </a:lnTo>
                <a:lnTo>
                  <a:pt x="217026" y="191741"/>
                </a:lnTo>
                <a:lnTo>
                  <a:pt x="251903" y="229411"/>
                </a:lnTo>
                <a:lnTo>
                  <a:pt x="280733" y="252631"/>
                </a:lnTo>
                <a:lnTo>
                  <a:pt x="239280" y="297078"/>
                </a:lnTo>
                <a:lnTo>
                  <a:pt x="207768" y="272864"/>
                </a:lnTo>
                <a:lnTo>
                  <a:pt x="171873" y="237412"/>
                </a:lnTo>
                <a:lnTo>
                  <a:pt x="150717" y="205710"/>
                </a:lnTo>
                <a:lnTo>
                  <a:pt x="145786" y="194889"/>
                </a:lnTo>
                <a:lnTo>
                  <a:pt x="140581" y="205861"/>
                </a:lnTo>
                <a:lnTo>
                  <a:pt x="111873" y="248426"/>
                </a:lnTo>
                <a:lnTo>
                  <a:pt x="76340" y="282454"/>
                </a:lnTo>
                <a:lnTo>
                  <a:pt x="55175" y="298515"/>
                </a:lnTo>
                <a:lnTo>
                  <a:pt x="0" y="267627"/>
                </a:lnTo>
                <a:lnTo>
                  <a:pt x="10431" y="259286"/>
                </a:lnTo>
                <a:lnTo>
                  <a:pt x="20408" y="250964"/>
                </a:lnTo>
                <a:lnTo>
                  <a:pt x="49455" y="223942"/>
                </a:lnTo>
                <a:lnTo>
                  <a:pt x="82171" y="181963"/>
                </a:lnTo>
                <a:lnTo>
                  <a:pt x="102988" y="135679"/>
                </a:lnTo>
                <a:lnTo>
                  <a:pt x="108516" y="99522"/>
                </a:lnTo>
                <a:lnTo>
                  <a:pt x="108546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1039027" y="581465"/>
            <a:ext cx="345256" cy="235054"/>
          </a:xfrm>
          <a:custGeom>
            <a:avLst/>
            <a:gdLst/>
            <a:ahLst/>
            <a:cxnLst/>
            <a:rect l="l" t="t" r="r" b="b"/>
            <a:pathLst>
              <a:path w="345256" h="235054">
                <a:moveTo>
                  <a:pt x="31394" y="0"/>
                </a:moveTo>
                <a:lnTo>
                  <a:pt x="315925" y="0"/>
                </a:lnTo>
                <a:lnTo>
                  <a:pt x="315925" y="53086"/>
                </a:lnTo>
                <a:lnTo>
                  <a:pt x="208279" y="53086"/>
                </a:lnTo>
                <a:lnTo>
                  <a:pt x="208279" y="70497"/>
                </a:lnTo>
                <a:lnTo>
                  <a:pt x="222439" y="107483"/>
                </a:lnTo>
                <a:lnTo>
                  <a:pt x="256389" y="144223"/>
                </a:lnTo>
                <a:lnTo>
                  <a:pt x="299794" y="172481"/>
                </a:lnTo>
                <a:lnTo>
                  <a:pt x="345256" y="191255"/>
                </a:lnTo>
                <a:lnTo>
                  <a:pt x="307263" y="234289"/>
                </a:lnTo>
                <a:lnTo>
                  <a:pt x="270762" y="222342"/>
                </a:lnTo>
                <a:lnTo>
                  <a:pt x="236372" y="201003"/>
                </a:lnTo>
                <a:lnTo>
                  <a:pt x="227645" y="193484"/>
                </a:lnTo>
                <a:lnTo>
                  <a:pt x="214873" y="184943"/>
                </a:lnTo>
                <a:lnTo>
                  <a:pt x="204660" y="177447"/>
                </a:lnTo>
                <a:lnTo>
                  <a:pt x="196155" y="170158"/>
                </a:lnTo>
                <a:lnTo>
                  <a:pt x="184755" y="157603"/>
                </a:lnTo>
                <a:lnTo>
                  <a:pt x="177609" y="147886"/>
                </a:lnTo>
                <a:lnTo>
                  <a:pt x="168392" y="152895"/>
                </a:lnTo>
                <a:lnTo>
                  <a:pt x="137791" y="181511"/>
                </a:lnTo>
                <a:lnTo>
                  <a:pt x="98424" y="209256"/>
                </a:lnTo>
                <a:lnTo>
                  <a:pt x="62622" y="226987"/>
                </a:lnTo>
                <a:lnTo>
                  <a:pt x="40526" y="235054"/>
                </a:lnTo>
                <a:lnTo>
                  <a:pt x="0" y="191833"/>
                </a:lnTo>
                <a:lnTo>
                  <a:pt x="12387" y="187837"/>
                </a:lnTo>
                <a:lnTo>
                  <a:pt x="24413" y="183381"/>
                </a:lnTo>
                <a:lnTo>
                  <a:pt x="60384" y="165934"/>
                </a:lnTo>
                <a:lnTo>
                  <a:pt x="103103" y="134940"/>
                </a:lnTo>
                <a:lnTo>
                  <a:pt x="134002" y="95211"/>
                </a:lnTo>
                <a:lnTo>
                  <a:pt x="139941" y="53086"/>
                </a:lnTo>
                <a:lnTo>
                  <a:pt x="31394" y="53086"/>
                </a:lnTo>
                <a:lnTo>
                  <a:pt x="31394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2630426" y="571597"/>
            <a:ext cx="279474" cy="233019"/>
          </a:xfrm>
          <a:custGeom>
            <a:avLst/>
            <a:gdLst/>
            <a:ahLst/>
            <a:cxnLst/>
            <a:rect l="l" t="t" r="r" b="b"/>
            <a:pathLst>
              <a:path w="279474" h="233019">
                <a:moveTo>
                  <a:pt x="108089" y="0"/>
                </a:moveTo>
                <a:lnTo>
                  <a:pt x="178676" y="0"/>
                </a:lnTo>
                <a:lnTo>
                  <a:pt x="178676" y="63766"/>
                </a:lnTo>
                <a:lnTo>
                  <a:pt x="179538" y="76818"/>
                </a:lnTo>
                <a:lnTo>
                  <a:pt x="199247" y="122481"/>
                </a:lnTo>
                <a:lnTo>
                  <a:pt x="226389" y="150336"/>
                </a:lnTo>
                <a:lnTo>
                  <a:pt x="258768" y="172608"/>
                </a:lnTo>
                <a:lnTo>
                  <a:pt x="279474" y="184998"/>
                </a:lnTo>
                <a:lnTo>
                  <a:pt x="235546" y="227558"/>
                </a:lnTo>
                <a:lnTo>
                  <a:pt x="199013" y="206153"/>
                </a:lnTo>
                <a:lnTo>
                  <a:pt x="168408" y="181832"/>
                </a:lnTo>
                <a:lnTo>
                  <a:pt x="146161" y="153674"/>
                </a:lnTo>
                <a:lnTo>
                  <a:pt x="139228" y="162506"/>
                </a:lnTo>
                <a:lnTo>
                  <a:pt x="112325" y="190731"/>
                </a:lnTo>
                <a:lnTo>
                  <a:pt x="71430" y="220114"/>
                </a:lnTo>
                <a:lnTo>
                  <a:pt x="49082" y="233019"/>
                </a:lnTo>
                <a:lnTo>
                  <a:pt x="0" y="194767"/>
                </a:lnTo>
                <a:lnTo>
                  <a:pt x="11795" y="188539"/>
                </a:lnTo>
                <a:lnTo>
                  <a:pt x="23002" y="182159"/>
                </a:lnTo>
                <a:lnTo>
                  <a:pt x="57852" y="157734"/>
                </a:lnTo>
                <a:lnTo>
                  <a:pt x="90169" y="121402"/>
                </a:lnTo>
                <a:lnTo>
                  <a:pt x="105832" y="84690"/>
                </a:lnTo>
                <a:lnTo>
                  <a:pt x="107694" y="73286"/>
                </a:lnTo>
                <a:lnTo>
                  <a:pt x="108089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1890067" y="568460"/>
            <a:ext cx="272427" cy="198412"/>
          </a:xfrm>
          <a:custGeom>
            <a:avLst/>
            <a:gdLst/>
            <a:ahLst/>
            <a:cxnLst/>
            <a:rect l="l" t="t" r="r" b="b"/>
            <a:pathLst>
              <a:path w="272427" h="198412">
                <a:moveTo>
                  <a:pt x="0" y="0"/>
                </a:moveTo>
                <a:lnTo>
                  <a:pt x="69697" y="0"/>
                </a:lnTo>
                <a:lnTo>
                  <a:pt x="69697" y="54711"/>
                </a:lnTo>
                <a:lnTo>
                  <a:pt x="203174" y="54711"/>
                </a:lnTo>
                <a:lnTo>
                  <a:pt x="203174" y="0"/>
                </a:lnTo>
                <a:lnTo>
                  <a:pt x="272427" y="0"/>
                </a:lnTo>
                <a:lnTo>
                  <a:pt x="272427" y="198412"/>
                </a:lnTo>
                <a:lnTo>
                  <a:pt x="0" y="19841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2925993" y="562174"/>
            <a:ext cx="68338" cy="251777"/>
          </a:xfrm>
          <a:custGeom>
            <a:avLst/>
            <a:gdLst/>
            <a:ahLst/>
            <a:cxnLst/>
            <a:rect l="l" t="t" r="r" b="b"/>
            <a:pathLst>
              <a:path w="68338" h="251777">
                <a:moveTo>
                  <a:pt x="0" y="0"/>
                </a:moveTo>
                <a:lnTo>
                  <a:pt x="68338" y="0"/>
                </a:lnTo>
                <a:lnTo>
                  <a:pt x="68338" y="251777"/>
                </a:lnTo>
                <a:lnTo>
                  <a:pt x="0" y="2517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2439875" y="562174"/>
            <a:ext cx="149085" cy="410108"/>
          </a:xfrm>
          <a:custGeom>
            <a:avLst/>
            <a:gdLst/>
            <a:ahLst/>
            <a:cxnLst/>
            <a:rect l="l" t="t" r="r" b="b"/>
            <a:pathLst>
              <a:path w="149085" h="410108">
                <a:moveTo>
                  <a:pt x="80733" y="0"/>
                </a:moveTo>
                <a:lnTo>
                  <a:pt x="149085" y="0"/>
                </a:lnTo>
                <a:lnTo>
                  <a:pt x="149085" y="410108"/>
                </a:lnTo>
                <a:lnTo>
                  <a:pt x="80733" y="410108"/>
                </a:lnTo>
                <a:lnTo>
                  <a:pt x="80733" y="166116"/>
                </a:lnTo>
                <a:lnTo>
                  <a:pt x="0" y="166116"/>
                </a:lnTo>
                <a:lnTo>
                  <a:pt x="0" y="112128"/>
                </a:lnTo>
                <a:lnTo>
                  <a:pt x="80733" y="112128"/>
                </a:lnTo>
                <a:lnTo>
                  <a:pt x="80733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1426644" y="562174"/>
            <a:ext cx="350024" cy="298881"/>
          </a:xfrm>
          <a:custGeom>
            <a:avLst/>
            <a:gdLst/>
            <a:ahLst/>
            <a:cxnLst/>
            <a:rect l="l" t="t" r="r" b="b"/>
            <a:pathLst>
              <a:path w="350024" h="298881">
                <a:moveTo>
                  <a:pt x="281673" y="0"/>
                </a:moveTo>
                <a:lnTo>
                  <a:pt x="350024" y="0"/>
                </a:lnTo>
                <a:lnTo>
                  <a:pt x="350024" y="298881"/>
                </a:lnTo>
                <a:lnTo>
                  <a:pt x="281673" y="298881"/>
                </a:lnTo>
                <a:lnTo>
                  <a:pt x="281673" y="175539"/>
                </a:lnTo>
                <a:lnTo>
                  <a:pt x="203631" y="175539"/>
                </a:lnTo>
                <a:lnTo>
                  <a:pt x="203631" y="143090"/>
                </a:lnTo>
                <a:lnTo>
                  <a:pt x="196904" y="154062"/>
                </a:lnTo>
                <a:lnTo>
                  <a:pt x="189657" y="164517"/>
                </a:lnTo>
                <a:lnTo>
                  <a:pt x="163820" y="194483"/>
                </a:lnTo>
                <a:lnTo>
                  <a:pt x="125893" y="226526"/>
                </a:lnTo>
                <a:lnTo>
                  <a:pt x="92664" y="246873"/>
                </a:lnTo>
                <a:lnTo>
                  <a:pt x="59201" y="263653"/>
                </a:lnTo>
                <a:lnTo>
                  <a:pt x="0" y="230619"/>
                </a:lnTo>
                <a:lnTo>
                  <a:pt x="12383" y="224940"/>
                </a:lnTo>
                <a:lnTo>
                  <a:pt x="24256" y="219108"/>
                </a:lnTo>
                <a:lnTo>
                  <a:pt x="70164" y="191694"/>
                </a:lnTo>
                <a:lnTo>
                  <a:pt x="100696" y="168853"/>
                </a:lnTo>
                <a:lnTo>
                  <a:pt x="127075" y="140264"/>
                </a:lnTo>
                <a:lnTo>
                  <a:pt x="149194" y="104959"/>
                </a:lnTo>
                <a:lnTo>
                  <a:pt x="161869" y="72924"/>
                </a:lnTo>
                <a:lnTo>
                  <a:pt x="32296" y="70586"/>
                </a:lnTo>
                <a:lnTo>
                  <a:pt x="32296" y="17500"/>
                </a:lnTo>
                <a:lnTo>
                  <a:pt x="239229" y="17500"/>
                </a:lnTo>
                <a:lnTo>
                  <a:pt x="237912" y="31832"/>
                </a:lnTo>
                <a:lnTo>
                  <a:pt x="231538" y="71298"/>
                </a:lnTo>
                <a:lnTo>
                  <a:pt x="217931" y="114515"/>
                </a:lnTo>
                <a:lnTo>
                  <a:pt x="214337" y="122440"/>
                </a:lnTo>
                <a:lnTo>
                  <a:pt x="281673" y="122440"/>
                </a:lnTo>
                <a:lnTo>
                  <a:pt x="281673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1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047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1519" y="443934"/>
            <a:ext cx="6096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694944" y="345948"/>
            <a:ext cx="2648711" cy="7589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4479" y="2471163"/>
            <a:ext cx="3535040" cy="534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767" y="1283999"/>
            <a:ext cx="8196465" cy="1755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9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090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스프레드시트</a:t>
            </a:r>
            <a:endParaRPr lang="en-US" altLang="ko-KR" sz="66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고급 활용</a:t>
            </a:r>
            <a:endParaRPr lang="ko-KR" altLang="en-US" sz="6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10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8138" y="857232"/>
            <a:ext cx="7572419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877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11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8662" y="857232"/>
            <a:ext cx="7371370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90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49428" y="857232"/>
            <a:ext cx="7329837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6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49428" y="1000109"/>
            <a:ext cx="7329837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2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7" y="1000109"/>
            <a:ext cx="7657120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9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6" y="1000109"/>
            <a:ext cx="7657122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2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173" y="1000109"/>
            <a:ext cx="6790348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8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17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6" y="1000109"/>
            <a:ext cx="7657122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8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6" y="1000109"/>
            <a:ext cx="7657122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83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19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000109"/>
            <a:ext cx="7799998" cy="5114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51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133429" y="1952836"/>
            <a:ext cx="6870794" cy="41044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데이터 표시형식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유효성검사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실무 문서 작성</a:t>
            </a:r>
            <a:r>
              <a:rPr lang="en-US" altLang="ko-KR" dirty="0"/>
              <a:t>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조건부서식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007604" y="1088740"/>
            <a:ext cx="7200800" cy="466090"/>
          </a:xfrm>
        </p:spPr>
        <p:txBody>
          <a:bodyPr/>
          <a:lstStyle/>
          <a:p>
            <a:r>
              <a:rPr lang="ko-KR" altLang="en-US" dirty="0" smtClean="0"/>
              <a:t>엑셀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사용해야 업무에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2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04" y="-8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주차 </a:t>
            </a:r>
            <a:endParaRPr lang="ko-KR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44366"/>
            <a:ext cx="7003542" cy="4924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수식을 이용한 조건부 서식설정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0" dirty="0"/>
              <a:t>조건부서식</a:t>
            </a:r>
          </a:p>
          <a:p>
            <a:r>
              <a:rPr lang="en-US" altLang="ko-KR" b="0" dirty="0"/>
              <a:t>1) </a:t>
            </a:r>
            <a:r>
              <a:rPr lang="ko-KR" altLang="en-US" b="0" dirty="0"/>
              <a:t>조건</a:t>
            </a:r>
            <a:r>
              <a:rPr lang="en-US" altLang="ko-KR" b="0" dirty="0"/>
              <a:t>(</a:t>
            </a:r>
            <a:r>
              <a:rPr lang="ko-KR" altLang="en-US" b="0" dirty="0"/>
              <a:t>규칙</a:t>
            </a:r>
            <a:r>
              <a:rPr lang="en-US" altLang="ko-KR" b="0" dirty="0"/>
              <a:t>)</a:t>
            </a:r>
            <a:r>
              <a:rPr lang="ko-KR" altLang="en-US" b="0" dirty="0"/>
              <a:t>을 만족하는 셀</a:t>
            </a:r>
            <a:r>
              <a:rPr lang="en-US" altLang="ko-KR" b="0" dirty="0"/>
              <a:t>, </a:t>
            </a:r>
            <a:r>
              <a:rPr lang="ko-KR" altLang="en-US" b="0" dirty="0"/>
              <a:t>행에만 </a:t>
            </a:r>
            <a:r>
              <a:rPr lang="ko-KR" altLang="en-US" b="0" dirty="0" err="1"/>
              <a:t>셀서식을</a:t>
            </a:r>
            <a:r>
              <a:rPr lang="ko-KR" altLang="en-US" b="0" dirty="0"/>
              <a:t> 적용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2) </a:t>
            </a:r>
            <a:r>
              <a:rPr lang="ko-KR" altLang="en-US" b="0" dirty="0"/>
              <a:t>조건의 종류로는 “</a:t>
            </a:r>
            <a:r>
              <a:rPr lang="ko-KR" altLang="en-US" b="0" dirty="0" err="1"/>
              <a:t>셀값</a:t>
            </a:r>
            <a:r>
              <a:rPr lang="ko-KR" altLang="en-US" b="0" dirty="0"/>
              <a:t>”</a:t>
            </a:r>
            <a:r>
              <a:rPr lang="en-US" altLang="ko-KR" b="0" dirty="0"/>
              <a:t>, </a:t>
            </a:r>
            <a:r>
              <a:rPr lang="ko-KR" altLang="en-US" b="0" dirty="0"/>
              <a:t>“수식”이 있음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3) </a:t>
            </a:r>
            <a:r>
              <a:rPr lang="ko-KR" altLang="en-US" b="0" dirty="0"/>
              <a:t>조건이 변경되어 규칙을 벗어나면 기존 조건부서식이 적용된 </a:t>
            </a:r>
            <a:r>
              <a:rPr lang="ko-KR" altLang="en-US" b="0" dirty="0" err="1"/>
              <a:t>셀서식은</a:t>
            </a:r>
            <a:r>
              <a:rPr lang="ko-KR" altLang="en-US" b="0" dirty="0"/>
              <a:t> </a:t>
            </a:r>
            <a:r>
              <a:rPr lang="ko-KR" altLang="en-US" b="0" dirty="0" smtClean="0"/>
              <a:t>해제됨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4) </a:t>
            </a:r>
            <a:r>
              <a:rPr lang="ko-KR" altLang="en-US" b="0" dirty="0"/>
              <a:t>지정된 데이터 범위에서 여러 개의 조건</a:t>
            </a:r>
            <a:r>
              <a:rPr lang="en-US" altLang="ko-KR" b="0" dirty="0"/>
              <a:t>(</a:t>
            </a:r>
            <a:r>
              <a:rPr lang="ko-KR" altLang="en-US" b="0" dirty="0"/>
              <a:t>규칙</a:t>
            </a:r>
            <a:r>
              <a:rPr lang="en-US" altLang="ko-KR" b="0" dirty="0"/>
              <a:t>)</a:t>
            </a:r>
            <a:r>
              <a:rPr lang="ko-KR" altLang="en-US" b="0" dirty="0"/>
              <a:t>을 동시에 만족하는 경우</a:t>
            </a:r>
            <a:r>
              <a:rPr lang="en-US" altLang="ko-KR" b="0" dirty="0"/>
              <a:t>, </a:t>
            </a:r>
            <a:r>
              <a:rPr lang="ko-KR" altLang="en-US" b="0" dirty="0"/>
              <a:t>우선</a:t>
            </a:r>
          </a:p>
          <a:p>
            <a:r>
              <a:rPr lang="ko-KR" altLang="en-US" b="0" dirty="0"/>
              <a:t>순위가 높은 규칙만 적용됨</a:t>
            </a:r>
            <a:r>
              <a:rPr lang="en-US" altLang="ko-KR" b="0" dirty="0"/>
              <a:t>.(</a:t>
            </a:r>
            <a:r>
              <a:rPr lang="ko-KR" altLang="en-US" b="0" dirty="0"/>
              <a:t>단 </a:t>
            </a:r>
            <a:r>
              <a:rPr lang="ko-KR" altLang="en-US" b="0" dirty="0" err="1"/>
              <a:t>셀값</a:t>
            </a:r>
            <a:r>
              <a:rPr lang="ko-KR" altLang="en-US" b="0" dirty="0"/>
              <a:t> 조건끼리 충돌한 경우는 서식이 모두 적</a:t>
            </a:r>
          </a:p>
          <a:p>
            <a:r>
              <a:rPr lang="ko-KR" altLang="en-US" b="0" dirty="0" err="1"/>
              <a:t>용됨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5) </a:t>
            </a:r>
            <a:r>
              <a:rPr lang="ko-KR" altLang="en-US" b="0" dirty="0"/>
              <a:t>“</a:t>
            </a:r>
            <a:r>
              <a:rPr lang="ko-KR" altLang="en-US" b="0" dirty="0" err="1"/>
              <a:t>셀값</a:t>
            </a:r>
            <a:r>
              <a:rPr lang="ko-KR" altLang="en-US" b="0" dirty="0"/>
              <a:t>”을 이용한 조건부서식의 종류로는 셀 강조 규칙</a:t>
            </a:r>
            <a:r>
              <a:rPr lang="en-US" altLang="ko-KR" b="0" dirty="0"/>
              <a:t>, </a:t>
            </a:r>
            <a:r>
              <a:rPr lang="ko-KR" altLang="en-US" b="0" dirty="0"/>
              <a:t>상위</a:t>
            </a:r>
            <a:r>
              <a:rPr lang="en-US" altLang="ko-KR" b="0" dirty="0"/>
              <a:t>/</a:t>
            </a:r>
            <a:r>
              <a:rPr lang="ko-KR" altLang="en-US" b="0" dirty="0"/>
              <a:t>하위 규칙</a:t>
            </a:r>
            <a:r>
              <a:rPr lang="en-US" altLang="ko-KR" b="0" dirty="0"/>
              <a:t>. </a:t>
            </a:r>
            <a:r>
              <a:rPr lang="ko-KR" altLang="en-US" b="0" dirty="0"/>
              <a:t>데</a:t>
            </a:r>
          </a:p>
          <a:p>
            <a:r>
              <a:rPr lang="ko-KR" altLang="en-US" b="0" dirty="0" err="1"/>
              <a:t>이터</a:t>
            </a:r>
            <a:r>
              <a:rPr lang="ko-KR" altLang="en-US" b="0" dirty="0"/>
              <a:t> 막대</a:t>
            </a:r>
            <a:r>
              <a:rPr lang="en-US" altLang="ko-KR" b="0" dirty="0"/>
              <a:t>, </a:t>
            </a:r>
            <a:r>
              <a:rPr lang="ko-KR" altLang="en-US" b="0" dirty="0"/>
              <a:t>색조</a:t>
            </a:r>
            <a:r>
              <a:rPr lang="en-US" altLang="ko-KR" b="0" dirty="0"/>
              <a:t>, </a:t>
            </a:r>
            <a:r>
              <a:rPr lang="ko-KR" altLang="en-US" b="0" dirty="0"/>
              <a:t>아이콘 집합이 있음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6) </a:t>
            </a:r>
            <a:r>
              <a:rPr lang="ko-KR" altLang="en-US" b="0" dirty="0"/>
              <a:t>수식을 이용하여 행 전체에 조건부서식을 적용할 경우 수식입력란에 반드시</a:t>
            </a:r>
          </a:p>
          <a:p>
            <a:r>
              <a:rPr lang="ko-KR" altLang="en-US" b="0" dirty="0"/>
              <a:t>“</a:t>
            </a:r>
            <a:r>
              <a:rPr lang="en-US" altLang="ko-KR" b="0" dirty="0"/>
              <a:t>=”</a:t>
            </a:r>
            <a:r>
              <a:rPr lang="ko-KR" altLang="en-US" b="0" dirty="0"/>
              <a:t>로 시작하고 </a:t>
            </a:r>
            <a:r>
              <a:rPr lang="ko-KR" altLang="en-US" b="0" dirty="0" err="1"/>
              <a:t>첫행에</a:t>
            </a:r>
            <a:r>
              <a:rPr lang="ko-KR" altLang="en-US" b="0" dirty="0"/>
              <a:t> 대해서만 조건을 걸되</a:t>
            </a:r>
            <a:r>
              <a:rPr lang="en-US" altLang="ko-KR" b="0" dirty="0"/>
              <a:t>, </a:t>
            </a:r>
            <a:r>
              <a:rPr lang="ko-KR" altLang="en-US" b="0" dirty="0" err="1"/>
              <a:t>열이름</a:t>
            </a:r>
            <a:r>
              <a:rPr lang="ko-KR" altLang="en-US" b="0" dirty="0"/>
              <a:t> 앞에 “</a:t>
            </a:r>
            <a:r>
              <a:rPr lang="en-US" altLang="ko-KR" b="0" dirty="0"/>
              <a:t>$”</a:t>
            </a:r>
            <a:r>
              <a:rPr lang="ko-KR" altLang="en-US" b="0" dirty="0"/>
              <a:t>를 붙여</a:t>
            </a:r>
          </a:p>
          <a:p>
            <a:r>
              <a:rPr lang="ko-KR" altLang="en-US" b="0" dirty="0"/>
              <a:t>어 입력해야 함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1) </a:t>
            </a:r>
            <a:r>
              <a:rPr lang="ko-KR" altLang="en-US" b="0" dirty="0" err="1"/>
              <a:t>홈탭</a:t>
            </a:r>
            <a:r>
              <a:rPr lang="en-US" altLang="ko-KR" b="0" dirty="0"/>
              <a:t>-</a:t>
            </a:r>
            <a:r>
              <a:rPr lang="ko-KR" altLang="en-US" b="0" dirty="0"/>
              <a:t>스타일</a:t>
            </a:r>
            <a:r>
              <a:rPr lang="en-US" altLang="ko-KR" b="0" dirty="0"/>
              <a:t>-</a:t>
            </a:r>
            <a:r>
              <a:rPr lang="ko-KR" altLang="en-US" b="0" dirty="0"/>
              <a:t>조건부 서식</a:t>
            </a:r>
            <a:r>
              <a:rPr lang="en-US" altLang="ko-KR" b="0" dirty="0"/>
              <a:t>-</a:t>
            </a:r>
            <a:r>
              <a:rPr lang="ko-KR" altLang="en-US" b="0" dirty="0" err="1"/>
              <a:t>새규칙</a:t>
            </a:r>
            <a:endParaRPr lang="ko-KR" altLang="en-US" b="0" dirty="0"/>
          </a:p>
          <a:p>
            <a:pPr lvl="1"/>
            <a:r>
              <a:rPr lang="en-US" altLang="ko-KR" b="0" dirty="0"/>
              <a:t>2) example : =AND(OR(LEFT($A3,1)="H", LEFT($A3,1)="K"),$D3=2009)</a:t>
            </a:r>
          </a:p>
          <a:p>
            <a:r>
              <a:rPr lang="en-US" altLang="ko-KR" b="0" dirty="0"/>
              <a:t>7) </a:t>
            </a:r>
            <a:r>
              <a:rPr lang="ko-KR" altLang="en-US" b="0" dirty="0"/>
              <a:t>홈</a:t>
            </a:r>
            <a:r>
              <a:rPr lang="en-US" altLang="ko-KR" b="0" dirty="0"/>
              <a:t>-</a:t>
            </a:r>
            <a:r>
              <a:rPr lang="ko-KR" altLang="en-US" b="0" dirty="0"/>
              <a:t>스타일</a:t>
            </a:r>
            <a:r>
              <a:rPr lang="en-US" altLang="ko-KR" b="0" dirty="0"/>
              <a:t>-</a:t>
            </a:r>
            <a:r>
              <a:rPr lang="ko-KR" altLang="en-US" b="0" dirty="0"/>
              <a:t>조건부서식</a:t>
            </a:r>
            <a:r>
              <a:rPr lang="en-US" altLang="ko-KR" b="0" dirty="0"/>
              <a:t>-</a:t>
            </a:r>
            <a:r>
              <a:rPr lang="ko-KR" altLang="en-US" b="0" dirty="0"/>
              <a:t>규칙관리</a:t>
            </a:r>
            <a:r>
              <a:rPr lang="en-US" altLang="ko-KR" b="0" dirty="0"/>
              <a:t>-”</a:t>
            </a:r>
            <a:r>
              <a:rPr lang="ko-KR" altLang="en-US" b="0" dirty="0"/>
              <a:t>조건부 서식 규칙 관리자” 창에서 조건</a:t>
            </a:r>
          </a:p>
          <a:p>
            <a:r>
              <a:rPr lang="ko-KR" altLang="en-US" b="0" dirty="0"/>
              <a:t>을 추가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편집할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우선순위도 조절할 수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7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73213" y="562171"/>
            <a:ext cx="68338" cy="410108"/>
          </a:xfrm>
          <a:custGeom>
            <a:avLst/>
            <a:gdLst/>
            <a:ahLst/>
            <a:cxnLst/>
            <a:rect l="l" t="t" r="r" b="b"/>
            <a:pathLst>
              <a:path w="68338" h="410108">
                <a:moveTo>
                  <a:pt x="0" y="0"/>
                </a:moveTo>
                <a:lnTo>
                  <a:pt x="68338" y="0"/>
                </a:lnTo>
                <a:lnTo>
                  <a:pt x="68338" y="410108"/>
                </a:lnTo>
                <a:lnTo>
                  <a:pt x="0" y="41010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627" y="562171"/>
            <a:ext cx="127101" cy="298881"/>
          </a:xfrm>
          <a:custGeom>
            <a:avLst/>
            <a:gdLst/>
            <a:ahLst/>
            <a:cxnLst/>
            <a:rect l="l" t="t" r="r" b="b"/>
            <a:pathLst>
              <a:path w="127101" h="298881">
                <a:moveTo>
                  <a:pt x="0" y="0"/>
                </a:moveTo>
                <a:lnTo>
                  <a:pt x="68795" y="0"/>
                </a:lnTo>
                <a:lnTo>
                  <a:pt x="68795" y="101371"/>
                </a:lnTo>
                <a:lnTo>
                  <a:pt x="127101" y="101371"/>
                </a:lnTo>
                <a:lnTo>
                  <a:pt x="127101" y="154914"/>
                </a:lnTo>
                <a:lnTo>
                  <a:pt x="68795" y="154914"/>
                </a:lnTo>
                <a:lnTo>
                  <a:pt x="68795" y="298881"/>
                </a:lnTo>
                <a:lnTo>
                  <a:pt x="0" y="29888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9688" y="6464808"/>
            <a:ext cx="446532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541" y="1268755"/>
            <a:ext cx="8424938" cy="1938997"/>
          </a:xfrm>
          <a:custGeom>
            <a:avLst/>
            <a:gdLst/>
            <a:ahLst/>
            <a:cxnLst/>
            <a:rect l="l" t="t" r="r" b="b"/>
            <a:pathLst>
              <a:path w="8424938" h="1938997">
                <a:moveTo>
                  <a:pt x="0" y="0"/>
                </a:moveTo>
                <a:lnTo>
                  <a:pt x="8424938" y="0"/>
                </a:lnTo>
                <a:lnTo>
                  <a:pt x="8424938" y="1938997"/>
                </a:lnTo>
                <a:lnTo>
                  <a:pt x="0" y="1938997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541" y="1268755"/>
            <a:ext cx="8424938" cy="1938997"/>
          </a:xfrm>
          <a:custGeom>
            <a:avLst/>
            <a:gdLst/>
            <a:ahLst/>
            <a:cxnLst/>
            <a:rect l="l" t="t" r="r" b="b"/>
            <a:pathLst>
              <a:path w="8424938" h="1938997">
                <a:moveTo>
                  <a:pt x="0" y="0"/>
                </a:moveTo>
                <a:lnTo>
                  <a:pt x="8424938" y="0"/>
                </a:lnTo>
                <a:lnTo>
                  <a:pt x="8424938" y="1938997"/>
                </a:lnTo>
                <a:lnTo>
                  <a:pt x="0" y="193899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C47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4800"/>
              </a:lnSpc>
            </a:pPr>
            <a:r>
              <a:rPr sz="2000" dirty="0" smtClean="0">
                <a:solidFill>
                  <a:srgbClr val="FFFFFF"/>
                </a:solidFill>
                <a:latin typeface="MS Mincho"/>
                <a:cs typeface="MS Mincho"/>
              </a:rPr>
              <a:t>▸</a:t>
            </a:r>
            <a:r>
              <a:rPr sz="2000" spc="-315" dirty="0" smtClean="0">
                <a:solidFill>
                  <a:srgbClr val="FFFFFF"/>
                </a:solidFill>
                <a:latin typeface="MS Mincho"/>
                <a:cs typeface="MS Mincho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대출금액이</a:t>
            </a:r>
            <a:r>
              <a:rPr sz="2000" spc="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80" dirty="0" smtClean="0">
                <a:solidFill>
                  <a:srgbClr val="FFFFFF"/>
                </a:solidFill>
                <a:latin typeface="Arial"/>
                <a:cs typeface="Arial"/>
              </a:rPr>
              <a:t>'20000000</a:t>
            </a:r>
            <a:r>
              <a:rPr sz="2000" spc="5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을</a:t>
            </a:r>
            <a:r>
              <a:rPr sz="2000" spc="-10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초과하거나</a:t>
            </a:r>
            <a:r>
              <a:rPr sz="2000" spc="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상환금액이</a:t>
            </a:r>
            <a:r>
              <a:rPr sz="2000" spc="1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80" dirty="0" smtClean="0">
                <a:solidFill>
                  <a:srgbClr val="FFFFFF"/>
                </a:solidFill>
                <a:latin typeface="Arial"/>
                <a:cs typeface="Arial"/>
              </a:rPr>
              <a:t>'10000000'</a:t>
            </a:r>
            <a:r>
              <a:rPr sz="2000" spc="1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이상인 행</a:t>
            </a:r>
            <a:r>
              <a:rPr sz="2000" spc="1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전체에</a:t>
            </a:r>
            <a:r>
              <a:rPr sz="2000" spc="1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대해서</a:t>
            </a:r>
            <a:r>
              <a:rPr sz="2000" spc="2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글꼴</a:t>
            </a:r>
            <a:r>
              <a:rPr sz="2000" spc="1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스타일을</a:t>
            </a:r>
            <a:r>
              <a:rPr sz="2000" spc="1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80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spc="80" dirty="0" smtClean="0">
                <a:solidFill>
                  <a:srgbClr val="FFFFFF"/>
                </a:solidFill>
                <a:latin typeface="바탕"/>
                <a:cs typeface="바탕"/>
              </a:rPr>
              <a:t>기울임꼴</a:t>
            </a:r>
            <a:r>
              <a:rPr sz="2000" spc="80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spc="1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셀</a:t>
            </a:r>
            <a:r>
              <a:rPr sz="2000" spc="2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음영</a:t>
            </a:r>
            <a:r>
              <a:rPr sz="2000" spc="2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80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spc="80" dirty="0" smtClean="0">
                <a:solidFill>
                  <a:srgbClr val="FFFFFF"/>
                </a:solidFill>
                <a:latin typeface="바탕"/>
                <a:cs typeface="바탕"/>
              </a:rPr>
              <a:t>노랑</a:t>
            </a:r>
            <a:r>
              <a:rPr sz="2000" spc="80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spc="80" dirty="0" smtClean="0">
                <a:solidFill>
                  <a:srgbClr val="FFFFFF"/>
                </a:solidFill>
                <a:latin typeface="바탕"/>
                <a:cs typeface="바탕"/>
              </a:rPr>
              <a:t>으로</a:t>
            </a:r>
            <a:r>
              <a:rPr sz="2000" spc="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적용하는 조건부</a:t>
            </a:r>
            <a:r>
              <a:rPr sz="2000" spc="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서식을</a:t>
            </a:r>
            <a:r>
              <a:rPr sz="2000" spc="25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바탕"/>
                <a:cs typeface="바탕"/>
              </a:rPr>
              <a:t>작성하시오</a:t>
            </a:r>
            <a:endParaRPr sz="2000" dirty="0">
              <a:latin typeface="바탕"/>
              <a:cs typeface="바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2143" y="519753"/>
            <a:ext cx="3796665" cy="617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/>
            <a:r>
              <a:rPr sz="2000" spc="-13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000" spc="-12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하거나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이거나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또는</a:t>
            </a:r>
            <a:r>
              <a:rPr sz="20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등</a:t>
            </a:r>
            <a:r>
              <a:rPr sz="2000" spc="-52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sz="2000" spc="-1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와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1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그리고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하고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하며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등</a:t>
            </a:r>
            <a:r>
              <a:rPr sz="2000" spc="-52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324" y="5111322"/>
            <a:ext cx="7741284" cy="1169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"/>
            <a:r>
              <a:rPr sz="2800" spc="204" dirty="0">
                <a:solidFill>
                  <a:prstClr val="black"/>
                </a:solidFill>
                <a:latin typeface="Arial"/>
                <a:cs typeface="Arial"/>
              </a:rPr>
              <a:t>=o</a:t>
            </a:r>
            <a:r>
              <a:rPr sz="2800" spc="5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800" spc="-8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sz="2800" spc="-26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800" spc="135" dirty="0">
                <a:solidFill>
                  <a:prstClr val="black"/>
                </a:solidFill>
                <a:latin typeface="Arial"/>
                <a:cs typeface="Arial"/>
              </a:rPr>
              <a:t>&gt;2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0000000</a:t>
            </a:r>
            <a:r>
              <a:rPr sz="2800" spc="-17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800" spc="2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sz="2800" spc="-3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800" spc="200" dirty="0">
                <a:solidFill>
                  <a:prstClr val="black"/>
                </a:solidFill>
                <a:latin typeface="Arial"/>
                <a:cs typeface="Arial"/>
              </a:rPr>
              <a:t>&gt;=1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0000000</a:t>
            </a:r>
            <a:r>
              <a:rPr sz="2800" spc="-8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>
              <a:solidFill>
                <a:prstClr val="black"/>
              </a:solidFill>
            </a:endParaRPr>
          </a:p>
          <a:p>
            <a:pPr>
              <a:lnSpc>
                <a:spcPts val="1400"/>
              </a:lnSpc>
              <a:spcBef>
                <a:spcPts val="36"/>
              </a:spcBef>
            </a:pPr>
            <a:endParaRPr sz="1400">
              <a:solidFill>
                <a:prstClr val="black"/>
              </a:solidFill>
            </a:endParaRPr>
          </a:p>
          <a:p>
            <a:pPr marL="12700"/>
            <a:r>
              <a:rPr sz="2800" spc="30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800" spc="11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800" spc="-3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800" spc="-2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spc="-30" dirty="0">
                <a:solidFill>
                  <a:prstClr val="black"/>
                </a:solidFill>
                <a:latin typeface="바탕"/>
                <a:cs typeface="바탕"/>
              </a:rPr>
              <a:t>대출금액</a:t>
            </a:r>
            <a:r>
              <a:rPr sz="2800" spc="135" dirty="0">
                <a:solidFill>
                  <a:prstClr val="black"/>
                </a:solidFill>
                <a:latin typeface="Arial"/>
                <a:cs typeface="Arial"/>
              </a:rPr>
              <a:t>&gt;2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0000000</a:t>
            </a:r>
            <a:r>
              <a:rPr sz="2800" spc="-17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800" spc="2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prstClr val="black"/>
                </a:solidFill>
                <a:latin typeface="바탕"/>
                <a:cs typeface="바탕"/>
              </a:rPr>
              <a:t>상환금액</a:t>
            </a:r>
            <a:r>
              <a:rPr sz="2800" spc="200" dirty="0">
                <a:solidFill>
                  <a:prstClr val="black"/>
                </a:solidFill>
                <a:latin typeface="Arial"/>
                <a:cs typeface="Arial"/>
              </a:rPr>
              <a:t>&gt;=1</a:t>
            </a:r>
            <a:r>
              <a:rPr sz="2800" spc="-40" dirty="0">
                <a:solidFill>
                  <a:prstClr val="black"/>
                </a:solidFill>
                <a:latin typeface="Arial"/>
                <a:cs typeface="Arial"/>
              </a:rPr>
              <a:t>0000000</a:t>
            </a:r>
            <a:r>
              <a:rPr sz="2800" spc="-8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14062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73213" y="562171"/>
            <a:ext cx="68338" cy="410108"/>
          </a:xfrm>
          <a:custGeom>
            <a:avLst/>
            <a:gdLst/>
            <a:ahLst/>
            <a:cxnLst/>
            <a:rect l="l" t="t" r="r" b="b"/>
            <a:pathLst>
              <a:path w="68338" h="410108">
                <a:moveTo>
                  <a:pt x="0" y="0"/>
                </a:moveTo>
                <a:lnTo>
                  <a:pt x="68338" y="0"/>
                </a:lnTo>
                <a:lnTo>
                  <a:pt x="68338" y="410108"/>
                </a:lnTo>
                <a:lnTo>
                  <a:pt x="0" y="41010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627" y="562171"/>
            <a:ext cx="127101" cy="298881"/>
          </a:xfrm>
          <a:custGeom>
            <a:avLst/>
            <a:gdLst/>
            <a:ahLst/>
            <a:cxnLst/>
            <a:rect l="l" t="t" r="r" b="b"/>
            <a:pathLst>
              <a:path w="127101" h="298881">
                <a:moveTo>
                  <a:pt x="0" y="0"/>
                </a:moveTo>
                <a:lnTo>
                  <a:pt x="68795" y="0"/>
                </a:lnTo>
                <a:lnTo>
                  <a:pt x="68795" y="101371"/>
                </a:lnTo>
                <a:lnTo>
                  <a:pt x="127101" y="101371"/>
                </a:lnTo>
                <a:lnTo>
                  <a:pt x="127101" y="154914"/>
                </a:lnTo>
                <a:lnTo>
                  <a:pt x="68795" y="154914"/>
                </a:lnTo>
                <a:lnTo>
                  <a:pt x="68795" y="298881"/>
                </a:lnTo>
                <a:lnTo>
                  <a:pt x="0" y="29888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040" y="1124716"/>
            <a:ext cx="8382005" cy="5048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64" y="1484782"/>
            <a:ext cx="8064893" cy="4176458"/>
          </a:xfrm>
          <a:custGeom>
            <a:avLst/>
            <a:gdLst/>
            <a:ahLst/>
            <a:cxnLst/>
            <a:rect l="l" t="t" r="r" b="b"/>
            <a:pathLst>
              <a:path w="8064893" h="4176458">
                <a:moveTo>
                  <a:pt x="0" y="0"/>
                </a:moveTo>
                <a:lnTo>
                  <a:pt x="8064893" y="0"/>
                </a:lnTo>
                <a:lnTo>
                  <a:pt x="8064893" y="4176458"/>
                </a:lnTo>
                <a:lnTo>
                  <a:pt x="0" y="4176458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>
              <a:lnSpc>
                <a:spcPts val="4210"/>
              </a:lnSpc>
            </a:pPr>
            <a:r>
              <a:rPr sz="3600" dirty="0" smtClean="0">
                <a:solidFill>
                  <a:srgbClr val="FFFFFF"/>
                </a:solidFill>
                <a:latin typeface="바탕"/>
                <a:cs typeface="바탕"/>
              </a:rPr>
              <a:t>제일</a:t>
            </a:r>
            <a:r>
              <a:rPr sz="3600" spc="50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바탕"/>
                <a:cs typeface="바탕"/>
              </a:rPr>
              <a:t>첫</a:t>
            </a:r>
            <a:r>
              <a:rPr sz="3600" spc="60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바탕"/>
                <a:cs typeface="바탕"/>
              </a:rPr>
              <a:t>줄</a:t>
            </a:r>
            <a:r>
              <a:rPr sz="3600" spc="70" dirty="0" smtClean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바탕"/>
                <a:cs typeface="바탕"/>
              </a:rPr>
              <a:t>빼고</a:t>
            </a:r>
            <a:endParaRPr sz="3600">
              <a:latin typeface="바탕"/>
              <a:cs typeface="바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964" y="3019803"/>
            <a:ext cx="7066280" cy="1650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sz="3600" dirty="0">
                <a:solidFill>
                  <a:srgbClr val="FFFFFF"/>
                </a:solidFill>
                <a:latin typeface="바탕"/>
                <a:cs typeface="바탕"/>
              </a:rPr>
              <a:t>항상</a:t>
            </a:r>
            <a:r>
              <a:rPr sz="3600" spc="5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dirty="0">
                <a:solidFill>
                  <a:srgbClr val="FFFFFF"/>
                </a:solidFill>
                <a:latin typeface="바탕"/>
                <a:cs typeface="바탕"/>
              </a:rPr>
              <a:t>데이터</a:t>
            </a:r>
            <a:r>
              <a:rPr sz="3600" spc="6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dirty="0">
                <a:solidFill>
                  <a:srgbClr val="FFFFFF"/>
                </a:solidFill>
                <a:latin typeface="바탕"/>
                <a:cs typeface="바탕"/>
              </a:rPr>
              <a:t>부분만</a:t>
            </a:r>
            <a:r>
              <a:rPr sz="3600" spc="7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dirty="0" err="1">
                <a:solidFill>
                  <a:srgbClr val="FFFFFF"/>
                </a:solidFill>
                <a:latin typeface="바탕"/>
                <a:cs typeface="바탕"/>
              </a:rPr>
              <a:t>선택범위로</a:t>
            </a:r>
            <a:r>
              <a:rPr sz="3600" spc="6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endParaRPr lang="en-US" sz="3600" spc="60" dirty="0">
              <a:solidFill>
                <a:srgbClr val="FFFFFF"/>
              </a:solidFill>
              <a:latin typeface="바탕"/>
              <a:cs typeface="바탕"/>
            </a:endParaRPr>
          </a:p>
          <a:p>
            <a:pPr marL="12700" marR="12700" algn="ctr"/>
            <a:r>
              <a:rPr sz="3600" dirty="0">
                <a:solidFill>
                  <a:srgbClr val="FFFFFF"/>
                </a:solidFill>
                <a:latin typeface="바탕"/>
                <a:cs typeface="바탕"/>
              </a:rPr>
              <a:t>잡 기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!!!!</a:t>
            </a:r>
            <a:endParaRPr sz="36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/>
            <a:r>
              <a:rPr sz="3600" dirty="0">
                <a:solidFill>
                  <a:srgbClr val="FFFFFF"/>
                </a:solidFill>
                <a:latin typeface="바탕"/>
                <a:cs typeface="바탕"/>
              </a:rPr>
              <a:t>아주</a:t>
            </a:r>
            <a:r>
              <a:rPr sz="3600" spc="50" dirty="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3600" dirty="0">
                <a:solidFill>
                  <a:srgbClr val="FFFFFF"/>
                </a:solidFill>
                <a:latin typeface="바탕"/>
                <a:cs typeface="바탕"/>
              </a:rPr>
              <a:t>중요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!!</a:t>
            </a:r>
            <a:endParaRPr sz="3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9746" y="1484782"/>
            <a:ext cx="1008113" cy="4176458"/>
          </a:xfrm>
          <a:custGeom>
            <a:avLst/>
            <a:gdLst/>
            <a:ahLst/>
            <a:cxnLst/>
            <a:rect l="l" t="t" r="r" b="b"/>
            <a:pathLst>
              <a:path w="1008113" h="4176458">
                <a:moveTo>
                  <a:pt x="0" y="0"/>
                </a:moveTo>
                <a:lnTo>
                  <a:pt x="1008113" y="0"/>
                </a:lnTo>
                <a:lnTo>
                  <a:pt x="1008113" y="4176458"/>
                </a:lnTo>
                <a:lnTo>
                  <a:pt x="0" y="41764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6179" y="1556791"/>
            <a:ext cx="417588" cy="4106329"/>
          </a:xfrm>
          <a:custGeom>
            <a:avLst/>
            <a:gdLst/>
            <a:ahLst/>
            <a:cxnLst/>
            <a:rect l="l" t="t" r="r" b="b"/>
            <a:pathLst>
              <a:path w="417588" h="4106329">
                <a:moveTo>
                  <a:pt x="417588" y="0"/>
                </a:moveTo>
                <a:lnTo>
                  <a:pt x="0" y="4106329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3770" y="5626026"/>
            <a:ext cx="170573" cy="179235"/>
          </a:xfrm>
          <a:custGeom>
            <a:avLst/>
            <a:gdLst/>
            <a:ahLst/>
            <a:cxnLst/>
            <a:rect l="l" t="t" r="r" b="b"/>
            <a:pathLst>
              <a:path w="170573" h="179235">
                <a:moveTo>
                  <a:pt x="0" y="0"/>
                </a:moveTo>
                <a:lnTo>
                  <a:pt x="67945" y="179235"/>
                </a:lnTo>
                <a:lnTo>
                  <a:pt x="170573" y="173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98296" y="1471248"/>
            <a:ext cx="170866" cy="171039"/>
          </a:xfrm>
          <a:custGeom>
            <a:avLst/>
            <a:gdLst/>
            <a:ahLst/>
            <a:cxnLst/>
            <a:rect l="l" t="t" r="r" b="b"/>
            <a:pathLst>
              <a:path w="170866" h="171039">
                <a:moveTo>
                  <a:pt x="79716" y="0"/>
                </a:moveTo>
                <a:lnTo>
                  <a:pt x="41837" y="11749"/>
                </a:lnTo>
                <a:lnTo>
                  <a:pt x="13605" y="38772"/>
                </a:lnTo>
                <a:lnTo>
                  <a:pt x="185" y="76865"/>
                </a:lnTo>
                <a:lnTo>
                  <a:pt x="0" y="92296"/>
                </a:lnTo>
                <a:lnTo>
                  <a:pt x="2097" y="105527"/>
                </a:lnTo>
                <a:lnTo>
                  <a:pt x="19712" y="140341"/>
                </a:lnTo>
                <a:lnTo>
                  <a:pt x="51293" y="163938"/>
                </a:lnTo>
                <a:lnTo>
                  <a:pt x="91958" y="171039"/>
                </a:lnTo>
                <a:lnTo>
                  <a:pt x="105228" y="168977"/>
                </a:lnTo>
                <a:lnTo>
                  <a:pt x="140154" y="151440"/>
                </a:lnTo>
                <a:lnTo>
                  <a:pt x="163824" y="119967"/>
                </a:lnTo>
                <a:lnTo>
                  <a:pt x="170866" y="78562"/>
                </a:lnTo>
                <a:lnTo>
                  <a:pt x="168975" y="66069"/>
                </a:lnTo>
                <a:lnTo>
                  <a:pt x="151542" y="31002"/>
                </a:lnTo>
                <a:lnTo>
                  <a:pt x="120200" y="7241"/>
                </a:lnTo>
                <a:lnTo>
                  <a:pt x="797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1877" y="1484782"/>
            <a:ext cx="1008113" cy="4176458"/>
          </a:xfrm>
          <a:custGeom>
            <a:avLst/>
            <a:gdLst/>
            <a:ahLst/>
            <a:cxnLst/>
            <a:rect l="l" t="t" r="r" b="b"/>
            <a:pathLst>
              <a:path w="1008113" h="4176458">
                <a:moveTo>
                  <a:pt x="0" y="0"/>
                </a:moveTo>
                <a:lnTo>
                  <a:pt x="1008113" y="0"/>
                </a:lnTo>
                <a:lnTo>
                  <a:pt x="1008113" y="4176458"/>
                </a:lnTo>
                <a:lnTo>
                  <a:pt x="0" y="41764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9992" y="1556791"/>
            <a:ext cx="346621" cy="3674186"/>
          </a:xfrm>
          <a:custGeom>
            <a:avLst/>
            <a:gdLst/>
            <a:ahLst/>
            <a:cxnLst/>
            <a:rect l="l" t="t" r="r" b="b"/>
            <a:pathLst>
              <a:path w="346621" h="3674186">
                <a:moveTo>
                  <a:pt x="0" y="0"/>
                </a:moveTo>
                <a:lnTo>
                  <a:pt x="346621" y="3674186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8595" y="5194475"/>
            <a:ext cx="170687" cy="178739"/>
          </a:xfrm>
          <a:custGeom>
            <a:avLst/>
            <a:gdLst/>
            <a:ahLst/>
            <a:cxnLst/>
            <a:rect l="l" t="t" r="r" b="b"/>
            <a:pathLst>
              <a:path w="170687" h="178739">
                <a:moveTo>
                  <a:pt x="170687" y="0"/>
                </a:moveTo>
                <a:lnTo>
                  <a:pt x="0" y="16090"/>
                </a:lnTo>
                <a:lnTo>
                  <a:pt x="101434" y="178739"/>
                </a:lnTo>
                <a:lnTo>
                  <a:pt x="1706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4457" y="1471264"/>
            <a:ext cx="171058" cy="171045"/>
          </a:xfrm>
          <a:custGeom>
            <a:avLst/>
            <a:gdLst/>
            <a:ahLst/>
            <a:cxnLst/>
            <a:rect l="l" t="t" r="r" b="b"/>
            <a:pathLst>
              <a:path w="171058" h="171045">
                <a:moveTo>
                  <a:pt x="91343" y="0"/>
                </a:moveTo>
                <a:lnTo>
                  <a:pt x="50849" y="7110"/>
                </a:lnTo>
                <a:lnTo>
                  <a:pt x="19462" y="30911"/>
                </a:lnTo>
                <a:lnTo>
                  <a:pt x="1991" y="66215"/>
                </a:lnTo>
                <a:lnTo>
                  <a:pt x="0" y="79643"/>
                </a:lnTo>
                <a:lnTo>
                  <a:pt x="157" y="91254"/>
                </a:lnTo>
                <a:lnTo>
                  <a:pt x="13547" y="132092"/>
                </a:lnTo>
                <a:lnTo>
                  <a:pt x="41803" y="159221"/>
                </a:lnTo>
                <a:lnTo>
                  <a:pt x="79879" y="171045"/>
                </a:lnTo>
                <a:lnTo>
                  <a:pt x="93870" y="170847"/>
                </a:lnTo>
                <a:lnTo>
                  <a:pt x="132070" y="157541"/>
                </a:lnTo>
                <a:lnTo>
                  <a:pt x="159224" y="129299"/>
                </a:lnTo>
                <a:lnTo>
                  <a:pt x="171058" y="91254"/>
                </a:lnTo>
                <a:lnTo>
                  <a:pt x="170859" y="77281"/>
                </a:lnTo>
                <a:lnTo>
                  <a:pt x="157582" y="39045"/>
                </a:lnTo>
                <a:lnTo>
                  <a:pt x="129357" y="11856"/>
                </a:lnTo>
                <a:lnTo>
                  <a:pt x="913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3442" y="5619606"/>
            <a:ext cx="731520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lang="en-US" altLang="ko-KR" spc="135" dirty="0">
                <a:solidFill>
                  <a:prstClr val="black"/>
                </a:solidFill>
                <a:latin typeface="Arial"/>
                <a:cs typeface="Arial"/>
              </a:rPr>
              <a:t>=o</a:t>
            </a:r>
            <a:r>
              <a:rPr lang="en-US" altLang="ko-KR" spc="7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ko-KR" spc="-25" dirty="0">
                <a:solidFill>
                  <a:prstClr val="black"/>
                </a:solidFill>
                <a:latin typeface="Arial"/>
                <a:cs typeface="Arial"/>
              </a:rPr>
              <a:t>($C2&gt;20000000,</a:t>
            </a:r>
            <a:r>
              <a:rPr lang="ko-KR" altLang="en-US" spc="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pc="-15" dirty="0">
                <a:solidFill>
                  <a:prstClr val="black"/>
                </a:solidFill>
                <a:latin typeface="Arial"/>
                <a:cs typeface="Arial"/>
              </a:rPr>
              <a:t>$D</a:t>
            </a:r>
            <a:r>
              <a:rPr lang="en-US" altLang="ko-KR" spc="20" dirty="0">
                <a:solidFill>
                  <a:prstClr val="black"/>
                </a:solidFill>
                <a:latin typeface="Arial"/>
                <a:cs typeface="Arial"/>
              </a:rPr>
              <a:t>2&gt;=10000000)</a:t>
            </a:r>
            <a:endParaRPr lang="ko-KR" alt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25"/>
              </a:spcBef>
            </a:pPr>
            <a:r>
              <a:rPr lang="en-US" altLang="ko-KR" spc="135" dirty="0">
                <a:solidFill>
                  <a:prstClr val="black"/>
                </a:solidFill>
                <a:latin typeface="Arial"/>
                <a:cs typeface="Arial"/>
              </a:rPr>
              <a:t>=o</a:t>
            </a:r>
            <a:r>
              <a:rPr lang="en-US" altLang="ko-KR" spc="7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ko-KR" spc="-6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ko-KR" altLang="en-US" spc="-60" dirty="0">
                <a:solidFill>
                  <a:prstClr val="black"/>
                </a:solidFill>
                <a:latin typeface="바탕"/>
                <a:cs typeface="바탕"/>
              </a:rPr>
              <a:t>대출금액</a:t>
            </a:r>
            <a:r>
              <a:rPr lang="en-US" altLang="ko-KR" spc="20" dirty="0">
                <a:solidFill>
                  <a:prstClr val="black"/>
                </a:solidFill>
                <a:latin typeface="Arial"/>
                <a:cs typeface="Arial"/>
              </a:rPr>
              <a:t>&gt;20000</a:t>
            </a:r>
            <a:r>
              <a:rPr lang="en-US" altLang="ko-KR" spc="1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lang="en-US" altLang="ko-KR" spc="-50" dirty="0">
                <a:solidFill>
                  <a:prstClr val="black"/>
                </a:solidFill>
                <a:latin typeface="Arial"/>
                <a:cs typeface="Arial"/>
              </a:rPr>
              <a:t>00,</a:t>
            </a:r>
            <a:r>
              <a:rPr lang="ko-KR" altLang="en-US" spc="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바탕"/>
                <a:cs typeface="바탕"/>
              </a:rPr>
              <a:t>상환금액</a:t>
            </a:r>
            <a:r>
              <a:rPr lang="en-US" altLang="ko-KR" spc="45" dirty="0">
                <a:solidFill>
                  <a:prstClr val="black"/>
                </a:solidFill>
                <a:latin typeface="Arial"/>
                <a:cs typeface="Arial"/>
              </a:rPr>
              <a:t>&gt;=100000</a:t>
            </a:r>
            <a:r>
              <a:rPr lang="en-US" altLang="ko-KR" spc="3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lang="en-US" altLang="ko-KR" spc="-40" dirty="0">
                <a:solidFill>
                  <a:prstClr val="black"/>
                </a:solidFill>
                <a:latin typeface="Arial"/>
                <a:cs typeface="Arial"/>
              </a:rPr>
              <a:t>0)</a:t>
            </a:r>
          </a:p>
          <a:p>
            <a:pPr marL="12700">
              <a:spcBef>
                <a:spcPts val="425"/>
              </a:spcBef>
            </a:pPr>
            <a:endParaRPr lang="ko-KR" altLang="en-US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482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6792"/>
            <a:ext cx="9144000" cy="331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19" y="443934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944" y="345948"/>
            <a:ext cx="2648711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9733" y="562178"/>
            <a:ext cx="1974608" cy="418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5010" y="831731"/>
            <a:ext cx="268833" cy="143243"/>
          </a:xfrm>
          <a:custGeom>
            <a:avLst/>
            <a:gdLst/>
            <a:ahLst/>
            <a:cxnLst/>
            <a:rect l="l" t="t" r="r" b="b"/>
            <a:pathLst>
              <a:path w="268833" h="143243">
                <a:moveTo>
                  <a:pt x="0" y="0"/>
                </a:moveTo>
                <a:lnTo>
                  <a:pt x="69240" y="0"/>
                </a:lnTo>
                <a:lnTo>
                  <a:pt x="69240" y="89700"/>
                </a:lnTo>
                <a:lnTo>
                  <a:pt x="268833" y="89700"/>
                </a:lnTo>
                <a:lnTo>
                  <a:pt x="268833" y="143243"/>
                </a:lnTo>
                <a:lnTo>
                  <a:pt x="0" y="143243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4609" y="820962"/>
            <a:ext cx="269735" cy="159397"/>
          </a:xfrm>
          <a:custGeom>
            <a:avLst/>
            <a:gdLst/>
            <a:ahLst/>
            <a:cxnLst/>
            <a:rect l="l" t="t" r="r" b="b"/>
            <a:pathLst>
              <a:path w="269735" h="159397">
                <a:moveTo>
                  <a:pt x="0" y="0"/>
                </a:moveTo>
                <a:lnTo>
                  <a:pt x="269735" y="0"/>
                </a:lnTo>
                <a:lnTo>
                  <a:pt x="269735" y="159397"/>
                </a:lnTo>
                <a:lnTo>
                  <a:pt x="200482" y="159397"/>
                </a:lnTo>
                <a:lnTo>
                  <a:pt x="200482" y="52641"/>
                </a:lnTo>
                <a:lnTo>
                  <a:pt x="0" y="52641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3552" y="794952"/>
            <a:ext cx="382320" cy="180924"/>
          </a:xfrm>
          <a:custGeom>
            <a:avLst/>
            <a:gdLst/>
            <a:ahLst/>
            <a:cxnLst/>
            <a:rect l="l" t="t" r="r" b="b"/>
            <a:pathLst>
              <a:path w="382320" h="180924">
                <a:moveTo>
                  <a:pt x="0" y="0"/>
                </a:moveTo>
                <a:lnTo>
                  <a:pt x="382320" y="0"/>
                </a:lnTo>
                <a:lnTo>
                  <a:pt x="382320" y="53098"/>
                </a:lnTo>
                <a:lnTo>
                  <a:pt x="231165" y="53098"/>
                </a:lnTo>
                <a:lnTo>
                  <a:pt x="231165" y="180924"/>
                </a:lnTo>
                <a:lnTo>
                  <a:pt x="161023" y="180924"/>
                </a:lnTo>
                <a:lnTo>
                  <a:pt x="161023" y="53098"/>
                </a:lnTo>
                <a:lnTo>
                  <a:pt x="0" y="53098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9736" y="780601"/>
            <a:ext cx="382320" cy="142786"/>
          </a:xfrm>
          <a:custGeom>
            <a:avLst/>
            <a:gdLst/>
            <a:ahLst/>
            <a:cxnLst/>
            <a:rect l="l" t="t" r="r" b="b"/>
            <a:pathLst>
              <a:path w="382320" h="142786">
                <a:moveTo>
                  <a:pt x="160121" y="0"/>
                </a:moveTo>
                <a:lnTo>
                  <a:pt x="232067" y="0"/>
                </a:lnTo>
                <a:lnTo>
                  <a:pt x="232067" y="89255"/>
                </a:lnTo>
                <a:lnTo>
                  <a:pt x="382320" y="89255"/>
                </a:lnTo>
                <a:lnTo>
                  <a:pt x="382320" y="142786"/>
                </a:lnTo>
                <a:lnTo>
                  <a:pt x="0" y="142786"/>
                </a:lnTo>
                <a:lnTo>
                  <a:pt x="0" y="89255"/>
                </a:lnTo>
                <a:lnTo>
                  <a:pt x="160121" y="89255"/>
                </a:lnTo>
                <a:lnTo>
                  <a:pt x="160121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9764" y="676715"/>
            <a:ext cx="133477" cy="36614"/>
          </a:xfrm>
          <a:custGeom>
            <a:avLst/>
            <a:gdLst/>
            <a:ahLst/>
            <a:cxnLst/>
            <a:rect l="l" t="t" r="r" b="b"/>
            <a:pathLst>
              <a:path w="133477" h="36614">
                <a:moveTo>
                  <a:pt x="0" y="36614"/>
                </a:moveTo>
                <a:lnTo>
                  <a:pt x="133477" y="36614"/>
                </a:lnTo>
                <a:lnTo>
                  <a:pt x="133477" y="0"/>
                </a:lnTo>
                <a:lnTo>
                  <a:pt x="0" y="0"/>
                </a:lnTo>
                <a:lnTo>
                  <a:pt x="0" y="36614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5487" y="583256"/>
            <a:ext cx="280733" cy="298515"/>
          </a:xfrm>
          <a:custGeom>
            <a:avLst/>
            <a:gdLst/>
            <a:ahLst/>
            <a:cxnLst/>
            <a:rect l="l" t="t" r="r" b="b"/>
            <a:pathLst>
              <a:path w="280733" h="298515">
                <a:moveTo>
                  <a:pt x="108546" y="0"/>
                </a:moveTo>
                <a:lnTo>
                  <a:pt x="179133" y="0"/>
                </a:lnTo>
                <a:lnTo>
                  <a:pt x="179133" y="96507"/>
                </a:lnTo>
                <a:lnTo>
                  <a:pt x="179832" y="108782"/>
                </a:lnTo>
                <a:lnTo>
                  <a:pt x="191073" y="147561"/>
                </a:lnTo>
                <a:lnTo>
                  <a:pt x="217026" y="191741"/>
                </a:lnTo>
                <a:lnTo>
                  <a:pt x="251903" y="229411"/>
                </a:lnTo>
                <a:lnTo>
                  <a:pt x="280733" y="252631"/>
                </a:lnTo>
                <a:lnTo>
                  <a:pt x="239280" y="297078"/>
                </a:lnTo>
                <a:lnTo>
                  <a:pt x="207768" y="272864"/>
                </a:lnTo>
                <a:lnTo>
                  <a:pt x="171873" y="237412"/>
                </a:lnTo>
                <a:lnTo>
                  <a:pt x="150717" y="205710"/>
                </a:lnTo>
                <a:lnTo>
                  <a:pt x="145786" y="194889"/>
                </a:lnTo>
                <a:lnTo>
                  <a:pt x="140581" y="205861"/>
                </a:lnTo>
                <a:lnTo>
                  <a:pt x="111873" y="248426"/>
                </a:lnTo>
                <a:lnTo>
                  <a:pt x="76340" y="282454"/>
                </a:lnTo>
                <a:lnTo>
                  <a:pt x="55175" y="298515"/>
                </a:lnTo>
                <a:lnTo>
                  <a:pt x="0" y="267627"/>
                </a:lnTo>
                <a:lnTo>
                  <a:pt x="10431" y="259286"/>
                </a:lnTo>
                <a:lnTo>
                  <a:pt x="20408" y="250964"/>
                </a:lnTo>
                <a:lnTo>
                  <a:pt x="49455" y="223942"/>
                </a:lnTo>
                <a:lnTo>
                  <a:pt x="82171" y="181963"/>
                </a:lnTo>
                <a:lnTo>
                  <a:pt x="102988" y="135679"/>
                </a:lnTo>
                <a:lnTo>
                  <a:pt x="108516" y="99522"/>
                </a:lnTo>
                <a:lnTo>
                  <a:pt x="108546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9027" y="581465"/>
            <a:ext cx="345256" cy="235054"/>
          </a:xfrm>
          <a:custGeom>
            <a:avLst/>
            <a:gdLst/>
            <a:ahLst/>
            <a:cxnLst/>
            <a:rect l="l" t="t" r="r" b="b"/>
            <a:pathLst>
              <a:path w="345256" h="235054">
                <a:moveTo>
                  <a:pt x="31394" y="0"/>
                </a:moveTo>
                <a:lnTo>
                  <a:pt x="315925" y="0"/>
                </a:lnTo>
                <a:lnTo>
                  <a:pt x="315925" y="53086"/>
                </a:lnTo>
                <a:lnTo>
                  <a:pt x="208279" y="53086"/>
                </a:lnTo>
                <a:lnTo>
                  <a:pt x="208279" y="70497"/>
                </a:lnTo>
                <a:lnTo>
                  <a:pt x="222439" y="107483"/>
                </a:lnTo>
                <a:lnTo>
                  <a:pt x="256389" y="144223"/>
                </a:lnTo>
                <a:lnTo>
                  <a:pt x="299794" y="172481"/>
                </a:lnTo>
                <a:lnTo>
                  <a:pt x="345256" y="191255"/>
                </a:lnTo>
                <a:lnTo>
                  <a:pt x="307263" y="234289"/>
                </a:lnTo>
                <a:lnTo>
                  <a:pt x="270762" y="222342"/>
                </a:lnTo>
                <a:lnTo>
                  <a:pt x="236372" y="201003"/>
                </a:lnTo>
                <a:lnTo>
                  <a:pt x="227645" y="193484"/>
                </a:lnTo>
                <a:lnTo>
                  <a:pt x="214873" y="184943"/>
                </a:lnTo>
                <a:lnTo>
                  <a:pt x="204660" y="177447"/>
                </a:lnTo>
                <a:lnTo>
                  <a:pt x="196155" y="170158"/>
                </a:lnTo>
                <a:lnTo>
                  <a:pt x="184755" y="157603"/>
                </a:lnTo>
                <a:lnTo>
                  <a:pt x="177609" y="147886"/>
                </a:lnTo>
                <a:lnTo>
                  <a:pt x="168392" y="152895"/>
                </a:lnTo>
                <a:lnTo>
                  <a:pt x="137791" y="181511"/>
                </a:lnTo>
                <a:lnTo>
                  <a:pt x="98424" y="209256"/>
                </a:lnTo>
                <a:lnTo>
                  <a:pt x="62622" y="226987"/>
                </a:lnTo>
                <a:lnTo>
                  <a:pt x="40526" y="235054"/>
                </a:lnTo>
                <a:lnTo>
                  <a:pt x="0" y="191833"/>
                </a:lnTo>
                <a:lnTo>
                  <a:pt x="12387" y="187837"/>
                </a:lnTo>
                <a:lnTo>
                  <a:pt x="24413" y="183381"/>
                </a:lnTo>
                <a:lnTo>
                  <a:pt x="60384" y="165934"/>
                </a:lnTo>
                <a:lnTo>
                  <a:pt x="103103" y="134940"/>
                </a:lnTo>
                <a:lnTo>
                  <a:pt x="134002" y="95211"/>
                </a:lnTo>
                <a:lnTo>
                  <a:pt x="139941" y="53086"/>
                </a:lnTo>
                <a:lnTo>
                  <a:pt x="31394" y="53086"/>
                </a:lnTo>
                <a:lnTo>
                  <a:pt x="31394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30426" y="571597"/>
            <a:ext cx="279474" cy="233019"/>
          </a:xfrm>
          <a:custGeom>
            <a:avLst/>
            <a:gdLst/>
            <a:ahLst/>
            <a:cxnLst/>
            <a:rect l="l" t="t" r="r" b="b"/>
            <a:pathLst>
              <a:path w="279474" h="233019">
                <a:moveTo>
                  <a:pt x="108089" y="0"/>
                </a:moveTo>
                <a:lnTo>
                  <a:pt x="178676" y="0"/>
                </a:lnTo>
                <a:lnTo>
                  <a:pt x="178676" y="63766"/>
                </a:lnTo>
                <a:lnTo>
                  <a:pt x="179538" y="76818"/>
                </a:lnTo>
                <a:lnTo>
                  <a:pt x="199247" y="122481"/>
                </a:lnTo>
                <a:lnTo>
                  <a:pt x="226389" y="150336"/>
                </a:lnTo>
                <a:lnTo>
                  <a:pt x="258768" y="172608"/>
                </a:lnTo>
                <a:lnTo>
                  <a:pt x="279474" y="184998"/>
                </a:lnTo>
                <a:lnTo>
                  <a:pt x="235546" y="227558"/>
                </a:lnTo>
                <a:lnTo>
                  <a:pt x="199013" y="206153"/>
                </a:lnTo>
                <a:lnTo>
                  <a:pt x="168408" y="181832"/>
                </a:lnTo>
                <a:lnTo>
                  <a:pt x="146161" y="153674"/>
                </a:lnTo>
                <a:lnTo>
                  <a:pt x="139228" y="162506"/>
                </a:lnTo>
                <a:lnTo>
                  <a:pt x="112325" y="190731"/>
                </a:lnTo>
                <a:lnTo>
                  <a:pt x="71430" y="220114"/>
                </a:lnTo>
                <a:lnTo>
                  <a:pt x="49082" y="233019"/>
                </a:lnTo>
                <a:lnTo>
                  <a:pt x="0" y="194767"/>
                </a:lnTo>
                <a:lnTo>
                  <a:pt x="11795" y="188539"/>
                </a:lnTo>
                <a:lnTo>
                  <a:pt x="23002" y="182159"/>
                </a:lnTo>
                <a:lnTo>
                  <a:pt x="57852" y="157734"/>
                </a:lnTo>
                <a:lnTo>
                  <a:pt x="90169" y="121402"/>
                </a:lnTo>
                <a:lnTo>
                  <a:pt x="105832" y="84690"/>
                </a:lnTo>
                <a:lnTo>
                  <a:pt x="107694" y="73286"/>
                </a:lnTo>
                <a:lnTo>
                  <a:pt x="108089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0067" y="568460"/>
            <a:ext cx="272427" cy="198412"/>
          </a:xfrm>
          <a:custGeom>
            <a:avLst/>
            <a:gdLst/>
            <a:ahLst/>
            <a:cxnLst/>
            <a:rect l="l" t="t" r="r" b="b"/>
            <a:pathLst>
              <a:path w="272427" h="198412">
                <a:moveTo>
                  <a:pt x="0" y="0"/>
                </a:moveTo>
                <a:lnTo>
                  <a:pt x="69697" y="0"/>
                </a:lnTo>
                <a:lnTo>
                  <a:pt x="69697" y="54711"/>
                </a:lnTo>
                <a:lnTo>
                  <a:pt x="203174" y="54711"/>
                </a:lnTo>
                <a:lnTo>
                  <a:pt x="203174" y="0"/>
                </a:lnTo>
                <a:lnTo>
                  <a:pt x="272427" y="0"/>
                </a:lnTo>
                <a:lnTo>
                  <a:pt x="272427" y="198412"/>
                </a:lnTo>
                <a:lnTo>
                  <a:pt x="0" y="19841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5993" y="562174"/>
            <a:ext cx="68338" cy="251777"/>
          </a:xfrm>
          <a:custGeom>
            <a:avLst/>
            <a:gdLst/>
            <a:ahLst/>
            <a:cxnLst/>
            <a:rect l="l" t="t" r="r" b="b"/>
            <a:pathLst>
              <a:path w="68338" h="251777">
                <a:moveTo>
                  <a:pt x="0" y="0"/>
                </a:moveTo>
                <a:lnTo>
                  <a:pt x="68338" y="0"/>
                </a:lnTo>
                <a:lnTo>
                  <a:pt x="68338" y="251777"/>
                </a:lnTo>
                <a:lnTo>
                  <a:pt x="0" y="2517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9875" y="562174"/>
            <a:ext cx="149085" cy="410108"/>
          </a:xfrm>
          <a:custGeom>
            <a:avLst/>
            <a:gdLst/>
            <a:ahLst/>
            <a:cxnLst/>
            <a:rect l="l" t="t" r="r" b="b"/>
            <a:pathLst>
              <a:path w="149085" h="410108">
                <a:moveTo>
                  <a:pt x="80733" y="0"/>
                </a:moveTo>
                <a:lnTo>
                  <a:pt x="149085" y="0"/>
                </a:lnTo>
                <a:lnTo>
                  <a:pt x="149085" y="410108"/>
                </a:lnTo>
                <a:lnTo>
                  <a:pt x="80733" y="410108"/>
                </a:lnTo>
                <a:lnTo>
                  <a:pt x="80733" y="166116"/>
                </a:lnTo>
                <a:lnTo>
                  <a:pt x="0" y="166116"/>
                </a:lnTo>
                <a:lnTo>
                  <a:pt x="0" y="112128"/>
                </a:lnTo>
                <a:lnTo>
                  <a:pt x="80733" y="112128"/>
                </a:lnTo>
                <a:lnTo>
                  <a:pt x="80733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6644" y="562174"/>
            <a:ext cx="350024" cy="298881"/>
          </a:xfrm>
          <a:custGeom>
            <a:avLst/>
            <a:gdLst/>
            <a:ahLst/>
            <a:cxnLst/>
            <a:rect l="l" t="t" r="r" b="b"/>
            <a:pathLst>
              <a:path w="350024" h="298881">
                <a:moveTo>
                  <a:pt x="281673" y="0"/>
                </a:moveTo>
                <a:lnTo>
                  <a:pt x="350024" y="0"/>
                </a:lnTo>
                <a:lnTo>
                  <a:pt x="350024" y="298881"/>
                </a:lnTo>
                <a:lnTo>
                  <a:pt x="281673" y="298881"/>
                </a:lnTo>
                <a:lnTo>
                  <a:pt x="281673" y="175539"/>
                </a:lnTo>
                <a:lnTo>
                  <a:pt x="203631" y="175539"/>
                </a:lnTo>
                <a:lnTo>
                  <a:pt x="203631" y="143090"/>
                </a:lnTo>
                <a:lnTo>
                  <a:pt x="196904" y="154062"/>
                </a:lnTo>
                <a:lnTo>
                  <a:pt x="189657" y="164517"/>
                </a:lnTo>
                <a:lnTo>
                  <a:pt x="163820" y="194483"/>
                </a:lnTo>
                <a:lnTo>
                  <a:pt x="125893" y="226526"/>
                </a:lnTo>
                <a:lnTo>
                  <a:pt x="92664" y="246873"/>
                </a:lnTo>
                <a:lnTo>
                  <a:pt x="59201" y="263653"/>
                </a:lnTo>
                <a:lnTo>
                  <a:pt x="0" y="230619"/>
                </a:lnTo>
                <a:lnTo>
                  <a:pt x="12383" y="224940"/>
                </a:lnTo>
                <a:lnTo>
                  <a:pt x="24256" y="219108"/>
                </a:lnTo>
                <a:lnTo>
                  <a:pt x="70164" y="191694"/>
                </a:lnTo>
                <a:lnTo>
                  <a:pt x="100696" y="168853"/>
                </a:lnTo>
                <a:lnTo>
                  <a:pt x="127075" y="140264"/>
                </a:lnTo>
                <a:lnTo>
                  <a:pt x="149194" y="104959"/>
                </a:lnTo>
                <a:lnTo>
                  <a:pt x="161869" y="72924"/>
                </a:lnTo>
                <a:lnTo>
                  <a:pt x="32296" y="70586"/>
                </a:lnTo>
                <a:lnTo>
                  <a:pt x="32296" y="17500"/>
                </a:lnTo>
                <a:lnTo>
                  <a:pt x="239229" y="17500"/>
                </a:lnTo>
                <a:lnTo>
                  <a:pt x="237912" y="31832"/>
                </a:lnTo>
                <a:lnTo>
                  <a:pt x="231538" y="71298"/>
                </a:lnTo>
                <a:lnTo>
                  <a:pt x="217931" y="114515"/>
                </a:lnTo>
                <a:lnTo>
                  <a:pt x="214337" y="122440"/>
                </a:lnTo>
                <a:lnTo>
                  <a:pt x="281673" y="122440"/>
                </a:lnTo>
                <a:lnTo>
                  <a:pt x="281673" y="0"/>
                </a:lnTo>
                <a:close/>
              </a:path>
            </a:pathLst>
          </a:custGeom>
          <a:ln w="18288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5301208"/>
            <a:ext cx="9144000" cy="1556791"/>
          </a:xfrm>
          <a:custGeom>
            <a:avLst/>
            <a:gdLst/>
            <a:ahLst/>
            <a:cxnLst/>
            <a:rect l="l" t="t" r="r" b="b"/>
            <a:pathLst>
              <a:path w="9144000" h="1556791">
                <a:moveTo>
                  <a:pt x="0" y="1556791"/>
                </a:moveTo>
                <a:lnTo>
                  <a:pt x="9144000" y="1556791"/>
                </a:lnTo>
                <a:lnTo>
                  <a:pt x="9144000" y="0"/>
                </a:lnTo>
                <a:lnTo>
                  <a:pt x="0" y="0"/>
                </a:lnTo>
                <a:lnTo>
                  <a:pt x="0" y="155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" y="5685616"/>
            <a:ext cx="8909685" cy="1127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문제</a:t>
            </a:r>
            <a:r>
              <a:rPr sz="1900" spc="-2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번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시트에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조건부서식을</a:t>
            </a:r>
            <a:r>
              <a:rPr sz="1900" spc="50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적용하세요</a:t>
            </a:r>
            <a:endParaRPr sz="1900" dirty="0">
              <a:solidFill>
                <a:prstClr val="black"/>
              </a:solidFill>
              <a:latin typeface="바탕"/>
              <a:cs typeface="바탕"/>
            </a:endParaRPr>
          </a:p>
          <a:p>
            <a:pPr marL="354330" marR="12700" indent="-342265">
              <a:lnSpc>
                <a:spcPts val="2050"/>
              </a:lnSpc>
              <a:spcBef>
                <a:spcPts val="484"/>
              </a:spcBef>
            </a:pPr>
            <a:r>
              <a:rPr sz="1900" spc="-10" dirty="0">
                <a:solidFill>
                  <a:prstClr val="black"/>
                </a:solidFill>
                <a:latin typeface="MS Mincho"/>
                <a:cs typeface="MS Mincho"/>
              </a:rPr>
              <a:t>▸</a:t>
            </a:r>
            <a:r>
              <a:rPr sz="1900" spc="-305" dirty="0">
                <a:solidFill>
                  <a:prstClr val="black"/>
                </a:solidFill>
                <a:latin typeface="MS Mincho"/>
                <a:cs typeface="MS Mincho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대출금액이</a:t>
            </a:r>
            <a:r>
              <a:rPr sz="1900" spc="50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75" dirty="0">
                <a:solidFill>
                  <a:prstClr val="black"/>
                </a:solidFill>
                <a:latin typeface="Arial"/>
                <a:cs typeface="Arial"/>
              </a:rPr>
              <a:t>'</a:t>
            </a:r>
            <a:r>
              <a:rPr sz="1900" spc="-10" dirty="0">
                <a:solidFill>
                  <a:prstClr val="black"/>
                </a:solidFill>
                <a:latin typeface="Arial"/>
                <a:cs typeface="Arial"/>
              </a:rPr>
              <a:t>20000000'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을</a:t>
            </a:r>
            <a:r>
              <a:rPr sz="1900" spc="70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초과하거나</a:t>
            </a:r>
            <a:r>
              <a:rPr sz="1900" spc="50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상환금액이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75" dirty="0">
                <a:solidFill>
                  <a:prstClr val="black"/>
                </a:solidFill>
                <a:latin typeface="Arial"/>
                <a:cs typeface="Arial"/>
              </a:rPr>
              <a:t>'</a:t>
            </a:r>
            <a:r>
              <a:rPr sz="1900" spc="-10" dirty="0">
                <a:solidFill>
                  <a:prstClr val="black"/>
                </a:solidFill>
                <a:latin typeface="Arial"/>
                <a:cs typeface="Arial"/>
              </a:rPr>
              <a:t>10000000'</a:t>
            </a:r>
            <a:r>
              <a:rPr sz="1900" spc="1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이상인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행</a:t>
            </a:r>
            <a:r>
              <a:rPr sz="19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전체에 대해서</a:t>
            </a:r>
            <a:r>
              <a:rPr sz="19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글꼴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스타일을</a:t>
            </a:r>
            <a:r>
              <a:rPr sz="1900" spc="50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75" dirty="0">
                <a:solidFill>
                  <a:prstClr val="black"/>
                </a:solidFill>
                <a:latin typeface="Arial"/>
                <a:cs typeface="Arial"/>
              </a:rPr>
              <a:t>'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기울임꼴</a:t>
            </a:r>
            <a:r>
              <a:rPr sz="1900" spc="75" dirty="0">
                <a:solidFill>
                  <a:prstClr val="black"/>
                </a:solidFill>
                <a:latin typeface="Arial"/>
                <a:cs typeface="Arial"/>
              </a:rPr>
              <a:t>'</a:t>
            </a:r>
            <a:r>
              <a:rPr sz="1900" spc="1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셀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음영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75" dirty="0">
                <a:solidFill>
                  <a:prstClr val="black"/>
                </a:solidFill>
                <a:latin typeface="Arial"/>
                <a:cs typeface="Arial"/>
              </a:rPr>
              <a:t>'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노랑</a:t>
            </a:r>
            <a:r>
              <a:rPr sz="1900" spc="75" dirty="0">
                <a:solidFill>
                  <a:prstClr val="black"/>
                </a:solidFill>
                <a:latin typeface="Arial"/>
                <a:cs typeface="Arial"/>
              </a:rPr>
              <a:t>'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으로</a:t>
            </a:r>
            <a:r>
              <a:rPr sz="19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적용하는</a:t>
            </a:r>
            <a:r>
              <a:rPr sz="1900" spc="50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조건부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서식을</a:t>
            </a:r>
            <a:r>
              <a:rPr sz="1900" spc="3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1900" spc="-20" dirty="0">
                <a:solidFill>
                  <a:prstClr val="black"/>
                </a:solidFill>
                <a:latin typeface="바탕"/>
                <a:cs typeface="바탕"/>
              </a:rPr>
              <a:t>작 성하시오</a:t>
            </a:r>
            <a:endParaRPr sz="1900" dirty="0">
              <a:solidFill>
                <a:prstClr val="black"/>
              </a:solidFill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9264273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85" y="5757753"/>
            <a:ext cx="8848725" cy="983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문제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000" spc="-15" dirty="0">
                <a:solidFill>
                  <a:prstClr val="black"/>
                </a:solidFill>
                <a:latin typeface="바탕"/>
                <a:cs typeface="바탕"/>
              </a:rPr>
              <a:t>번</a:t>
            </a:r>
            <a:r>
              <a:rPr sz="2000" spc="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시트에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조건부서식을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적용하세요</a:t>
            </a:r>
            <a:endParaRPr sz="2000" dirty="0">
              <a:solidFill>
                <a:prstClr val="black"/>
              </a:solidFill>
              <a:latin typeface="바탕"/>
              <a:cs typeface="바탕"/>
            </a:endParaRPr>
          </a:p>
          <a:p>
            <a:pPr marL="12700">
              <a:spcBef>
                <a:spcPts val="480"/>
              </a:spcBef>
            </a:pP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▶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부서가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‘관리부’이거나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지체일수가</a:t>
            </a:r>
            <a:r>
              <a:rPr sz="2000" spc="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홀수인</a:t>
            </a:r>
            <a:r>
              <a:rPr sz="20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행</a:t>
            </a:r>
            <a:r>
              <a:rPr sz="20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전체에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대해서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글꼴</a:t>
            </a:r>
            <a:r>
              <a:rPr sz="20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스타일은</a:t>
            </a:r>
            <a:endParaRPr sz="2000" dirty="0">
              <a:solidFill>
                <a:prstClr val="black"/>
              </a:solidFill>
              <a:latin typeface="바탕"/>
              <a:cs typeface="바탕"/>
            </a:endParaRPr>
          </a:p>
          <a:p>
            <a:pPr marL="354965"/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‘기울임꼴’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글꼴</a:t>
            </a:r>
            <a:r>
              <a:rPr sz="20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색은</a:t>
            </a:r>
            <a:r>
              <a:rPr sz="2000" spc="2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‘빨강’으로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적용하는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조건부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서식을</a:t>
            </a:r>
            <a:r>
              <a:rPr sz="2000" spc="15" dirty="0">
                <a:solidFill>
                  <a:prstClr val="black"/>
                </a:solidFill>
                <a:latin typeface="바탕"/>
                <a:cs typeface="바탕"/>
              </a:rPr>
              <a:t> </a:t>
            </a:r>
            <a:r>
              <a:rPr sz="2000" dirty="0">
                <a:solidFill>
                  <a:prstClr val="black"/>
                </a:solidFill>
                <a:latin typeface="바탕"/>
                <a:cs typeface="바탕"/>
              </a:rPr>
              <a:t>작성하시오</a:t>
            </a:r>
            <a:r>
              <a:rPr sz="2000" spc="-12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2723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/>
              <a:t>사용자 지정 데이터 표시 </a:t>
            </a:r>
            <a:r>
              <a:rPr lang="ko-KR" altLang="en-US" sz="2800" dirty="0" smtClean="0"/>
              <a:t>형식 설정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object 6"/>
          <p:cNvSpPr/>
          <p:nvPr/>
        </p:nvSpPr>
        <p:spPr>
          <a:xfrm>
            <a:off x="323532" y="1520787"/>
            <a:ext cx="3555329" cy="2988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"/>
          <p:cNvSpPr txBox="1"/>
          <p:nvPr/>
        </p:nvSpPr>
        <p:spPr>
          <a:xfrm>
            <a:off x="4254695" y="1281523"/>
            <a:ext cx="4312920" cy="2547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240"/>
              </a:lnSpc>
            </a:pPr>
            <a:r>
              <a:rPr sz="3000" dirty="0" smtClean="0">
                <a:solidFill>
                  <a:srgbClr val="1F497D"/>
                </a:solidFill>
                <a:latin typeface="Wingdings"/>
                <a:cs typeface="Wingdings"/>
              </a:rPr>
              <a:t></a:t>
            </a:r>
            <a:r>
              <a:rPr sz="3000" spc="-434" dirty="0" smtClean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3000" spc="150" dirty="0" smtClean="0">
                <a:latin typeface="Arial"/>
                <a:cs typeface="Arial"/>
              </a:rPr>
              <a:t>#</a:t>
            </a:r>
            <a:r>
              <a:rPr sz="3000" spc="210" dirty="0" smtClean="0">
                <a:latin typeface="Arial"/>
                <a:cs typeface="Arial"/>
              </a:rPr>
              <a:t> </a:t>
            </a:r>
            <a:r>
              <a:rPr sz="3000" spc="225" dirty="0" smtClean="0">
                <a:latin typeface="Arial"/>
                <a:cs typeface="Arial"/>
              </a:rPr>
              <a:t>-</a:t>
            </a:r>
            <a:r>
              <a:rPr sz="3000" spc="20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셀에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있는</a:t>
            </a:r>
            <a:r>
              <a:rPr sz="3000" spc="4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숫자를 불러올</a:t>
            </a:r>
            <a:r>
              <a:rPr sz="3000" spc="30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때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씀</a:t>
            </a:r>
            <a:r>
              <a:rPr sz="3000" spc="-95" dirty="0" smtClean="0">
                <a:latin typeface="Arial"/>
                <a:cs typeface="Arial"/>
              </a:rPr>
              <a:t>(</a:t>
            </a:r>
            <a:r>
              <a:rPr sz="3000" spc="0" dirty="0" smtClean="0">
                <a:latin typeface="바탕"/>
                <a:cs typeface="바탕"/>
              </a:rPr>
              <a:t>의미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없는 </a:t>
            </a:r>
            <a:r>
              <a:rPr sz="3000" spc="-20" dirty="0" smtClean="0">
                <a:latin typeface="Arial"/>
                <a:cs typeface="Arial"/>
              </a:rPr>
              <a:t>0</a:t>
            </a:r>
            <a:r>
              <a:rPr sz="3000" spc="-20" dirty="0" smtClean="0">
                <a:latin typeface="바탕"/>
                <a:cs typeface="바탕"/>
              </a:rPr>
              <a:t>은</a:t>
            </a:r>
            <a:r>
              <a:rPr sz="3000" spc="30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표시안함</a:t>
            </a:r>
            <a:r>
              <a:rPr sz="3000" spc="-90" dirty="0" smtClean="0"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L="355600" marR="12700" indent="-342900">
              <a:lnSpc>
                <a:spcPts val="3240"/>
              </a:lnSpc>
            </a:pPr>
            <a:r>
              <a:rPr sz="3000" dirty="0" smtClean="0">
                <a:solidFill>
                  <a:srgbClr val="1F497D"/>
                </a:solidFill>
                <a:latin typeface="Wingdings"/>
                <a:cs typeface="Wingdings"/>
              </a:rPr>
              <a:t></a:t>
            </a:r>
            <a:r>
              <a:rPr sz="3000" spc="-434" dirty="0" smtClean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0</a:t>
            </a:r>
            <a:r>
              <a:rPr sz="3000" spc="200" dirty="0" smtClean="0">
                <a:latin typeface="Arial"/>
                <a:cs typeface="Arial"/>
              </a:rPr>
              <a:t> </a:t>
            </a:r>
            <a:r>
              <a:rPr sz="3000" spc="225" dirty="0" smtClean="0">
                <a:latin typeface="Arial"/>
                <a:cs typeface="Arial"/>
              </a:rPr>
              <a:t>-</a:t>
            </a:r>
            <a:r>
              <a:rPr sz="3000" spc="2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셀에</a:t>
            </a:r>
            <a:r>
              <a:rPr sz="3000" spc="4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있는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숫자를 불러올</a:t>
            </a:r>
            <a:r>
              <a:rPr sz="3000" spc="30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때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씀</a:t>
            </a:r>
            <a:r>
              <a:rPr sz="3000" spc="-95" dirty="0" smtClean="0">
                <a:latin typeface="Arial"/>
                <a:cs typeface="Arial"/>
              </a:rPr>
              <a:t>(</a:t>
            </a:r>
            <a:r>
              <a:rPr sz="3000" spc="0" dirty="0" smtClean="0">
                <a:latin typeface="바탕"/>
                <a:cs typeface="바탕"/>
              </a:rPr>
              <a:t>의미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없는 </a:t>
            </a:r>
            <a:r>
              <a:rPr sz="3000" spc="-20" dirty="0" smtClean="0">
                <a:latin typeface="Arial"/>
                <a:cs typeface="Arial"/>
              </a:rPr>
              <a:t>0</a:t>
            </a:r>
            <a:r>
              <a:rPr sz="3000" spc="-20" dirty="0" smtClean="0">
                <a:latin typeface="바탕"/>
                <a:cs typeface="바탕"/>
              </a:rPr>
              <a:t>도</a:t>
            </a:r>
            <a:r>
              <a:rPr sz="3000" spc="30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표시</a:t>
            </a:r>
            <a:r>
              <a:rPr sz="3000" spc="-90" dirty="0" smtClean="0"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4254695" y="3933283"/>
            <a:ext cx="4267200" cy="170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82880" indent="-342900">
              <a:lnSpc>
                <a:spcPts val="3240"/>
              </a:lnSpc>
            </a:pPr>
            <a:r>
              <a:rPr sz="3000" dirty="0" smtClean="0">
                <a:solidFill>
                  <a:srgbClr val="1F497D"/>
                </a:solidFill>
                <a:latin typeface="Wingdings"/>
                <a:cs typeface="Wingdings"/>
              </a:rPr>
              <a:t></a:t>
            </a:r>
            <a:r>
              <a:rPr sz="3000" spc="-434" dirty="0" smtClean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3000" spc="-125" dirty="0" smtClean="0">
                <a:latin typeface="Arial"/>
                <a:cs typeface="Arial"/>
              </a:rPr>
              <a:t>@</a:t>
            </a:r>
            <a:r>
              <a:rPr sz="3000" spc="195" dirty="0" smtClean="0">
                <a:latin typeface="Arial"/>
                <a:cs typeface="Arial"/>
              </a:rPr>
              <a:t> </a:t>
            </a:r>
            <a:r>
              <a:rPr sz="3000" spc="225" dirty="0" smtClean="0">
                <a:latin typeface="Arial"/>
                <a:cs typeface="Arial"/>
              </a:rPr>
              <a:t>-</a:t>
            </a:r>
            <a:r>
              <a:rPr sz="3000" spc="2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셀에</a:t>
            </a:r>
            <a:r>
              <a:rPr sz="3000" spc="4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있는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문자를 불러올</a:t>
            </a:r>
            <a:r>
              <a:rPr sz="3000" spc="30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때</a:t>
            </a:r>
            <a:r>
              <a:rPr sz="3000" spc="5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씀</a:t>
            </a:r>
            <a:endParaRPr sz="3000" dirty="0">
              <a:latin typeface="바탕"/>
              <a:cs typeface="바탕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L="355600" marR="12700" indent="-342900">
              <a:lnSpc>
                <a:spcPts val="3240"/>
              </a:lnSpc>
            </a:pPr>
            <a:r>
              <a:rPr sz="3000" dirty="0" smtClean="0">
                <a:solidFill>
                  <a:srgbClr val="1F497D"/>
                </a:solidFill>
                <a:latin typeface="Wingdings"/>
                <a:cs typeface="Wingdings"/>
              </a:rPr>
              <a:t></a:t>
            </a:r>
            <a:r>
              <a:rPr sz="3000" spc="-434" dirty="0" smtClean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3000" spc="-325" dirty="0" smtClean="0">
                <a:latin typeface="Arial"/>
                <a:cs typeface="Arial"/>
              </a:rPr>
              <a:t>Y</a:t>
            </a:r>
            <a:r>
              <a:rPr sz="3000" spc="350" dirty="0" smtClean="0">
                <a:latin typeface="Arial"/>
                <a:cs typeface="Arial"/>
              </a:rPr>
              <a:t>/</a:t>
            </a:r>
            <a:r>
              <a:rPr sz="3000" spc="440" dirty="0" smtClean="0">
                <a:latin typeface="Arial"/>
                <a:cs typeface="Arial"/>
              </a:rPr>
              <a:t>M</a:t>
            </a:r>
            <a:r>
              <a:rPr sz="3000" spc="150" dirty="0" smtClean="0">
                <a:latin typeface="Arial"/>
                <a:cs typeface="Arial"/>
              </a:rPr>
              <a:t>/</a:t>
            </a:r>
            <a:r>
              <a:rPr sz="3000" spc="-25" dirty="0" smtClean="0">
                <a:latin typeface="Arial"/>
                <a:cs typeface="Arial"/>
              </a:rPr>
              <a:t>D</a:t>
            </a:r>
            <a:r>
              <a:rPr sz="3000" spc="190" dirty="0" smtClean="0">
                <a:latin typeface="Arial"/>
                <a:cs typeface="Arial"/>
              </a:rPr>
              <a:t> </a:t>
            </a:r>
            <a:r>
              <a:rPr sz="3000" spc="225" dirty="0" smtClean="0">
                <a:latin typeface="Arial"/>
                <a:cs typeface="Arial"/>
              </a:rPr>
              <a:t>-</a:t>
            </a:r>
            <a:r>
              <a:rPr sz="3000" spc="2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연도</a:t>
            </a:r>
            <a:r>
              <a:rPr sz="3000" spc="350" dirty="0" smtClean="0">
                <a:latin typeface="Arial"/>
                <a:cs typeface="Arial"/>
              </a:rPr>
              <a:t>/</a:t>
            </a:r>
            <a:r>
              <a:rPr sz="3000" spc="350" dirty="0" smtClean="0">
                <a:latin typeface="바탕"/>
                <a:cs typeface="바탕"/>
              </a:rPr>
              <a:t>월</a:t>
            </a:r>
            <a:r>
              <a:rPr sz="3000" spc="350" dirty="0" smtClean="0">
                <a:latin typeface="Arial"/>
                <a:cs typeface="Arial"/>
              </a:rPr>
              <a:t>/</a:t>
            </a:r>
            <a:r>
              <a:rPr sz="3000" spc="350" dirty="0" smtClean="0">
                <a:latin typeface="바탕"/>
                <a:cs typeface="바탕"/>
              </a:rPr>
              <a:t>일</a:t>
            </a:r>
            <a:r>
              <a:rPr sz="3000" spc="45" dirty="0" smtClean="0">
                <a:latin typeface="바탕"/>
                <a:cs typeface="바탕"/>
              </a:rPr>
              <a:t> </a:t>
            </a:r>
            <a:r>
              <a:rPr sz="3000" spc="0" dirty="0" smtClean="0">
                <a:latin typeface="바탕"/>
                <a:cs typeface="바탕"/>
              </a:rPr>
              <a:t>표 시</a:t>
            </a:r>
            <a:endParaRPr sz="3000" dirty="0">
              <a:latin typeface="바탕"/>
              <a:cs typeface="바탕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437762" y="4696315"/>
            <a:ext cx="2997200" cy="1217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774065" indent="0" algn="just">
              <a:lnSpc>
                <a:spcPct val="100000"/>
              </a:lnSpc>
            </a:pPr>
            <a:r>
              <a:rPr sz="2000" b="1" dirty="0" smtClean="0">
                <a:latin typeface="바탕"/>
                <a:cs typeface="바탕"/>
              </a:rPr>
              <a:t>셀</a:t>
            </a:r>
            <a:r>
              <a:rPr sz="2000" b="1" spc="15" dirty="0" smtClean="0">
                <a:latin typeface="바탕"/>
                <a:cs typeface="바탕"/>
              </a:rPr>
              <a:t> </a:t>
            </a:r>
            <a:r>
              <a:rPr sz="2000" b="1" spc="0" dirty="0" smtClean="0">
                <a:latin typeface="바탕"/>
                <a:cs typeface="바탕"/>
              </a:rPr>
              <a:t>선택범위를</a:t>
            </a:r>
            <a:r>
              <a:rPr sz="2000" b="1" spc="15" dirty="0" smtClean="0">
                <a:latin typeface="바탕"/>
                <a:cs typeface="바탕"/>
              </a:rPr>
              <a:t> </a:t>
            </a:r>
            <a:r>
              <a:rPr sz="2000" b="1" spc="0" dirty="0" smtClean="0">
                <a:latin typeface="바탕"/>
                <a:cs typeface="바탕"/>
              </a:rPr>
              <a:t>잡고 오른쪽마우스</a:t>
            </a:r>
            <a:r>
              <a:rPr sz="2000" b="1" spc="-10" dirty="0" smtClean="0">
                <a:latin typeface="바탕"/>
                <a:cs typeface="바탕"/>
              </a:rPr>
              <a:t> </a:t>
            </a:r>
            <a:r>
              <a:rPr sz="2000" b="1" spc="0" dirty="0" smtClean="0">
                <a:latin typeface="바탕"/>
                <a:cs typeface="바탕"/>
              </a:rPr>
              <a:t>클릭</a:t>
            </a:r>
            <a:r>
              <a:rPr sz="2000" b="1" spc="20" dirty="0" smtClean="0">
                <a:latin typeface="Arial"/>
                <a:cs typeface="Arial"/>
              </a:rPr>
              <a:t>! </a:t>
            </a:r>
            <a:r>
              <a:rPr sz="2000" b="1" spc="20" dirty="0" smtClean="0">
                <a:solidFill>
                  <a:srgbClr val="FF0000"/>
                </a:solidFill>
                <a:latin typeface="바탕"/>
                <a:cs typeface="바탕"/>
              </a:rPr>
              <a:t>범주</a:t>
            </a:r>
            <a:r>
              <a:rPr sz="2000" b="1" spc="15" dirty="0" smtClean="0">
                <a:solidFill>
                  <a:srgbClr val="FF0000"/>
                </a:solidFill>
                <a:latin typeface="바탕"/>
                <a:cs typeface="바탕"/>
              </a:rPr>
              <a:t> </a:t>
            </a:r>
            <a:r>
              <a:rPr sz="2000" b="1" spc="150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spc="1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바탕"/>
                <a:cs typeface="바탕"/>
              </a:rPr>
              <a:t>사용자지정</a:t>
            </a:r>
            <a:endParaRPr sz="2000" b="1" dirty="0">
              <a:latin typeface="바탕"/>
              <a:cs typeface="바탕"/>
            </a:endParaRPr>
          </a:p>
          <a:p>
            <a:pPr marL="12700" marR="12700" algn="just">
              <a:lnSpc>
                <a:spcPts val="2385"/>
              </a:lnSpc>
            </a:pPr>
            <a:r>
              <a:rPr sz="2000" b="1" dirty="0" smtClean="0">
                <a:solidFill>
                  <a:srgbClr val="FF0000"/>
                </a:solidFill>
                <a:latin typeface="바탕"/>
                <a:cs typeface="바탕"/>
              </a:rPr>
              <a:t>기본서식은</a:t>
            </a:r>
            <a:r>
              <a:rPr sz="2000" b="1" spc="5" dirty="0" smtClean="0">
                <a:solidFill>
                  <a:srgbClr val="FF0000"/>
                </a:solidFill>
                <a:latin typeface="바탕"/>
                <a:cs typeface="바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바탕"/>
                <a:cs typeface="바탕"/>
              </a:rPr>
              <a:t>지우고</a:t>
            </a:r>
            <a:r>
              <a:rPr sz="2000" b="1" spc="15" dirty="0" smtClean="0">
                <a:solidFill>
                  <a:srgbClr val="FF0000"/>
                </a:solidFill>
                <a:latin typeface="바탕"/>
                <a:cs typeface="바탕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바탕"/>
                <a:cs typeface="바탕"/>
              </a:rPr>
              <a:t>쓰세요</a:t>
            </a:r>
            <a:endParaRPr sz="2000" b="1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7927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/>
              <a:t>사용자 지정 데이터 표시 </a:t>
            </a:r>
            <a:r>
              <a:rPr lang="ko-KR" altLang="en-US" sz="2800" dirty="0" smtClean="0"/>
              <a:t>형식 설정</a:t>
            </a:r>
            <a:endParaRPr lang="ko-KR" altLang="en-US" sz="2800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object 55"/>
          <p:cNvSpPr/>
          <p:nvPr/>
        </p:nvSpPr>
        <p:spPr>
          <a:xfrm>
            <a:off x="144018" y="1052736"/>
            <a:ext cx="3852426" cy="3588991"/>
          </a:xfrm>
          <a:prstGeom prst="rect">
            <a:avLst/>
          </a:prstGeom>
          <a:blipFill>
            <a:blip r:embed="rId2" cstate="print"/>
            <a:srcRect/>
            <a:stretch>
              <a:fillRect t="-51306"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56"/>
          <p:cNvSpPr/>
          <p:nvPr/>
        </p:nvSpPr>
        <p:spPr>
          <a:xfrm>
            <a:off x="0" y="5103672"/>
            <a:ext cx="9144000" cy="1754327"/>
          </a:xfrm>
          <a:custGeom>
            <a:avLst/>
            <a:gdLst/>
            <a:ahLst/>
            <a:cxnLst/>
            <a:rect l="l" t="t" r="r" b="b"/>
            <a:pathLst>
              <a:path w="9144000" h="1754327">
                <a:moveTo>
                  <a:pt x="0" y="1754327"/>
                </a:moveTo>
                <a:lnTo>
                  <a:pt x="9144000" y="1754327"/>
                </a:lnTo>
                <a:lnTo>
                  <a:pt x="9144000" y="0"/>
                </a:lnTo>
                <a:lnTo>
                  <a:pt x="0" y="0"/>
                </a:lnTo>
                <a:lnTo>
                  <a:pt x="0" y="1754327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57"/>
          <p:cNvSpPr/>
          <p:nvPr/>
        </p:nvSpPr>
        <p:spPr>
          <a:xfrm>
            <a:off x="0" y="5103672"/>
            <a:ext cx="9144000" cy="1754327"/>
          </a:xfrm>
          <a:custGeom>
            <a:avLst/>
            <a:gdLst/>
            <a:ahLst/>
            <a:cxnLst/>
            <a:rect l="l" t="t" r="r" b="b"/>
            <a:pathLst>
              <a:path w="9144000" h="1754327">
                <a:moveTo>
                  <a:pt x="0" y="0"/>
                </a:moveTo>
                <a:lnTo>
                  <a:pt x="9144000" y="0"/>
                </a:lnTo>
                <a:lnTo>
                  <a:pt x="9144000" y="1754327"/>
                </a:lnTo>
                <a:lnTo>
                  <a:pt x="0" y="175432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1F497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58"/>
          <p:cNvSpPr txBox="1"/>
          <p:nvPr/>
        </p:nvSpPr>
        <p:spPr>
          <a:xfrm>
            <a:off x="78739" y="5140250"/>
            <a:ext cx="9065260" cy="165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100" spc="-60" dirty="0" smtClean="0">
                <a:cs typeface="Arial"/>
              </a:rPr>
              <a:t> </a:t>
            </a:r>
            <a:r>
              <a:rPr lang="ko-KR" altLang="en-US" sz="1200" b="1" spc="-60" dirty="0" smtClean="0">
                <a:cs typeface="Arial"/>
              </a:rPr>
              <a:t>엑셀 서식</a:t>
            </a:r>
            <a:r>
              <a:rPr lang="en-US" altLang="ko-KR" sz="1200" b="1" spc="-60" dirty="0">
                <a:cs typeface="Arial"/>
              </a:rPr>
              <a:t> </a:t>
            </a:r>
            <a:r>
              <a:rPr lang="ko-KR" altLang="en-US" sz="1200" b="1" spc="-60" dirty="0" smtClean="0">
                <a:cs typeface="Arial"/>
              </a:rPr>
              <a:t>파일 </a:t>
            </a:r>
            <a:r>
              <a:rPr sz="1200" b="1" spc="-30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endParaRPr lang="en-US" sz="1200" b="1" spc="-30" dirty="0" smtClean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1.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lang="en-US"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 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A</a:t>
            </a: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1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100" dirty="0" smtClean="0">
                <a:latin typeface="돋움" pitchFamily="50" charset="-127"/>
                <a:ea typeface="돋움" pitchFamily="50" charset="-127"/>
                <a:cs typeface="Arial"/>
              </a:rPr>
              <a:t>G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1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영역은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병합하고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가운데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맞춤</a:t>
            </a:r>
            <a:r>
              <a:rPr sz="1100" b="1" spc="-9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4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7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글꼴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궁서체</a:t>
            </a:r>
            <a:r>
              <a:rPr sz="1100" b="1" spc="-9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4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60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크기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Arial"/>
              </a:rPr>
              <a:t>‘17</a:t>
            </a:r>
            <a:r>
              <a:rPr sz="1100" b="1" spc="-6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글꼴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스타일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굵게</a:t>
            </a:r>
            <a:r>
              <a:rPr sz="1100" b="1" spc="-9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40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r>
              <a:rPr sz="1100" b="1" spc="7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밑줄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실선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으로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지정하시오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2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.  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35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65" dirty="0" smtClean="0">
                <a:latin typeface="돋움" pitchFamily="50" charset="-127"/>
                <a:ea typeface="돋움" pitchFamily="50" charset="-127"/>
                <a:cs typeface="Arial"/>
              </a:rPr>
              <a:t>B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80" dirty="0" smtClean="0">
                <a:latin typeface="돋움" pitchFamily="50" charset="-127"/>
                <a:ea typeface="돋움" pitchFamily="50" charset="-127"/>
                <a:cs typeface="Arial"/>
              </a:rPr>
              <a:t>C</a:t>
            </a: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100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15" dirty="0" smtClean="0">
                <a:latin typeface="돋움" pitchFamily="50" charset="-127"/>
                <a:ea typeface="돋움" pitchFamily="50" charset="-127"/>
                <a:cs typeface="Arial"/>
              </a:rPr>
              <a:t>D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185" dirty="0" smtClean="0">
                <a:latin typeface="돋움" pitchFamily="50" charset="-127"/>
                <a:ea typeface="돋움" pitchFamily="50" charset="-127"/>
                <a:cs typeface="Arial"/>
              </a:rPr>
              <a:t>E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100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45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F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100" dirty="0" smtClean="0">
                <a:latin typeface="돋움" pitchFamily="50" charset="-127"/>
                <a:ea typeface="돋움" pitchFamily="50" charset="-127"/>
                <a:cs typeface="Arial"/>
              </a:rPr>
              <a:t>G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3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90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영역은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병합하고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가운데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맞춤</a:t>
            </a:r>
            <a:r>
              <a:rPr sz="1100" b="1" spc="-9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4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7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글꼴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굴림체</a:t>
            </a:r>
            <a:r>
              <a:rPr sz="1100" b="1" spc="-9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4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7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크기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Arial"/>
              </a:rPr>
              <a:t>‘12</a:t>
            </a:r>
            <a:r>
              <a:rPr sz="1100" b="1" spc="-6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9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글꼴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색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파랑</a:t>
            </a:r>
            <a:r>
              <a:rPr sz="1100" b="1" spc="-9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40" dirty="0" smtClean="0">
                <a:latin typeface="돋움" pitchFamily="50" charset="-127"/>
                <a:ea typeface="돋움" pitchFamily="50" charset="-127"/>
                <a:cs typeface="Arial"/>
              </a:rPr>
              <a:t>,</a:t>
            </a:r>
            <a:r>
              <a:rPr sz="1100" b="1" spc="7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배경색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노랑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으로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지정하시오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.  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110" dirty="0" smtClean="0">
                <a:latin typeface="돋움" pitchFamily="50" charset="-127"/>
                <a:ea typeface="돋움" pitchFamily="50" charset="-127"/>
                <a:cs typeface="Arial"/>
              </a:rPr>
              <a:t>B</a:t>
            </a: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5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100" dirty="0" smtClean="0">
                <a:latin typeface="돋움" pitchFamily="50" charset="-127"/>
                <a:ea typeface="돋움" pitchFamily="50" charset="-127"/>
                <a:cs typeface="Arial"/>
              </a:rPr>
              <a:t>G</a:t>
            </a:r>
            <a:r>
              <a:rPr sz="1100" b="1" spc="0" dirty="0" smtClean="0">
                <a:latin typeface="돋움" pitchFamily="50" charset="-127"/>
                <a:ea typeface="돋움" pitchFamily="50" charset="-127"/>
                <a:cs typeface="Arial"/>
              </a:rPr>
              <a:t>10]</a:t>
            </a:r>
            <a:r>
              <a:rPr sz="1100" b="1" spc="80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영역은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사용자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지정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셀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서식을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이용하여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숫자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뒤에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명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이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추가되어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표시되도록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지정하시오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표시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예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45" dirty="0" smtClean="0">
                <a:latin typeface="돋움" pitchFamily="50" charset="-127"/>
                <a:ea typeface="돋움" pitchFamily="50" charset="-127"/>
                <a:cs typeface="Arial"/>
              </a:rPr>
              <a:t>54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r>
              <a:rPr sz="1100" b="1" spc="-10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9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-</a:t>
            </a:r>
            <a:r>
              <a:rPr sz="1100" b="1" spc="130" dirty="0" smtClean="0">
                <a:latin typeface="돋움" pitchFamily="50" charset="-127"/>
                <a:ea typeface="돋움" pitchFamily="50" charset="-127"/>
                <a:cs typeface="Arial"/>
              </a:rPr>
              <a:t>&gt;</a:t>
            </a:r>
            <a:r>
              <a:rPr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45" dirty="0" smtClean="0">
                <a:latin typeface="돋움" pitchFamily="50" charset="-127"/>
                <a:ea typeface="돋움" pitchFamily="50" charset="-127"/>
                <a:cs typeface="Arial"/>
              </a:rPr>
              <a:t>54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명</a:t>
            </a:r>
            <a:r>
              <a:rPr sz="1100" b="1" spc="3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4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.  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110" dirty="0" smtClean="0">
                <a:latin typeface="돋움" pitchFamily="50" charset="-127"/>
                <a:ea typeface="돋움" pitchFamily="50" charset="-127"/>
                <a:cs typeface="Arial"/>
              </a:rPr>
              <a:t>B</a:t>
            </a:r>
            <a:r>
              <a:rPr lang="en-US" sz="1100" b="1" dirty="0" smtClean="0">
                <a:latin typeface="돋움" pitchFamily="50" charset="-127"/>
                <a:ea typeface="돋움" pitchFamily="50" charset="-127"/>
                <a:cs typeface="Arial"/>
              </a:rPr>
              <a:t>4:G4</a:t>
            </a:r>
            <a:r>
              <a:rPr sz="1100" b="1" spc="-1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120" dirty="0" err="1" smtClean="0">
                <a:latin typeface="돋움" pitchFamily="50" charset="-127"/>
                <a:ea typeface="돋움" pitchFamily="50" charset="-127"/>
                <a:cs typeface="바탕"/>
              </a:rPr>
              <a:t>셀에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사용자 지정 셀 서식을 이용하여 문자 뒤에 </a:t>
            </a:r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‘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학생수</a:t>
            </a:r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’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가 추가되어 표시되도록 지정하시오</a:t>
            </a:r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.[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표시 예 </a:t>
            </a:r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: 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학급당 </a:t>
            </a:r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-&gt; 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학급당 학생수</a:t>
            </a:r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]</a:t>
            </a:r>
          </a:p>
          <a:p>
            <a:pPr marL="12700"/>
            <a:r>
              <a:rPr lang="en-US" altLang="ko-KR"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5.  [</a:t>
            </a:r>
            <a:r>
              <a:rPr lang="en-US" altLang="ko-KR" sz="1100" b="1" spc="-110" dirty="0" smtClean="0">
                <a:latin typeface="돋움" pitchFamily="50" charset="-127"/>
                <a:ea typeface="돋움" pitchFamily="50" charset="-127"/>
                <a:cs typeface="Arial"/>
              </a:rPr>
              <a:t>B13</a:t>
            </a:r>
            <a:r>
              <a:rPr lang="en-US" altLang="ko-KR" sz="1100" b="1" spc="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lang="ko-KR" altLang="en-US" sz="1100" b="1" spc="0" dirty="0" smtClean="0">
                <a:latin typeface="돋움" pitchFamily="50" charset="-127"/>
                <a:ea typeface="돋움" pitchFamily="50" charset="-127"/>
                <a:cs typeface="Arial"/>
              </a:rPr>
              <a:t>셀에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사용자</a:t>
            </a:r>
            <a:r>
              <a:rPr lang="ko-KR" altLang="en-US"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지정</a:t>
            </a:r>
            <a:r>
              <a:rPr lang="ko-KR" altLang="en-US"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셀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서식을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이용하여</a:t>
            </a:r>
            <a:r>
              <a:rPr lang="ko-KR" altLang="en-US"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날짜를 표시 예와 같이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표시되도록</a:t>
            </a:r>
            <a:r>
              <a:rPr lang="ko-KR" altLang="en-US"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지정하시오</a:t>
            </a:r>
            <a:r>
              <a:rPr lang="en-US" altLang="ko-KR"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r>
              <a:rPr lang="en-US" altLang="ko-KR"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표시</a:t>
            </a:r>
            <a:r>
              <a:rPr lang="ko-KR" altLang="en-US"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예</a:t>
            </a:r>
            <a:r>
              <a:rPr lang="ko-KR" altLang="en-US"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lang="en-US" altLang="ko-KR"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lang="ko-KR" altLang="en-US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2014-03-08</a:t>
            </a:r>
            <a:r>
              <a:rPr lang="ko-KR" altLang="en-US" sz="1100" b="1" spc="9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-</a:t>
            </a:r>
            <a:r>
              <a:rPr lang="en-US" altLang="ko-KR" sz="1100" b="1" spc="130" dirty="0" smtClean="0">
                <a:latin typeface="돋움" pitchFamily="50" charset="-127"/>
                <a:ea typeface="돋움" pitchFamily="50" charset="-127"/>
                <a:cs typeface="Arial"/>
              </a:rPr>
              <a:t>&gt;</a:t>
            </a:r>
            <a:r>
              <a:rPr lang="ko-KR" altLang="en-US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2014</a:t>
            </a:r>
            <a:r>
              <a:rPr lang="ko-KR" altLang="en-US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년 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03</a:t>
            </a:r>
            <a:r>
              <a:rPr lang="ko-KR" altLang="en-US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월 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08</a:t>
            </a:r>
            <a:r>
              <a:rPr lang="ko-KR" altLang="en-US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일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(</a:t>
            </a:r>
            <a:r>
              <a:rPr lang="ko-KR" altLang="en-US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토</a:t>
            </a:r>
            <a:r>
              <a:rPr lang="en-US" altLang="ko-KR" sz="1100" b="1" spc="85" dirty="0" smtClean="0">
                <a:latin typeface="돋움" pitchFamily="50" charset="-127"/>
                <a:ea typeface="돋움" pitchFamily="50" charset="-127"/>
                <a:cs typeface="Arial"/>
              </a:rPr>
              <a:t>)</a:t>
            </a:r>
            <a:r>
              <a:rPr lang="en-US" altLang="ko-KR" sz="1100" b="1" spc="3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b="1" spc="-60" dirty="0">
                <a:latin typeface="돋움" pitchFamily="50" charset="-127"/>
                <a:ea typeface="돋움" pitchFamily="50" charset="-127"/>
                <a:cs typeface="Arial"/>
              </a:rPr>
              <a:t>6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.  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Arial"/>
              </a:rPr>
              <a:t>A</a:t>
            </a: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100" dirty="0" smtClean="0">
                <a:latin typeface="돋움" pitchFamily="50" charset="-127"/>
                <a:ea typeface="돋움" pitchFamily="50" charset="-127"/>
                <a:cs typeface="Arial"/>
              </a:rPr>
              <a:t>G</a:t>
            </a:r>
            <a:r>
              <a:rPr sz="1100" b="1" spc="0" dirty="0" smtClean="0">
                <a:latin typeface="돋움" pitchFamily="50" charset="-127"/>
                <a:ea typeface="돋움" pitchFamily="50" charset="-127"/>
                <a:cs typeface="Arial"/>
              </a:rPr>
              <a:t>10</a:t>
            </a:r>
            <a:r>
              <a:rPr sz="1100" b="1" spc="-1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영역은</a:t>
            </a:r>
            <a:r>
              <a:rPr sz="1100" b="1" spc="-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모든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테두리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’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를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적용하시오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7.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  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sz="1100" b="1" spc="-45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F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셀의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일반계고교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글씨에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윗주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필승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합격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Arial"/>
              </a:rPr>
              <a:t>‘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을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삽입하시오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b="1" spc="-60" dirty="0">
                <a:latin typeface="돋움" pitchFamily="50" charset="-127"/>
                <a:ea typeface="돋움" pitchFamily="50" charset="-127"/>
                <a:cs typeface="Arial"/>
              </a:rPr>
              <a:t>8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.  </a:t>
            </a:r>
            <a:r>
              <a:rPr sz="1100" b="1" spc="-125" dirty="0" smtClean="0">
                <a:latin typeface="돋움" pitchFamily="50" charset="-127"/>
                <a:ea typeface="돋움" pitchFamily="50" charset="-127"/>
                <a:cs typeface="Arial"/>
              </a:rPr>
              <a:t> </a:t>
            </a:r>
            <a:r>
              <a:rPr lang="ko-KR" altLang="en-US" sz="1100" b="1" spc="-120" dirty="0" smtClean="0">
                <a:latin typeface="돋움" pitchFamily="50" charset="-127"/>
                <a:ea typeface="돋움" pitchFamily="50" charset="-127"/>
                <a:cs typeface="Arial"/>
              </a:rPr>
              <a:t>그림 복사</a:t>
            </a:r>
            <a:r>
              <a:rPr sz="1100" b="1" spc="-120" dirty="0" err="1" smtClean="0">
                <a:latin typeface="돋움" pitchFamily="50" charset="-127"/>
                <a:ea typeface="돋움" pitchFamily="50" charset="-127"/>
                <a:cs typeface="바탕"/>
              </a:rPr>
              <a:t>기능을</a:t>
            </a:r>
            <a:r>
              <a:rPr sz="1100" b="1" spc="-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이용하여</a:t>
            </a:r>
            <a:r>
              <a:rPr sz="1100" b="1" spc="5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-140" dirty="0" smtClean="0">
                <a:latin typeface="돋움" pitchFamily="50" charset="-127"/>
                <a:ea typeface="돋움" pitchFamily="50" charset="-127"/>
                <a:cs typeface="Arial"/>
              </a:rPr>
              <a:t>F</a:t>
            </a:r>
            <a:r>
              <a:rPr sz="1100" b="1" spc="-60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-30" dirty="0" smtClean="0">
                <a:latin typeface="돋움" pitchFamily="50" charset="-127"/>
                <a:ea typeface="돋움" pitchFamily="50" charset="-127"/>
                <a:cs typeface="Arial"/>
              </a:rPr>
              <a:t>:</a:t>
            </a:r>
            <a:r>
              <a:rPr sz="1100" b="1" spc="-100" dirty="0" smtClean="0">
                <a:latin typeface="돋움" pitchFamily="50" charset="-127"/>
                <a:ea typeface="돋움" pitchFamily="50" charset="-127"/>
                <a:cs typeface="Arial"/>
              </a:rPr>
              <a:t>G</a:t>
            </a:r>
            <a:r>
              <a:rPr sz="1100" b="1" spc="0" dirty="0" smtClean="0">
                <a:latin typeface="돋움" pitchFamily="50" charset="-127"/>
                <a:ea typeface="돋움" pitchFamily="50" charset="-127"/>
                <a:cs typeface="Arial"/>
              </a:rPr>
              <a:t>10</a:t>
            </a:r>
            <a:r>
              <a:rPr sz="1100" b="1" spc="-1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를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0" dirty="0" smtClean="0">
                <a:latin typeface="돋움" pitchFamily="50" charset="-127"/>
                <a:ea typeface="돋움" pitchFamily="50" charset="-127"/>
                <a:cs typeface="Arial"/>
              </a:rPr>
              <a:t>[</a:t>
            </a:r>
            <a:r>
              <a:rPr sz="1100" b="1" spc="10" dirty="0" smtClean="0">
                <a:latin typeface="돋움" pitchFamily="50" charset="-127"/>
                <a:ea typeface="돋움" pitchFamily="50" charset="-127"/>
                <a:cs typeface="Arial"/>
              </a:rPr>
              <a:t>I</a:t>
            </a:r>
            <a:r>
              <a:rPr sz="1100" b="1" spc="-15" dirty="0" smtClean="0">
                <a:latin typeface="돋움" pitchFamily="50" charset="-127"/>
                <a:ea typeface="돋움" pitchFamily="50" charset="-127"/>
                <a:cs typeface="Arial"/>
              </a:rPr>
              <a:t>3</a:t>
            </a:r>
            <a:r>
              <a:rPr sz="1100" b="1" spc="20" dirty="0" smtClean="0">
                <a:latin typeface="돋움" pitchFamily="50" charset="-127"/>
                <a:ea typeface="돋움" pitchFamily="50" charset="-127"/>
                <a:cs typeface="Arial"/>
              </a:rPr>
              <a:t>]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부터</a:t>
            </a:r>
            <a:r>
              <a:rPr sz="1100" b="1" spc="30" dirty="0" smtClean="0">
                <a:latin typeface="돋움" pitchFamily="50" charset="-127"/>
                <a:ea typeface="돋움" pitchFamily="50" charset="-127"/>
                <a:cs typeface="바탕"/>
              </a:rPr>
              <a:t> </a:t>
            </a:r>
            <a:r>
              <a:rPr sz="1100" b="1" spc="-120" dirty="0" smtClean="0">
                <a:latin typeface="돋움" pitchFamily="50" charset="-127"/>
                <a:ea typeface="돋움" pitchFamily="50" charset="-127"/>
                <a:cs typeface="바탕"/>
              </a:rPr>
              <a:t>나타내시오</a:t>
            </a:r>
            <a:r>
              <a:rPr sz="1100" b="1" spc="-75" dirty="0" smtClean="0">
                <a:latin typeface="돋움" pitchFamily="50" charset="-127"/>
                <a:ea typeface="돋움" pitchFamily="50" charset="-127"/>
                <a:cs typeface="Arial"/>
              </a:rPr>
              <a:t>.</a:t>
            </a:r>
            <a:endParaRPr sz="1100" b="1" dirty="0">
              <a:latin typeface="돋움" pitchFamily="50" charset="-127"/>
              <a:ea typeface="돋움" pitchFamily="50" charset="-127"/>
              <a:cs typeface="Arial"/>
            </a:endParaRPr>
          </a:p>
        </p:txBody>
      </p:sp>
      <p:sp>
        <p:nvSpPr>
          <p:cNvPr id="15" name="object 59"/>
          <p:cNvSpPr/>
          <p:nvPr/>
        </p:nvSpPr>
        <p:spPr>
          <a:xfrm>
            <a:off x="4536033" y="1052736"/>
            <a:ext cx="4607966" cy="3600399"/>
          </a:xfrm>
          <a:prstGeom prst="rect">
            <a:avLst/>
          </a:prstGeom>
          <a:blipFill>
            <a:blip r:embed="rId3" cstate="print"/>
            <a:srcRect/>
            <a:stretch>
              <a:fillRect t="-42530" b="-1"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60"/>
          <p:cNvSpPr/>
          <p:nvPr/>
        </p:nvSpPr>
        <p:spPr>
          <a:xfrm>
            <a:off x="3441191" y="2488692"/>
            <a:ext cx="1397507" cy="1520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61"/>
          <p:cNvSpPr/>
          <p:nvPr/>
        </p:nvSpPr>
        <p:spPr>
          <a:xfrm>
            <a:off x="3936491" y="3208019"/>
            <a:ext cx="85344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2"/>
          <p:cNvSpPr/>
          <p:nvPr/>
        </p:nvSpPr>
        <p:spPr>
          <a:xfrm>
            <a:off x="3492388" y="2528897"/>
            <a:ext cx="1296149" cy="1404162"/>
          </a:xfrm>
          <a:custGeom>
            <a:avLst/>
            <a:gdLst/>
            <a:ahLst/>
            <a:cxnLst/>
            <a:rect l="l" t="t" r="r" b="b"/>
            <a:pathLst>
              <a:path w="1296149" h="1404162">
                <a:moveTo>
                  <a:pt x="0" y="351040"/>
                </a:moveTo>
                <a:lnTo>
                  <a:pt x="648068" y="351040"/>
                </a:lnTo>
                <a:lnTo>
                  <a:pt x="648068" y="0"/>
                </a:lnTo>
                <a:lnTo>
                  <a:pt x="1296149" y="702081"/>
                </a:lnTo>
                <a:lnTo>
                  <a:pt x="648068" y="1404162"/>
                </a:lnTo>
                <a:lnTo>
                  <a:pt x="648068" y="1053122"/>
                </a:lnTo>
                <a:lnTo>
                  <a:pt x="0" y="1053122"/>
                </a:lnTo>
                <a:lnTo>
                  <a:pt x="0" y="351040"/>
                </a:lnTo>
                <a:close/>
              </a:path>
            </a:pathLst>
          </a:custGeom>
          <a:ln w="12700">
            <a:solidFill>
              <a:srgbClr val="98B9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1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44366"/>
            <a:ext cx="7003542" cy="4924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</a:t>
            </a:r>
            <a:r>
              <a:rPr lang="ko-KR" altLang="en-US" dirty="0"/>
              <a:t>형식에 따른 유효성 검사설정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유효성 검사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–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규칙을 만들어 조건을 만족하는 경우에만 셀에 데이터가 입력되도록 </a:t>
            </a:r>
            <a:r>
              <a:rPr lang="ko-KR" altLang="en-US" dirty="0" smtClean="0">
                <a:latin typeface="Arial Narrow" pitchFamily="34" charset="0"/>
                <a:ea typeface="산돌광수 L"/>
                <a:cs typeface="산돌광수 L"/>
              </a:rPr>
              <a:t>하는 기능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,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규칙을 만들려면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[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데이터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]-[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유효성 검사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]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를 </a:t>
            </a:r>
            <a:r>
              <a:rPr lang="ko-KR" altLang="en-US" dirty="0" smtClean="0">
                <a:latin typeface="Arial Narrow" pitchFamily="34" charset="0"/>
                <a:ea typeface="산돌광수 L"/>
                <a:cs typeface="산돌광수 L"/>
              </a:rPr>
              <a:t>이용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/>
            </a:r>
            <a:br>
              <a:rPr lang="ko-KR" altLang="en-US" dirty="0">
                <a:latin typeface="Arial Narrow" pitchFamily="34" charset="0"/>
                <a:ea typeface="산돌광수 L"/>
                <a:cs typeface="산돌광수 L"/>
              </a:rPr>
            </a:b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☞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설정 탭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: 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대상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의 내림 버튼을 클릭하여 제한 대상을 설정할 수 있다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  <a:br>
              <a:rPr lang="en-US" altLang="ko-KR" dirty="0">
                <a:latin typeface="Arial Narrow" pitchFamily="34" charset="0"/>
                <a:ea typeface="산돌광수 L"/>
                <a:cs typeface="산돌광수 L"/>
              </a:rPr>
            </a:br>
            <a:r>
              <a:rPr lang="en-US" altLang="ko-KR" dirty="0" smtClean="0">
                <a:latin typeface="Arial Narrow" pitchFamily="34" charset="0"/>
                <a:ea typeface="산돌광수 L"/>
                <a:cs typeface="산돌광수 L"/>
              </a:rPr>
              <a:t>(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1)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정수 또는 소수점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: 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대상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을 숫자가 입력되는 값으로 지정할 때 사용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, 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방법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을 선택하고 최대값이나 최소값을 입력하여 입력 숫자 값을 제한한다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  <a:br>
              <a:rPr lang="en-US" altLang="ko-KR" dirty="0">
                <a:latin typeface="Arial Narrow" pitchFamily="34" charset="0"/>
                <a:ea typeface="산돌광수 L"/>
                <a:cs typeface="산돌광수 L"/>
              </a:rPr>
            </a:br>
            <a:r>
              <a:rPr lang="en-US" altLang="ko-KR" dirty="0" smtClean="0">
                <a:latin typeface="Arial Narrow" pitchFamily="34" charset="0"/>
                <a:ea typeface="산돌광수 L"/>
                <a:cs typeface="산돌광수 L"/>
              </a:rPr>
              <a:t>(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2)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목록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: 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대상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을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목록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으로 설정하면 설정된 셀에 내림 버튼이 나타나 이 버튼을 클릭하면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원본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에서 정의한 목록만 입력할 수 있도록 허용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,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목록의 값을 입력하려면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원본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입력 상자에 쉼표로 구분된 목록 값을 입력 또는 정의된 범위의 이름을 입력하거나 해당 시트의 셀을 선택한다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  <a:br>
              <a:rPr lang="en-US" altLang="ko-KR" dirty="0">
                <a:latin typeface="Arial Narrow" pitchFamily="34" charset="0"/>
                <a:ea typeface="산돌광수 L"/>
                <a:cs typeface="산돌광수 L"/>
              </a:rPr>
            </a:b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(3)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날짜 또는 시간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: 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대상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을 날짜나 시간으로 변경하고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방법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을 선택 후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,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방법에 따라 값을 입력하여 데이터 입력을 제한 할 수 있다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  <a:br>
              <a:rPr lang="en-US" altLang="ko-KR" dirty="0">
                <a:latin typeface="Arial Narrow" pitchFamily="34" charset="0"/>
                <a:ea typeface="산돌광수 L"/>
                <a:cs typeface="산돌광수 L"/>
              </a:rPr>
            </a:b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(4)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텍스트 길이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: ‘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제한 대상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’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을 텍스트 길이로 선택하고 입력하는 텍스트 길이를 제한 할 수 있다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  <a:cs typeface="산돌광수 L"/>
              </a:rPr>
              <a:t/>
            </a:r>
            <a:br>
              <a:rPr lang="en-US" altLang="ko-KR" dirty="0">
                <a:latin typeface="휴먼엑스포" pitchFamily="18" charset="-127"/>
                <a:ea typeface="휴먼엑스포" pitchFamily="18" charset="-127"/>
                <a:cs typeface="산돌광수 L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8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44366"/>
            <a:ext cx="7003542" cy="4924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</a:t>
            </a:r>
            <a:r>
              <a:rPr lang="ko-KR" altLang="en-US" dirty="0"/>
              <a:t>형식에 따른 유효성 검사설정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☞ </a:t>
            </a:r>
            <a:r>
              <a:rPr lang="ko-KR" altLang="en-US" dirty="0" smtClean="0">
                <a:latin typeface="Arial Narrow" pitchFamily="34" charset="0"/>
                <a:ea typeface="산돌광수 L"/>
                <a:cs typeface="산돌광수 L"/>
              </a:rPr>
              <a:t>설명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메시지 탭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–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설정 탭에서 입력한 조건에 대한 메시지를 사용자에게 알려 줄 수 있다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사용자에게 무슨 값이 필요한지 알려주는 내용을 입력한다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☞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오류 메시지 탭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–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유효성 검사 조건에 맞지 않는 데이터를 입력했을 경우 오류 메시지 탭에서 입력한 메시지를 반복해서 나타낼 수 있다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☞  IME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모드 탭 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– </a:t>
            </a:r>
            <a:r>
              <a:rPr lang="ko-KR" altLang="en-US" dirty="0">
                <a:latin typeface="Arial Narrow" pitchFamily="34" charset="0"/>
                <a:ea typeface="산돌광수 L"/>
                <a:cs typeface="산돌광수 L"/>
              </a:rPr>
              <a:t>한글이나 영문을 입력할 수 있는 키보드의 입력 상태를 설정할 수 있다</a:t>
            </a:r>
            <a:r>
              <a:rPr lang="en-US" altLang="ko-KR" dirty="0">
                <a:latin typeface="Arial Narrow" pitchFamily="34" charset="0"/>
                <a:ea typeface="산돌광수 L"/>
                <a:cs typeface="산돌광수 L"/>
              </a:rPr>
              <a:t>. </a:t>
            </a:r>
            <a:endParaRPr lang="en-US" altLang="ko-KR" dirty="0">
              <a:latin typeface="Arial Narrow" pitchFamily="34" charset="0"/>
              <a:ea typeface="산돌광수 L"/>
              <a:cs typeface="산돌광수 L"/>
            </a:endParaRPr>
          </a:p>
        </p:txBody>
      </p:sp>
    </p:spTree>
    <p:extLst>
      <p:ext uri="{BB962C8B-B14F-4D97-AF65-F5344CB8AC3E}">
        <p14:creationId xmlns:p14="http://schemas.microsoft.com/office/powerpoint/2010/main" val="9571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44366"/>
            <a:ext cx="7003542" cy="4924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</a:t>
            </a:r>
            <a:r>
              <a:rPr lang="ko-KR" altLang="en-US" dirty="0"/>
              <a:t>형식에 따른 유효성 검사설정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6492" y="5301208"/>
            <a:ext cx="8471016" cy="805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spc="15" dirty="0" smtClean="0">
                <a:solidFill>
                  <a:prstClr val="black"/>
                </a:solidFill>
                <a:latin typeface="바탕"/>
                <a:cs typeface="바탕"/>
              </a:rPr>
              <a:t>유효성검사 시트</a:t>
            </a:r>
            <a:endParaRPr lang="en-US" altLang="ko-KR" sz="1800" spc="15" dirty="0" smtClean="0">
              <a:solidFill>
                <a:prstClr val="black"/>
              </a:solidFill>
              <a:latin typeface="바탕"/>
              <a:cs typeface="바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spc="15" dirty="0" smtClean="0">
                <a:solidFill>
                  <a:prstClr val="black"/>
                </a:solidFill>
                <a:latin typeface="바탕"/>
                <a:cs typeface="바탕"/>
              </a:rPr>
              <a:t>1. </a:t>
            </a:r>
            <a:r>
              <a:rPr lang="ko-KR" altLang="en-US" sz="1800" spc="15" dirty="0" err="1" smtClean="0">
                <a:solidFill>
                  <a:prstClr val="black"/>
                </a:solidFill>
                <a:latin typeface="바탕"/>
                <a:cs typeface="바탕"/>
              </a:rPr>
              <a:t>사번</a:t>
            </a:r>
            <a:r>
              <a:rPr lang="ko-KR" altLang="en-US" sz="1800" spc="15" dirty="0" smtClean="0">
                <a:solidFill>
                  <a:prstClr val="black"/>
                </a:solidFill>
                <a:latin typeface="바탕"/>
                <a:cs typeface="바탕"/>
              </a:rPr>
              <a:t> 열에 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5</a:t>
            </a:r>
            <a:r>
              <a:rPr lang="ko-KR" altLang="en-US" sz="1800" spc="15" dirty="0">
                <a:solidFill>
                  <a:prstClr val="black"/>
                </a:solidFill>
                <a:latin typeface="바탕"/>
                <a:cs typeface="바탕"/>
              </a:rPr>
              <a:t>글자의 데이터만 입력되도록 설정하시오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2. </a:t>
            </a:r>
            <a:r>
              <a:rPr lang="ko-KR" altLang="en-US" sz="1800" spc="15" dirty="0">
                <a:solidFill>
                  <a:prstClr val="black"/>
                </a:solidFill>
                <a:latin typeface="바탕"/>
                <a:cs typeface="바탕"/>
              </a:rPr>
              <a:t>호봉 열에 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20 </a:t>
            </a:r>
            <a:r>
              <a:rPr lang="ko-KR" altLang="en-US" sz="1800" spc="15" dirty="0" smtClean="0">
                <a:solidFill>
                  <a:prstClr val="black"/>
                </a:solidFill>
                <a:latin typeface="바탕"/>
                <a:cs typeface="바탕"/>
              </a:rPr>
              <a:t>이하의 </a:t>
            </a:r>
            <a:r>
              <a:rPr lang="ko-KR" altLang="en-US" sz="1800" spc="15" dirty="0">
                <a:solidFill>
                  <a:prstClr val="black"/>
                </a:solidFill>
                <a:latin typeface="바탕"/>
                <a:cs typeface="바탕"/>
              </a:rPr>
              <a:t>데이터만 입력되도록 설정하시오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3. </a:t>
            </a:r>
            <a:r>
              <a:rPr lang="ko-KR" altLang="en-US" sz="1800" spc="15" dirty="0" err="1">
                <a:solidFill>
                  <a:prstClr val="black"/>
                </a:solidFill>
                <a:latin typeface="바탕"/>
                <a:cs typeface="바탕"/>
              </a:rPr>
              <a:t>근무팀</a:t>
            </a:r>
            <a:r>
              <a:rPr lang="ko-KR" altLang="en-US" sz="1800" spc="15" dirty="0">
                <a:solidFill>
                  <a:prstClr val="black"/>
                </a:solidFill>
                <a:latin typeface="바탕"/>
                <a:cs typeface="바탕"/>
              </a:rPr>
              <a:t> 열에 </a:t>
            </a:r>
            <a:r>
              <a:rPr lang="ko-KR" altLang="en-US" sz="1800" spc="15" dirty="0" err="1">
                <a:solidFill>
                  <a:prstClr val="black"/>
                </a:solidFill>
                <a:latin typeface="바탕"/>
                <a:cs typeface="바탕"/>
              </a:rPr>
              <a:t>인사팀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, </a:t>
            </a:r>
            <a:r>
              <a:rPr lang="ko-KR" altLang="en-US" sz="1800" spc="15" dirty="0" err="1">
                <a:solidFill>
                  <a:prstClr val="black"/>
                </a:solidFill>
                <a:latin typeface="바탕"/>
                <a:cs typeface="바탕"/>
              </a:rPr>
              <a:t>영업팀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, </a:t>
            </a:r>
            <a:r>
              <a:rPr lang="ko-KR" altLang="en-US" sz="1800" spc="15" dirty="0">
                <a:solidFill>
                  <a:prstClr val="black"/>
                </a:solidFill>
                <a:latin typeface="바탕"/>
                <a:cs typeface="바탕"/>
              </a:rPr>
              <a:t>기술팀만 입력되도록 목록으로 제한하시오</a:t>
            </a:r>
            <a:r>
              <a:rPr lang="en-US" altLang="ko-KR" sz="1800" spc="15" dirty="0">
                <a:solidFill>
                  <a:prstClr val="black"/>
                </a:solidFill>
                <a:latin typeface="바탕"/>
                <a:cs typeface="바탕"/>
              </a:rPr>
              <a:t>.</a:t>
            </a:r>
            <a:endParaRPr lang="en-US" altLang="ko-KR" sz="1800" spc="15" dirty="0">
              <a:solidFill>
                <a:prstClr val="black"/>
              </a:solidFill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3049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858532" y="3032956"/>
            <a:ext cx="7529892" cy="40011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2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2-1. </a:t>
            </a:r>
            <a:r>
              <a:rPr lang="ko-KR" altLang="en-US" sz="2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목록에서 사진 가져오기</a:t>
            </a:r>
            <a:endParaRPr lang="ko-KR" altLang="en-US" sz="2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5596" y="44366"/>
            <a:ext cx="7274396" cy="492443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목록에서 사진가져오기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F:\111\이미지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7800000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89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887</Words>
  <Application>Microsoft Office PowerPoint</Application>
  <PresentationFormat>화면 슬라이드 쇼(4:3)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Office Theme</vt:lpstr>
      <vt:lpstr>PowerPoint 프레젠테이션</vt:lpstr>
      <vt:lpstr>PowerPoint 프레젠테이션</vt:lpstr>
      <vt:lpstr>1. 사용자 지정 데이터 표시 형식 설정</vt:lpstr>
      <vt:lpstr>1. 사용자 지정 데이터 표시 형식 설정</vt:lpstr>
      <vt:lpstr>2. 데이터 형식에 따른 유효성 검사설정</vt:lpstr>
      <vt:lpstr>2. 데이터 형식에 따른 유효성 검사설정</vt:lpstr>
      <vt:lpstr>2. 데이터 형식에 따른 유효성 검사설정</vt:lpstr>
      <vt:lpstr>PowerPoint 프레젠테이션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목록에서 사진가져오기</vt:lpstr>
      <vt:lpstr>3. 수식을 이용한 조건부 서식설정</vt:lpstr>
      <vt:lpstr>PowerPoint 프레젠테이션</vt:lpstr>
      <vt:lpstr>제일 첫 줄 빼고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김혜경</dc:creator>
  <cp:lastModifiedBy>김혜경</cp:lastModifiedBy>
  <cp:revision>10</cp:revision>
  <dcterms:created xsi:type="dcterms:W3CDTF">2014-03-08T04:12:40Z</dcterms:created>
  <dcterms:modified xsi:type="dcterms:W3CDTF">2014-03-08T06:00:56Z</dcterms:modified>
</cp:coreProperties>
</file>