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38" autoAdjust="0"/>
  </p:normalViewPr>
  <p:slideViewPr>
    <p:cSldViewPr>
      <p:cViewPr>
        <p:scale>
          <a:sx n="75" d="100"/>
          <a:sy n="75" d="100"/>
        </p:scale>
        <p:origin x="-114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과정명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4857760"/>
            <a:ext cx="8458200" cy="443198"/>
          </a:xfrm>
        </p:spPr>
        <p:txBody>
          <a:bodyPr lIns="0" tIns="0" rIns="0" bIns="0" rtlCol="0" anchor="ctr">
            <a:spAutoFit/>
          </a:bodyPr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lang="ko-KR" altLang="en-US" sz="2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88250" y="2921459"/>
            <a:ext cx="7367500" cy="615553"/>
          </a:xfrm>
        </p:spPr>
        <p:txBody>
          <a:bodyPr/>
          <a:lstStyle>
            <a:lvl1pPr>
              <a:defRPr lang="ko-KR" altLang="en-US" sz="4000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4" y="0"/>
            <a:ext cx="9130516" cy="3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519772" y="35370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13340" y="4290502"/>
            <a:ext cx="1512168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" y="6423358"/>
            <a:ext cx="9144000" cy="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1.jpg"/>
          <p:cNvPicPr>
            <a:picLocks noChangeAspect="1"/>
          </p:cNvPicPr>
          <p:nvPr userDrawn="1"/>
        </p:nvPicPr>
        <p:blipFill>
          <a:blip r:embed="rId2" cstate="print">
            <a:lum bright="-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 userDrawn="1"/>
        </p:nvSpPr>
        <p:spPr bwMode="auto">
          <a:xfrm>
            <a:off x="933450" y="1198563"/>
            <a:ext cx="7270750" cy="4968875"/>
          </a:xfrm>
          <a:prstGeom prst="roundRect">
            <a:avLst>
              <a:gd name="adj" fmla="val 359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dk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694532" y="915988"/>
            <a:ext cx="7754937" cy="81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/>
            <a:lightRig rig="soft" dir="t"/>
          </a:scene3d>
          <a:sp3d prstMaterial="dkEdge"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6"/>
          </p:nvPr>
        </p:nvSpPr>
        <p:spPr>
          <a:xfrm>
            <a:off x="1133429" y="2214563"/>
            <a:ext cx="6870794" cy="3643312"/>
          </a:xfrm>
        </p:spPr>
        <p:txBody>
          <a:bodyPr>
            <a:normAutofit/>
          </a:bodyPr>
          <a:lstStyle>
            <a:lvl1pPr>
              <a:buFontTx/>
              <a:buBlip>
                <a:blip r:embed="rId3"/>
              </a:buBlip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294856" y="1074533"/>
            <a:ext cx="6554289" cy="517065"/>
          </a:xfrm>
        </p:spPr>
        <p:txBody>
          <a:bodyPr wrap="square" lIns="0" tIns="0" rIns="0" bIns="0">
            <a:spAutoFit/>
          </a:bodyPr>
          <a:lstStyle>
            <a:lvl1pPr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595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내용 상제 소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-1588" y="6483350"/>
            <a:ext cx="9145588" cy="374650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4007" y="130"/>
              </a:cxn>
              <a:cxn ang="0">
                <a:pos x="465" y="130"/>
              </a:cxn>
              <a:cxn ang="0">
                <a:pos x="277" y="0"/>
              </a:cxn>
              <a:cxn ang="0">
                <a:pos x="0" y="0"/>
              </a:cxn>
              <a:cxn ang="0">
                <a:pos x="0" y="180"/>
              </a:cxn>
              <a:cxn ang="0">
                <a:pos x="4480" y="180"/>
              </a:cxn>
              <a:cxn ang="0">
                <a:pos x="4480" y="0"/>
              </a:cxn>
              <a:cxn ang="0">
                <a:pos x="4224" y="0"/>
              </a:cxn>
            </a:cxnLst>
            <a:rect l="0" t="0" r="r" b="b"/>
            <a:pathLst>
              <a:path w="4480" h="180">
                <a:moveTo>
                  <a:pt x="4224" y="0"/>
                </a:moveTo>
                <a:cubicBezTo>
                  <a:pt x="4177" y="140"/>
                  <a:pt x="4007" y="130"/>
                  <a:pt x="4007" y="130"/>
                </a:cubicBezTo>
                <a:cubicBezTo>
                  <a:pt x="4007" y="130"/>
                  <a:pt x="626" y="130"/>
                  <a:pt x="465" y="130"/>
                </a:cubicBezTo>
                <a:cubicBezTo>
                  <a:pt x="349" y="129"/>
                  <a:pt x="302" y="59"/>
                  <a:pt x="2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480" y="180"/>
                  <a:pt x="4480" y="180"/>
                  <a:pt x="4480" y="180"/>
                </a:cubicBezTo>
                <a:cubicBezTo>
                  <a:pt x="4480" y="0"/>
                  <a:pt x="4480" y="0"/>
                  <a:pt x="4480" y="0"/>
                </a:cubicBezTo>
                <a:lnTo>
                  <a:pt x="4224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balanced" dir="t">
              <a:rot lat="0" lon="0" rev="16800000"/>
            </a:lightRig>
          </a:scene3d>
          <a:sp3d extrusionH="63500" contourW="12700" prstMaterial="dkEdge">
            <a:bevelT w="25400" h="25400"/>
            <a:contourClr>
              <a:schemeClr val="tx2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85775" y="-5094"/>
            <a:ext cx="8174038" cy="62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125"/>
              </a:cxn>
              <a:cxn ang="0">
                <a:pos x="294" y="296"/>
              </a:cxn>
              <a:cxn ang="0">
                <a:pos x="3502" y="296"/>
              </a:cxn>
              <a:cxn ang="0">
                <a:pos x="3705" y="152"/>
              </a:cxn>
              <a:cxn ang="0">
                <a:pos x="3803" y="1"/>
              </a:cxn>
              <a:cxn ang="0">
                <a:pos x="0" y="0"/>
              </a:cxn>
            </a:cxnLst>
            <a:rect l="0" t="0" r="r" b="b"/>
            <a:pathLst>
              <a:path w="3803" h="306">
                <a:moveTo>
                  <a:pt x="0" y="0"/>
                </a:moveTo>
                <a:cubicBezTo>
                  <a:pt x="0" y="0"/>
                  <a:pt x="87" y="77"/>
                  <a:pt x="104" y="125"/>
                </a:cubicBezTo>
                <a:cubicBezTo>
                  <a:pt x="122" y="173"/>
                  <a:pt x="149" y="295"/>
                  <a:pt x="294" y="296"/>
                </a:cubicBezTo>
                <a:cubicBezTo>
                  <a:pt x="440" y="296"/>
                  <a:pt x="3502" y="296"/>
                  <a:pt x="3502" y="296"/>
                </a:cubicBezTo>
                <a:cubicBezTo>
                  <a:pt x="3502" y="296"/>
                  <a:pt x="3676" y="306"/>
                  <a:pt x="3705" y="152"/>
                </a:cubicBezTo>
                <a:cubicBezTo>
                  <a:pt x="3731" y="5"/>
                  <a:pt x="3803" y="1"/>
                  <a:pt x="3803" y="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200000"/>
            </a:lightRig>
          </a:scene3d>
          <a:sp3d extrusionH="63500" prstMaterial="dkEdge">
            <a:bevelT w="25400" h="25400"/>
          </a:sp3d>
        </p:spPr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1312874" y="44366"/>
            <a:ext cx="6519840" cy="492443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200" b="0" kern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6492" y="872716"/>
            <a:ext cx="8471016" cy="523398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/>
            </a:lvl1pPr>
            <a:lvl2pPr>
              <a:lnSpc>
                <a:spcPct val="120000"/>
              </a:lnSpc>
              <a:buFontTx/>
              <a:buBlip>
                <a:blip r:embed="rId2"/>
              </a:buBlip>
              <a:defRPr sz="2000" b="1"/>
            </a:lvl2pPr>
            <a:lvl3pPr>
              <a:lnSpc>
                <a:spcPct val="120000"/>
              </a:lnSpc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090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스프레드시트</a:t>
            </a:r>
            <a:endParaRPr lang="en-US" altLang="ko-KR" sz="66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고급 활용</a:t>
            </a:r>
            <a:endParaRPr lang="ko-KR" altLang="en-US" sz="6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133429" y="1952836"/>
            <a:ext cx="6870794" cy="41044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찾기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참조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중첩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007604" y="1088740"/>
            <a:ext cx="7200800" cy="466090"/>
          </a:xfrm>
        </p:spPr>
        <p:txBody>
          <a:bodyPr/>
          <a:lstStyle/>
          <a:p>
            <a:r>
              <a:rPr lang="ko-KR" altLang="en-US" dirty="0" smtClean="0"/>
              <a:t>엑셀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사용해야 업무에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2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04" y="-8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주차 </a:t>
            </a:r>
            <a:endParaRPr lang="ko-KR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 smtClean="0"/>
              <a:t>찾기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참조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8" y="1136809"/>
            <a:ext cx="7303540" cy="50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2. </a:t>
            </a:r>
            <a:r>
              <a:rPr lang="ko-KR" altLang="en-US" sz="2800" dirty="0" smtClean="0"/>
              <a:t>배열 함수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 수식은 여러 가지 계산을 수행하고 단일 결과 또는 여러 결과를 반환할 수 있습니다</a:t>
            </a:r>
            <a:r>
              <a:rPr lang="en-US" altLang="ko-KR" dirty="0"/>
              <a:t>. </a:t>
            </a:r>
            <a:r>
              <a:rPr lang="ko-KR" altLang="en-US" dirty="0"/>
              <a:t>배열 수식은 배열 인수라는 두 개 이상의 값 집합에 대해 수행됩니다</a:t>
            </a:r>
            <a:r>
              <a:rPr lang="en-US" altLang="ko-KR" dirty="0"/>
              <a:t>. </a:t>
            </a:r>
            <a:r>
              <a:rPr lang="ko-KR" altLang="en-US" dirty="0"/>
              <a:t>배열 인수 각각은 동일한 개수의 행과 열을 가져야 합니다</a:t>
            </a:r>
            <a:r>
              <a:rPr lang="en-US" altLang="ko-KR" dirty="0"/>
              <a:t>. </a:t>
            </a:r>
            <a:r>
              <a:rPr lang="ko-KR" altLang="en-US" dirty="0"/>
              <a:t>배열 수식을 만드는 방법은 수식을 입력할 때 </a:t>
            </a:r>
            <a:r>
              <a:rPr lang="en-US" altLang="ko-KR" dirty="0" err="1"/>
              <a:t>Ctrl+Shift+Enter</a:t>
            </a:r>
            <a:r>
              <a:rPr lang="ko-KR" altLang="en-US" dirty="0"/>
              <a:t>를 누르는 것 외에는 다른 수식을 만들 때와 똑같습니다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워크시트에서 별도의 셀에 각각의 상수 값을 입력하고 싶지 않은 경우에 참조 대신 배열 상수를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2. </a:t>
            </a:r>
            <a:r>
              <a:rPr lang="ko-KR" altLang="en-US" sz="2800" dirty="0" smtClean="0"/>
              <a:t>배열 함수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6492" y="5805264"/>
            <a:ext cx="8471016" cy="94951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ko-KR" altLang="en-US" sz="2000" b="0" kern="0" dirty="0" smtClean="0">
                <a:solidFill>
                  <a:srgbClr val="000000"/>
                </a:solidFill>
                <a:latin typeface="함초롬바탕"/>
              </a:rPr>
              <a:t>배열 함수</a:t>
            </a:r>
            <a:endParaRPr lang="en-US" altLang="ko-KR" sz="2000" b="0" kern="0" dirty="0" smtClean="0">
              <a:solidFill>
                <a:srgbClr val="000000"/>
              </a:solidFill>
              <a:latin typeface="함초롬바탕"/>
            </a:endParaRPr>
          </a:p>
          <a:p>
            <a:pPr marL="0" indent="0" fontAlgn="base">
              <a:buNone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함초롬바탕"/>
              </a:rPr>
              <a:t>1. </a:t>
            </a:r>
            <a:r>
              <a:rPr lang="ko-KR" altLang="en-US" sz="2000" b="0" kern="0" dirty="0" smtClean="0">
                <a:solidFill>
                  <a:srgbClr val="000000"/>
                </a:solidFill>
                <a:latin typeface="함초롬바탕"/>
              </a:rPr>
              <a:t>물류 </a:t>
            </a:r>
            <a:r>
              <a:rPr lang="ko-KR" altLang="en-US" sz="2000" b="0" kern="0" dirty="0">
                <a:solidFill>
                  <a:srgbClr val="000000"/>
                </a:solidFill>
                <a:latin typeface="함초롬바탕"/>
              </a:rPr>
              <a:t>시트의 합계 열에 배열함수를 이용하여 </a:t>
            </a:r>
            <a:r>
              <a:rPr lang="ko-KR" altLang="en-US" sz="2000" b="0" kern="0" dirty="0" err="1">
                <a:solidFill>
                  <a:srgbClr val="000000"/>
                </a:solidFill>
                <a:latin typeface="함초롬바탕"/>
              </a:rPr>
              <a:t>입고량과</a:t>
            </a:r>
            <a:r>
              <a:rPr lang="ko-KR" altLang="en-US" sz="2000" b="0" kern="0" dirty="0">
                <a:solidFill>
                  <a:srgbClr val="000000"/>
                </a:solidFill>
                <a:latin typeface="함초롬바탕"/>
              </a:rPr>
              <a:t> 출고량의 합계를 구하시오</a:t>
            </a:r>
            <a:r>
              <a:rPr lang="en-US" altLang="ko-KR" sz="2000" b="0" kern="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함초롬바탕"/>
              </a:rPr>
              <a:t>2. </a:t>
            </a:r>
            <a:r>
              <a:rPr lang="ko-KR" altLang="en-US" sz="2000" b="0" kern="0" dirty="0">
                <a:solidFill>
                  <a:srgbClr val="000000"/>
                </a:solidFill>
                <a:latin typeface="함초롬바탕"/>
              </a:rPr>
              <a:t>물류 시트의  </a:t>
            </a:r>
            <a:r>
              <a:rPr lang="ko-KR" altLang="en-US" sz="2000" b="0" kern="0" dirty="0" err="1" smtClean="0">
                <a:solidFill>
                  <a:srgbClr val="000000"/>
                </a:solidFill>
                <a:latin typeface="함초롬바탕"/>
              </a:rPr>
              <a:t>입고량과</a:t>
            </a:r>
            <a:r>
              <a:rPr lang="ko-KR" altLang="en-US" sz="2000" b="0" kern="0" dirty="0" smtClean="0">
                <a:solidFill>
                  <a:srgbClr val="000000"/>
                </a:solidFill>
                <a:latin typeface="함초롬바탕"/>
              </a:rPr>
              <a:t> 출고량의 합계의 합계인 총합계 </a:t>
            </a:r>
            <a:r>
              <a:rPr lang="en-US" altLang="ko-KR" sz="2000" b="0" kern="0" dirty="0" smtClean="0">
                <a:solidFill>
                  <a:srgbClr val="000000"/>
                </a:solidFill>
                <a:latin typeface="함초롬바탕"/>
              </a:rPr>
              <a:t>H2 </a:t>
            </a:r>
            <a:r>
              <a:rPr lang="ko-KR" altLang="en-US" sz="2000" b="0" kern="0" dirty="0">
                <a:solidFill>
                  <a:srgbClr val="000000"/>
                </a:solidFill>
                <a:latin typeface="함초롬바탕"/>
              </a:rPr>
              <a:t>셀에 구하시오</a:t>
            </a:r>
            <a:r>
              <a:rPr lang="en-US" altLang="ko-KR" sz="2000" b="0" kern="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3. </a:t>
            </a:r>
            <a:r>
              <a:rPr lang="ko-KR" altLang="en-US" sz="2800" dirty="0" smtClean="0"/>
              <a:t>중첩 함수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6492" y="836712"/>
            <a:ext cx="8471016" cy="5918063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1]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에서 합계에 대한 순위를 구하여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1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금메달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2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은메달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3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동메달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그 외에는 공백으로 수상에 표시하시오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순위는 합계가 큰 것이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1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lvl="1"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IF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와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Rank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함수 사용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2]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에서 제품명과 </a:t>
            </a:r>
            <a:r>
              <a:rPr lang="ko-KR" altLang="en-US" sz="1900" b="0" kern="0" dirty="0" err="1" smtClean="0">
                <a:solidFill>
                  <a:srgbClr val="000000"/>
                </a:solidFill>
                <a:latin typeface="함초롬바탕"/>
              </a:rPr>
              <a:t>판매가표를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 이용하여 </a:t>
            </a:r>
            <a:r>
              <a:rPr lang="ko-KR" altLang="en-US" sz="1900" b="0" kern="0" dirty="0" err="1" smtClean="0">
                <a:solidFill>
                  <a:srgbClr val="000000"/>
                </a:solidFill>
                <a:latin typeface="함초롬바탕"/>
              </a:rPr>
              <a:t>총판매액을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 구하시오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ko-KR" altLang="en-US" sz="1900" b="0" kern="0" dirty="0" err="1" smtClean="0">
                <a:solidFill>
                  <a:srgbClr val="000000"/>
                </a:solidFill>
                <a:latin typeface="함초롬바탕"/>
              </a:rPr>
              <a:t>총판매액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=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판매량</a:t>
            </a:r>
            <a:r>
              <a:rPr lang="en-US" altLang="ko-KR" sz="1900" b="0" kern="0" dirty="0">
                <a:solidFill>
                  <a:srgbClr val="000000"/>
                </a:solidFill>
                <a:latin typeface="함초롬바탕"/>
              </a:rPr>
              <a:t> x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판매가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lvl="1" fontAlgn="base">
              <a:buFont typeface="Wingdings" pitchFamily="2" charset="2"/>
              <a:buChar char="§"/>
            </a:pPr>
            <a:r>
              <a:rPr lang="en-US" altLang="ko-KR" sz="1900" b="0" kern="0" dirty="0" err="1" smtClean="0">
                <a:solidFill>
                  <a:srgbClr val="000000"/>
                </a:solidFill>
                <a:latin typeface="함초롬바탕"/>
              </a:rPr>
              <a:t>Hlookup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en-US" altLang="ko-KR" sz="1900" b="0" kern="0" dirty="0" err="1" smtClean="0">
                <a:solidFill>
                  <a:srgbClr val="000000"/>
                </a:solidFill>
                <a:latin typeface="함초롬바탕"/>
              </a:rPr>
              <a:t>Vlookup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, Choose, Index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중 알맞은 함수 사용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3]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에서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1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월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, 2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월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, 3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월의 매출이 해당 월의 매출 평균 이상이면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효자도서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그렇지 않으면 공백으로 결과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[F19:F26]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 표시하시오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If, and, Average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함수 사용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4]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에서 점수를 기준으로 순위를 구하여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1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대상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2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금상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3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은상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4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위는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‘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동상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’,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나머지는 공백으로 결과에 표시하시오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altLang="ko-KR" sz="1900" b="0" kern="0" dirty="0" err="1" smtClean="0">
                <a:solidFill>
                  <a:srgbClr val="000000"/>
                </a:solidFill>
                <a:latin typeface="함초롬바탕"/>
              </a:rPr>
              <a:t>Iferror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, Choose, Rank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함수 사용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  <a:p>
            <a:pPr fontAlgn="base">
              <a:buFont typeface="Wingdings" pitchFamily="2" charset="2"/>
              <a:buChar char="§"/>
            </a:pP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표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5]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에서 영어와 수학이 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90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이상인 학생들의 평균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[H40]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을 구하시오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altLang="ko-KR" sz="1900" b="0" kern="0" dirty="0" err="1" smtClean="0">
                <a:solidFill>
                  <a:srgbClr val="000000"/>
                </a:solidFill>
                <a:latin typeface="함초롬바탕"/>
              </a:rPr>
              <a:t>Sumif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와 </a:t>
            </a:r>
            <a:r>
              <a:rPr lang="en-US" altLang="ko-KR" sz="1900" b="0" kern="0" dirty="0" err="1" smtClean="0">
                <a:solidFill>
                  <a:srgbClr val="000000"/>
                </a:solidFill>
                <a:latin typeface="함초롬바탕"/>
              </a:rPr>
              <a:t>Countif</a:t>
            </a:r>
            <a:r>
              <a:rPr lang="en-US" altLang="ko-KR" sz="1900" b="0" kern="0" dirty="0" smtClean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900" b="0" kern="0" dirty="0" smtClean="0">
                <a:solidFill>
                  <a:srgbClr val="000000"/>
                </a:solidFill>
                <a:latin typeface="함초롬바탕"/>
              </a:rPr>
              <a:t>함수 사용</a:t>
            </a:r>
            <a:endParaRPr lang="en-US" altLang="ko-KR" sz="1900" b="0" kern="0" dirty="0" smtClean="0">
              <a:solidFill>
                <a:srgbClr val="000000"/>
              </a:solidFill>
              <a:latin typeface="함초롬바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325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1. 찾기/참조 함수</vt:lpstr>
      <vt:lpstr>2. 배열 함수</vt:lpstr>
      <vt:lpstr>2. 배열 함수</vt:lpstr>
      <vt:lpstr>3. 중첩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21</cp:revision>
  <dcterms:created xsi:type="dcterms:W3CDTF">2014-03-08T04:12:40Z</dcterms:created>
  <dcterms:modified xsi:type="dcterms:W3CDTF">2014-03-08T07:48:00Z</dcterms:modified>
</cp:coreProperties>
</file>