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2" y="-3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738CD-7106-45A0-B65C-32E696BB003B}" type="datetimeFigureOut">
              <a:rPr lang="ko-KR" altLang="en-US" smtClean="0"/>
              <a:t>2014-09-10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F39C70-4671-46E5-A7A3-B96AB9064545}" type="slidenum">
              <a:rPr lang="ko-KR" altLang="en-US" smtClean="0"/>
              <a:t>‹#›</a:t>
            </a:fld>
            <a:endParaRPr lang="ko-KR" altLang="en-US"/>
          </a:p>
        </p:txBody>
      </p:sp>
    </p:spTree>
    <p:extLst>
      <p:ext uri="{BB962C8B-B14F-4D97-AF65-F5344CB8AC3E}">
        <p14:creationId xmlns:p14="http://schemas.microsoft.com/office/powerpoint/2010/main" val="10873251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r>
              <a:rPr lang="en-US" altLang="en-US" sz="2400" b="1" smtClean="0"/>
              <a:t>minSdkVersion attribute</a:t>
            </a:r>
          </a:p>
          <a:p>
            <a:pPr marL="0" lvl="1" eaLnBrk="1" hangingPunct="1"/>
            <a:r>
              <a:rPr lang="en-US" altLang="en-US" sz="2400" smtClean="0"/>
              <a:t>This attribute specifies the lowest API level that the application supports.</a:t>
            </a:r>
          </a:p>
          <a:p>
            <a:pPr marL="0" lvl="1" eaLnBrk="1" hangingPunct="1"/>
            <a:endParaRPr lang="en-US" altLang="en-US" sz="2400" b="1" smtClean="0"/>
          </a:p>
          <a:p>
            <a:pPr marL="0" lvl="1" eaLnBrk="1" hangingPunct="1"/>
            <a:r>
              <a:rPr lang="en-US" altLang="en-US" sz="2400" b="1" smtClean="0"/>
              <a:t>targetSdkVersion attribute</a:t>
            </a:r>
          </a:p>
          <a:p>
            <a:pPr marL="0" lvl="1" eaLnBrk="1" hangingPunct="1"/>
            <a:r>
              <a:rPr lang="en-US" altLang="en-US" sz="2400" smtClean="0"/>
              <a:t>This attribute specifies the optimum API level that the application supports.</a:t>
            </a:r>
          </a:p>
          <a:p>
            <a:pPr marL="0" lvl="1" eaLnBrk="1" hangingPunct="1"/>
            <a:endParaRPr lang="en-US" altLang="en-US" sz="2400" b="1" smtClean="0"/>
          </a:p>
          <a:p>
            <a:pPr marL="0" lvl="1" eaLnBrk="1" hangingPunct="1"/>
            <a:r>
              <a:rPr lang="en-US" altLang="en-US" sz="2400" b="1" smtClean="0"/>
              <a:t>maxSdkVersion attribute</a:t>
            </a:r>
          </a:p>
          <a:p>
            <a:pPr marL="0" lvl="1" eaLnBrk="1" hangingPunct="1"/>
            <a:r>
              <a:rPr lang="en-US" altLang="en-US" sz="2400" smtClean="0"/>
              <a:t>This attribute specifies the highest API level that the application supports.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2400" b="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2400" b="1"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For example, if your application requires APIs introduced in Android SDK 1.6, you would check that SDK’s documentation and find that this release is defined as API Level 4. </a:t>
            </a:r>
          </a:p>
          <a:p>
            <a:pPr eaLnBrk="1" hangingPunct="1"/>
            <a:r>
              <a:rPr lang="en-US" altLang="en-US" smtClean="0"/>
              <a:t>Therefore, add the following to your Android manifest file within the &lt;manifest&gt; tag block.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For example, if your application was built using APIs that are backward compatible to Android 2.3.3 (API Level 10) but targeted and tested using Android 4.3 SDK (API Level 18), you would want to specify the targetSdkVersion attribute as 18. </a:t>
            </a:r>
          </a:p>
          <a:p>
            <a:pPr eaLnBrk="1" hangingPunct="1"/>
            <a:r>
              <a:rPr lang="en-US" altLang="en-US" smtClean="0"/>
              <a:t>Therefore, add this line to your Android manifest file within the &lt;manifest&gt; tag block.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smtClean="0"/>
              <a:t>For example . . .</a:t>
            </a:r>
          </a:p>
          <a:p>
            <a:pPr eaLnBrk="1" hangingPunct="1"/>
            <a:r>
              <a:rPr lang="en-US" altLang="en-US" smtClean="0"/>
              <a:t>You might develop a free beta version of your application with plans for a paid version for the newest SDK. </a:t>
            </a:r>
          </a:p>
          <a:p>
            <a:pPr eaLnBrk="1" hangingPunct="1"/>
            <a:r>
              <a:rPr lang="en-US" altLang="en-US" smtClean="0"/>
              <a:t>By setting the maxSdkVersion attribute of the manifest file for your free application, you disallow anyone with the newest SDK to install the free version. </a:t>
            </a:r>
          </a:p>
          <a:p>
            <a:pPr eaLnBrk="1" hangingPunct="1"/>
            <a:r>
              <a:rPr lang="en-US" altLang="en-US" smtClean="0"/>
              <a:t>The downside of this idea? </a:t>
            </a:r>
          </a:p>
          <a:p>
            <a:pPr eaLnBrk="1" hangingPunct="1"/>
            <a:r>
              <a:rPr lang="en-US" altLang="en-US" smtClean="0"/>
              <a:t>If your users have devices that receive over-the-air SDK updates, your application would cease to work (and appear) on devices where it had previously functioned perfectly, which might upset your users and result in bad ratings on your market of choice.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For example, if your application requires a physical keyboard and touchscreen input using a finger or a stylus, you need to define two separate &lt;uses-configuration&gt; tags in your manifest file.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 Manifest tab contains package-wide settings, including the package name, version information, and supported Android SDK information. </a:t>
            </a:r>
          </a:p>
          <a:p>
            <a:pPr eaLnBrk="1" hangingPunct="1"/>
            <a:r>
              <a:rPr lang="en-US" altLang="en-US" smtClean="0"/>
              <a:t>You can also set any hardware or feature requirements here.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For example, an application that requires both a light and a proximity sensor requires two tags.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For example, if the application supports QVGA screens (small) and HVGA, WQVGA, and WVGA screens (normal) regardless of pixel density, the application’s &lt;supports-screens&gt; tag is configured.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Here is an example. This feature is often used for linking to optional Google APIs.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For example, the following XML configures an Activity called SimpleMultimediaActivity as the primary launching point of the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Application tab contains application-wide settings, including the application label and icon, as well as information about the application components, such as activities, and other application components, including configuration for services, intent filters, and content providers.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smtClean="0"/>
              <a:t>Different applications have the same sorts of intent filters and are able to process the same sorts of requests</a:t>
            </a:r>
          </a:p>
          <a:p>
            <a:pPr eaLnBrk="1" hangingPunct="1"/>
            <a:r>
              <a:rPr lang="en-US" altLang="en-US" smtClean="0"/>
              <a:t>In fact, this is how the “share” features and the flexible application launch system of the Android operating system work.</a:t>
            </a:r>
          </a:p>
          <a:p>
            <a:pPr eaLnBrk="1" hangingPunct="1"/>
            <a:r>
              <a:rPr lang="en-US" altLang="en-US" smtClean="0"/>
              <a:t>For example, you can have several different Web browsers installed on a device, all of which can handle “browse the Web” intents by setting up the appropriate filters.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Intent filters are defined using the &lt;intent-filter&gt; tag and must contain at least one &lt;action&gt; tag but can also contain other information, such as &lt;category&gt; and &lt;data&gt; blocks. </a:t>
            </a:r>
          </a:p>
          <a:p>
            <a:pPr eaLnBrk="1" hangingPunct="1"/>
            <a:r>
              <a:rPr lang="en-US" altLang="en-US" smtClean="0"/>
              <a:t>Here is a sample intent filter block that might be found within an &lt;activity&gt; block.</a:t>
            </a:r>
          </a:p>
          <a:p>
            <a:pPr eaLnBrk="1" hangingPunct="1"/>
            <a:endParaRPr lang="en-US" altLang="en-US" smtClean="0"/>
          </a:p>
          <a:p>
            <a:pPr eaLnBrk="1" hangingPunct="1"/>
            <a:r>
              <a:rPr lang="en-US" altLang="en-US" smtClean="0"/>
              <a:t>This intent filter definition uses a predefined action called VIEW, the action for viewing particular content. </a:t>
            </a:r>
          </a:p>
          <a:p>
            <a:pPr eaLnBrk="1" hangingPunct="1"/>
            <a:r>
              <a:rPr lang="en-US" altLang="en-US" smtClean="0"/>
              <a:t>It also handles Intent objects in the BROWSABLE or DEFAULT category and uses a scheme of geoname so that when a URI starts with geoname://, the Activity with this intent filter can be launched to view the content.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 following XML excerpt for the preceding Android manifest file defines a permission using the &lt;uses-permission&gt; tag to gain access to the built-in camera.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Permissions tab contains any permission rules required by your application. </a:t>
            </a:r>
          </a:p>
          <a:p>
            <a:r>
              <a:rPr lang="en-US" altLang="en-US" dirty="0" smtClean="0"/>
              <a:t>This tab can also be used to enforce custom permissions created for the application.</a:t>
            </a:r>
          </a:p>
          <a:p>
            <a:r>
              <a:rPr lang="en-US" altLang="en-US" dirty="0" smtClean="0"/>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The Instrumentation tab allows the developer to declare any instrumentation classes for monitoring the application.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Android manifest file is a specially formatted XML file. </a:t>
            </a:r>
          </a:p>
          <a:p>
            <a:r>
              <a:rPr lang="en-US" altLang="en-US" smtClean="0"/>
              <a:t>You can edit the XML manually by clicking the AndroidManifest.xml tab.</a:t>
            </a:r>
          </a:p>
          <a:p>
            <a:r>
              <a:rPr lang="en-US" altLang="en-US" smtClean="0"/>
              <a:t>Android manifest files generally include a single &lt;manifest&gt; tag with a single &lt;application&gt; tag. </a:t>
            </a:r>
          </a:p>
          <a:p>
            <a:r>
              <a:rPr lang="en-US" altLang="en-US" smtClean="0"/>
              <a:t>The image is a sample AndroidManifest.xml file.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Your application’s Android manifest file defines the application properties. </a:t>
            </a:r>
          </a:p>
          <a:p>
            <a:r>
              <a:rPr lang="en-US" altLang="en-US" smtClean="0"/>
              <a:t>The package name must be defined in the Android manifest file within the &lt;manifest&gt; tag using the package attribute.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998335C-D110-49C1-9267-C978752F77B3}"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998335C-D110-49C1-9267-C978752F77B3}" type="slidenum">
              <a:rPr lang="ko-KR" altLang="en-US" smtClean="0"/>
              <a:t>‹#›</a:t>
            </a:fld>
            <a:endParaRPr lang="ko-KR" altLang="en-US"/>
          </a:p>
        </p:txBody>
      </p:sp>
      <p:sp>
        <p:nvSpPr>
          <p:cNvPr id="9" name="Content Placeholder 8"/>
          <p:cNvSpPr>
            <a:spLocks noGrp="1"/>
          </p:cNvSpPr>
          <p:nvPr>
            <p:ph sz="quarter" idx="13"/>
          </p:nvPr>
        </p:nvSpPr>
        <p:spPr>
          <a:xfrm>
            <a:off x="304800" y="381000"/>
            <a:ext cx="7772400" cy="494284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Date Placeholder 7"/>
          <p:cNvSpPr>
            <a:spLocks noGrp="1"/>
          </p:cNvSpPr>
          <p:nvPr>
            <p:ph type="dt" sz="half" idx="10"/>
          </p:nvPr>
        </p:nvSpPr>
        <p:spPr/>
        <p:txBody>
          <a:bodyPr/>
          <a:lstStyle/>
          <a:p>
            <a:fld id="{E2E38F75-386E-4431-8C66-27896C2A557B}" type="datetimeFigureOut">
              <a:rPr lang="ko-KR" altLang="en-US" smtClean="0"/>
              <a:t>2014-09-10</a:t>
            </a:fld>
            <a:endParaRPr lang="ko-KR" altLang="en-US"/>
          </a:p>
        </p:txBody>
      </p:sp>
      <p:sp>
        <p:nvSpPr>
          <p:cNvPr id="9" name="Slide Number Placeholder 8"/>
          <p:cNvSpPr>
            <a:spLocks noGrp="1"/>
          </p:cNvSpPr>
          <p:nvPr>
            <p:ph type="sldNum" sz="quarter" idx="11"/>
          </p:nvPr>
        </p:nvSpPr>
        <p:spPr/>
        <p:txBody>
          <a:bodyPr/>
          <a:lstStyle/>
          <a:p>
            <a:fld id="{8998335C-D110-49C1-9267-C978752F77B3}" type="slidenum">
              <a:rPr lang="ko-KR" altLang="en-US" smtClean="0"/>
              <a:t>‹#›</a:t>
            </a:fld>
            <a:endParaRPr lang="ko-KR" altLang="en-US"/>
          </a:p>
        </p:txBody>
      </p:sp>
      <p:sp>
        <p:nvSpPr>
          <p:cNvPr id="10" name="Footer Placeholder 9"/>
          <p:cNvSpPr>
            <a:spLocks noGrp="1"/>
          </p:cNvSpPr>
          <p:nvPr>
            <p:ph type="ftr" sz="quarter" idx="12"/>
          </p:nvPr>
        </p:nvSpPr>
        <p:spPr/>
        <p:txBody>
          <a:bodyPr/>
          <a:lstStyle/>
          <a:p>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998335C-D110-49C1-9267-C978752F77B3}" type="slidenum">
              <a:rPr lang="ko-KR" altLang="en-US" smtClean="0"/>
              <a:t>‹#›</a:t>
            </a:fld>
            <a:endParaRPr lang="ko-KR"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ko-KR"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2E38F75-386E-4431-8C66-27896C2A557B}" type="datetimeFigureOut">
              <a:rPr lang="ko-KR" altLang="en-US" smtClean="0"/>
              <a:t>2014-09-10</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381000"/>
            <a:ext cx="7543800" cy="2593975"/>
          </a:xfrm>
        </p:spPr>
        <p:txBody>
          <a:bodyPr/>
          <a:lstStyle/>
          <a:p>
            <a:r>
              <a:rPr lang="en-US" altLang="ko-KR" dirty="0" smtClean="0"/>
              <a:t>Android Fundamental</a:t>
            </a:r>
            <a:endParaRPr lang="ko-KR" altLang="en-US" dirty="0"/>
          </a:p>
        </p:txBody>
      </p:sp>
      <p:sp>
        <p:nvSpPr>
          <p:cNvPr id="3" name="부제목 2"/>
          <p:cNvSpPr>
            <a:spLocks noGrp="1"/>
          </p:cNvSpPr>
          <p:nvPr>
            <p:ph type="subTitle" idx="1"/>
          </p:nvPr>
        </p:nvSpPr>
        <p:spPr>
          <a:xfrm>
            <a:off x="685800" y="3124200"/>
            <a:ext cx="6461760" cy="1066800"/>
          </a:xfrm>
        </p:spPr>
        <p:txBody>
          <a:bodyPr>
            <a:normAutofit/>
          </a:bodyPr>
          <a:lstStyle/>
          <a:p>
            <a:r>
              <a:rPr lang="en-US" altLang="ko-KR" sz="2800" b="1" dirty="0" smtClean="0">
                <a:solidFill>
                  <a:schemeClr val="tx1"/>
                </a:solidFill>
              </a:rPr>
              <a:t>Week 2</a:t>
            </a:r>
            <a:endParaRPr lang="ko-KR" altLang="en-US" sz="2800" b="1" dirty="0">
              <a:solidFill>
                <a:schemeClr val="tx1"/>
              </a:solidFill>
            </a:endParaRPr>
          </a:p>
        </p:txBody>
      </p:sp>
    </p:spTree>
    <p:extLst>
      <p:ext uri="{BB962C8B-B14F-4D97-AF65-F5344CB8AC3E}">
        <p14:creationId xmlns:p14="http://schemas.microsoft.com/office/powerpoint/2010/main" val="1046635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App </a:t>
            </a:r>
            <a:r>
              <a:rPr lang="en-US" altLang="ko-KR" dirty="0" smtClean="0"/>
              <a:t>Components-working</a:t>
            </a:r>
            <a:endParaRPr lang="ko-KR" altLang="en-US" dirty="0"/>
          </a:p>
        </p:txBody>
      </p:sp>
      <p:sp>
        <p:nvSpPr>
          <p:cNvPr id="3" name="내용 개체 틀 2"/>
          <p:cNvSpPr>
            <a:spLocks noGrp="1"/>
          </p:cNvSpPr>
          <p:nvPr>
            <p:ph idx="1"/>
          </p:nvPr>
        </p:nvSpPr>
        <p:spPr/>
        <p:txBody>
          <a:bodyPr/>
          <a:lstStyle/>
          <a:p>
            <a:r>
              <a:rPr lang="en-US" altLang="ko-KR" dirty="0"/>
              <a:t>A unique aspect of the Android system design is that any app can start another app’s component. </a:t>
            </a:r>
            <a:r>
              <a:rPr lang="en-US" altLang="ko-KR" dirty="0" err="1" smtClean="0"/>
              <a:t>Eg</a:t>
            </a:r>
            <a:r>
              <a:rPr lang="en-US" altLang="ko-KR" dirty="0" smtClean="0"/>
              <a:t>:- start the camera app.</a:t>
            </a:r>
          </a:p>
          <a:p>
            <a:r>
              <a:rPr lang="en-US" altLang="ko-KR" dirty="0"/>
              <a:t>When the system starts a component, it starts the process for that app (if it's not already running) and instantiates the classes needed for the component. </a:t>
            </a:r>
            <a:endParaRPr lang="en-US" altLang="ko-KR" dirty="0" smtClean="0"/>
          </a:p>
          <a:p>
            <a:r>
              <a:rPr lang="en-US" altLang="ko-KR" dirty="0"/>
              <a:t>S</a:t>
            </a:r>
            <a:r>
              <a:rPr lang="en-US" altLang="ko-KR" dirty="0" smtClean="0"/>
              <a:t>ystem </a:t>
            </a:r>
            <a:r>
              <a:rPr lang="en-US" altLang="ko-KR" dirty="0"/>
              <a:t>runs each app in a separate process with file permissions that restrict access to other apps, your app cannot directly activate a component from another app. </a:t>
            </a:r>
            <a:endParaRPr lang="en-US" altLang="ko-KR" dirty="0" smtClean="0"/>
          </a:p>
          <a:p>
            <a:r>
              <a:rPr lang="en-US" altLang="ko-KR" dirty="0"/>
              <a:t>T</a:t>
            </a:r>
            <a:r>
              <a:rPr lang="en-US" altLang="ko-KR" dirty="0" smtClean="0"/>
              <a:t>o </a:t>
            </a:r>
            <a:r>
              <a:rPr lang="en-US" altLang="ko-KR" dirty="0"/>
              <a:t>activate a component in another app, you must deliver a message to the system that specifies your</a:t>
            </a:r>
            <a:r>
              <a:rPr lang="en-US" altLang="ko-KR" b="1" dirty="0"/>
              <a:t> </a:t>
            </a:r>
            <a:r>
              <a:rPr lang="en-US" altLang="ko-KR" b="1" i="1" dirty="0"/>
              <a:t>intent</a:t>
            </a:r>
            <a:r>
              <a:rPr lang="en-US" altLang="ko-KR" b="1" dirty="0"/>
              <a:t> </a:t>
            </a:r>
            <a:r>
              <a:rPr lang="en-US" altLang="ko-KR" dirty="0"/>
              <a:t>to start a particular component. </a:t>
            </a:r>
            <a:endParaRPr lang="ko-KR" altLang="en-US" dirty="0"/>
          </a:p>
        </p:txBody>
      </p:sp>
    </p:spTree>
    <p:extLst>
      <p:ext uri="{BB962C8B-B14F-4D97-AF65-F5344CB8AC3E}">
        <p14:creationId xmlns:p14="http://schemas.microsoft.com/office/powerpoint/2010/main" val="67542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Activating Components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Three of the four component </a:t>
            </a:r>
            <a:r>
              <a:rPr lang="en-US" altLang="ko-KR" b="1" dirty="0"/>
              <a:t>types—activities, services, and broadcast receivers</a:t>
            </a:r>
            <a:r>
              <a:rPr lang="en-US" altLang="ko-KR" dirty="0"/>
              <a:t>—are activated by an asynchronous message called an </a:t>
            </a:r>
            <a:r>
              <a:rPr lang="en-US" altLang="ko-KR" i="1" dirty="0"/>
              <a:t>intent</a:t>
            </a:r>
            <a:r>
              <a:rPr lang="en-US" altLang="ko-KR" dirty="0"/>
              <a:t>. </a:t>
            </a:r>
            <a:endParaRPr lang="en-US" altLang="ko-KR" dirty="0" smtClean="0"/>
          </a:p>
          <a:p>
            <a:r>
              <a:rPr lang="en-US" altLang="ko-KR" dirty="0"/>
              <a:t>Intents bind individual components to each other at </a:t>
            </a:r>
            <a:r>
              <a:rPr lang="en-US" altLang="ko-KR" dirty="0" smtClean="0"/>
              <a:t>runtime.</a:t>
            </a:r>
          </a:p>
          <a:p>
            <a:r>
              <a:rPr lang="en-US" altLang="ko-KR" dirty="0"/>
              <a:t>An intent is created with an </a:t>
            </a:r>
            <a:r>
              <a:rPr lang="en-US" altLang="ko-KR" b="1" dirty="0" smtClean="0"/>
              <a:t>Intent</a:t>
            </a:r>
            <a:r>
              <a:rPr lang="en-US" altLang="ko-KR" b="1" dirty="0"/>
              <a:t> </a:t>
            </a:r>
            <a:r>
              <a:rPr lang="en-US" altLang="ko-KR" dirty="0" smtClean="0"/>
              <a:t>object</a:t>
            </a:r>
            <a:r>
              <a:rPr lang="en-US" altLang="ko-KR" dirty="0"/>
              <a:t>, which defines a message to activate either a specific component or a specific </a:t>
            </a:r>
            <a:r>
              <a:rPr lang="en-US" altLang="ko-KR" i="1" dirty="0"/>
              <a:t>type</a:t>
            </a:r>
            <a:r>
              <a:rPr lang="en-US" altLang="ko-KR" dirty="0"/>
              <a:t> of component—an intent can be either </a:t>
            </a:r>
            <a:r>
              <a:rPr lang="en-US" altLang="ko-KR" b="1" dirty="0"/>
              <a:t>explicit </a:t>
            </a:r>
            <a:r>
              <a:rPr lang="en-US" altLang="ko-KR" dirty="0"/>
              <a:t>or </a:t>
            </a:r>
            <a:r>
              <a:rPr lang="en-US" altLang="ko-KR" b="1" dirty="0" smtClean="0"/>
              <a:t>implicit</a:t>
            </a:r>
            <a:r>
              <a:rPr lang="en-US" altLang="ko-KR" dirty="0"/>
              <a:t>.</a:t>
            </a:r>
            <a:endParaRPr lang="en-US" altLang="ko-KR" dirty="0" smtClean="0"/>
          </a:p>
          <a:p>
            <a:r>
              <a:rPr lang="en-US" altLang="ko-KR" dirty="0"/>
              <a:t>For activities and services, an intent defines the action to perform </a:t>
            </a:r>
            <a:r>
              <a:rPr lang="en-US" altLang="ko-KR" dirty="0" smtClean="0"/>
              <a:t>and </a:t>
            </a:r>
            <a:r>
              <a:rPr lang="en-US" altLang="ko-KR" dirty="0"/>
              <a:t>may specify the URI of the data to act </a:t>
            </a:r>
            <a:r>
              <a:rPr lang="en-US" altLang="ko-KR" dirty="0" smtClean="0"/>
              <a:t>on.</a:t>
            </a:r>
          </a:p>
          <a:p>
            <a:r>
              <a:rPr lang="en-US" altLang="ko-KR" dirty="0"/>
              <a:t>For broadcast receivers, the intent simply defines the announcement being </a:t>
            </a:r>
            <a:r>
              <a:rPr lang="en-US" altLang="ko-KR" dirty="0" smtClean="0"/>
              <a:t>broadcast.</a:t>
            </a:r>
          </a:p>
          <a:p>
            <a:r>
              <a:rPr lang="en-US" altLang="ko-KR" dirty="0"/>
              <a:t>C</a:t>
            </a:r>
            <a:r>
              <a:rPr lang="en-US" altLang="ko-KR" dirty="0" smtClean="0"/>
              <a:t>ontent </a:t>
            </a:r>
            <a:r>
              <a:rPr lang="en-US" altLang="ko-KR" dirty="0"/>
              <a:t>provider, </a:t>
            </a:r>
            <a:r>
              <a:rPr lang="en-US" altLang="ko-KR" b="1" dirty="0"/>
              <a:t>is not </a:t>
            </a:r>
            <a:r>
              <a:rPr lang="en-US" altLang="ko-KR" dirty="0"/>
              <a:t>activated by intents. </a:t>
            </a:r>
            <a:r>
              <a:rPr lang="en-US" altLang="ko-KR" dirty="0" smtClean="0"/>
              <a:t>But activated </a:t>
            </a:r>
            <a:r>
              <a:rPr lang="en-US" altLang="ko-KR" dirty="0"/>
              <a:t>when targeted by a request from a </a:t>
            </a:r>
            <a:r>
              <a:rPr lang="en-US" altLang="ko-KR" b="1" dirty="0" err="1" smtClean="0"/>
              <a:t>ContentResolver</a:t>
            </a:r>
            <a:r>
              <a:rPr lang="en-US" altLang="ko-KR" dirty="0"/>
              <a:t>. </a:t>
            </a:r>
            <a:endParaRPr lang="ko-KR" altLang="en-US" dirty="0"/>
          </a:p>
        </p:txBody>
      </p:sp>
    </p:spTree>
    <p:extLst>
      <p:ext uri="{BB962C8B-B14F-4D97-AF65-F5344CB8AC3E}">
        <p14:creationId xmlns:p14="http://schemas.microsoft.com/office/powerpoint/2010/main" val="95050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There are separate methods for activating each type of component</a:t>
            </a:r>
            <a:r>
              <a:rPr lang="en-US" altLang="ko-KR" dirty="0" smtClean="0"/>
              <a:t>:</a:t>
            </a:r>
          </a:p>
          <a:p>
            <a:r>
              <a:rPr lang="en-US" altLang="ko-KR" dirty="0"/>
              <a:t>You can start an activity </a:t>
            </a:r>
            <a:r>
              <a:rPr lang="en-US" altLang="ko-KR" dirty="0" smtClean="0"/>
              <a:t>by passing an</a:t>
            </a:r>
            <a:r>
              <a:rPr lang="en-US" altLang="ko-KR" dirty="0"/>
              <a:t> </a:t>
            </a:r>
            <a:r>
              <a:rPr lang="en-US" altLang="ko-KR" dirty="0" smtClean="0"/>
              <a:t>Intent</a:t>
            </a:r>
            <a:r>
              <a:rPr lang="en-US" altLang="ko-KR" dirty="0"/>
              <a:t> </a:t>
            </a:r>
            <a:r>
              <a:rPr lang="en-US" altLang="ko-KR" dirty="0" smtClean="0"/>
              <a:t>to</a:t>
            </a:r>
            <a:r>
              <a:rPr lang="en-US" altLang="ko-KR" dirty="0"/>
              <a:t> </a:t>
            </a:r>
            <a:r>
              <a:rPr lang="en-US" altLang="ko-KR" b="1" dirty="0" err="1"/>
              <a:t>startActivity</a:t>
            </a:r>
            <a:r>
              <a:rPr lang="en-US" altLang="ko-KR" b="1" dirty="0"/>
              <a:t>()</a:t>
            </a:r>
            <a:r>
              <a:rPr lang="en-US" altLang="ko-KR" dirty="0"/>
              <a:t> </a:t>
            </a:r>
            <a:r>
              <a:rPr lang="en-US" altLang="ko-KR" dirty="0" smtClean="0"/>
              <a:t>or </a:t>
            </a:r>
            <a:r>
              <a:rPr lang="en-US" altLang="ko-KR" b="1" dirty="0" err="1" smtClean="0"/>
              <a:t>startActivityForResult</a:t>
            </a:r>
            <a:r>
              <a:rPr lang="en-US" altLang="ko-KR" b="1" dirty="0" smtClean="0"/>
              <a:t>()</a:t>
            </a:r>
            <a:r>
              <a:rPr lang="en-US" altLang="ko-KR" dirty="0" smtClean="0"/>
              <a:t>. </a:t>
            </a:r>
          </a:p>
          <a:p>
            <a:r>
              <a:rPr lang="en-US" altLang="ko-KR" dirty="0"/>
              <a:t>You can start a </a:t>
            </a:r>
            <a:r>
              <a:rPr lang="en-US" altLang="ko-KR" dirty="0" smtClean="0"/>
              <a:t>by </a:t>
            </a:r>
            <a:r>
              <a:rPr lang="en-US" altLang="ko-KR" dirty="0"/>
              <a:t>passing an Intent </a:t>
            </a:r>
            <a:r>
              <a:rPr lang="en-US" altLang="ko-KR" dirty="0" smtClean="0"/>
              <a:t>to</a:t>
            </a:r>
            <a:r>
              <a:rPr lang="en-US" altLang="ko-KR" b="1" dirty="0" smtClean="0"/>
              <a:t> </a:t>
            </a:r>
            <a:r>
              <a:rPr lang="en-US" altLang="ko-KR" b="1" dirty="0" err="1" smtClean="0"/>
              <a:t>startService</a:t>
            </a:r>
            <a:r>
              <a:rPr lang="en-US" altLang="ko-KR" b="1" dirty="0"/>
              <a:t>()</a:t>
            </a:r>
            <a:r>
              <a:rPr lang="en-US" altLang="ko-KR" dirty="0"/>
              <a:t>. Or you can bind to the service by passing an Intent to </a:t>
            </a:r>
            <a:r>
              <a:rPr lang="en-US" altLang="ko-KR" b="1" dirty="0" err="1"/>
              <a:t>bindService</a:t>
            </a:r>
            <a:r>
              <a:rPr lang="en-US" altLang="ko-KR" b="1" dirty="0" smtClean="0"/>
              <a:t>()</a:t>
            </a:r>
            <a:r>
              <a:rPr lang="en-US" altLang="ko-KR" dirty="0" smtClean="0"/>
              <a:t>.</a:t>
            </a:r>
          </a:p>
          <a:p>
            <a:r>
              <a:rPr lang="en-US" altLang="ko-KR" dirty="0"/>
              <a:t>You can initiate a broadcast by passing an Intent to methods like </a:t>
            </a:r>
            <a:r>
              <a:rPr lang="en-US" altLang="ko-KR" b="1" dirty="0" err="1"/>
              <a:t>sendBroadcast</a:t>
            </a:r>
            <a:r>
              <a:rPr lang="en-US" altLang="ko-KR" b="1" dirty="0"/>
              <a:t>()</a:t>
            </a:r>
            <a:r>
              <a:rPr lang="en-US" altLang="ko-KR" dirty="0"/>
              <a:t>,</a:t>
            </a:r>
            <a:r>
              <a:rPr lang="en-US" altLang="ko-KR" b="1" dirty="0" err="1"/>
              <a:t>sendOrderedBroadcast</a:t>
            </a:r>
            <a:r>
              <a:rPr lang="en-US" altLang="ko-KR" b="1" dirty="0"/>
              <a:t>(), or </a:t>
            </a:r>
            <a:r>
              <a:rPr lang="en-US" altLang="ko-KR" b="1" dirty="0" err="1"/>
              <a:t>sendStickyBroadcast</a:t>
            </a:r>
            <a:r>
              <a:rPr lang="en-US" altLang="ko-KR" b="1" dirty="0" smtClean="0"/>
              <a:t>().</a:t>
            </a:r>
          </a:p>
          <a:p>
            <a:r>
              <a:rPr lang="en-US" altLang="ko-KR" dirty="0"/>
              <a:t>You can perform a query to a content provider by calling </a:t>
            </a:r>
            <a:r>
              <a:rPr lang="en-US" altLang="ko-KR" b="1" dirty="0"/>
              <a:t>query()</a:t>
            </a:r>
            <a:r>
              <a:rPr lang="en-US" altLang="ko-KR" dirty="0"/>
              <a:t> on a </a:t>
            </a:r>
            <a:r>
              <a:rPr lang="en-US" altLang="ko-KR" b="1" dirty="0" err="1"/>
              <a:t>ContentResolver</a:t>
            </a:r>
            <a:r>
              <a:rPr lang="en-US" altLang="ko-KR" dirty="0"/>
              <a:t>.</a:t>
            </a:r>
          </a:p>
          <a:p>
            <a:endParaRPr lang="en-US" altLang="ko-KR" dirty="0"/>
          </a:p>
          <a:p>
            <a:endParaRPr lang="en-US" altLang="ko-KR" dirty="0"/>
          </a:p>
          <a:p>
            <a:endParaRPr lang="ko-KR" altLang="en-US" dirty="0"/>
          </a:p>
        </p:txBody>
      </p:sp>
      <p:sp>
        <p:nvSpPr>
          <p:cNvPr id="4" name="제목 1"/>
          <p:cNvSpPr>
            <a:spLocks noGrp="1"/>
          </p:cNvSpPr>
          <p:nvPr>
            <p:ph type="title"/>
          </p:nvPr>
        </p:nvSpPr>
        <p:spPr/>
        <p:txBody>
          <a:bodyPr/>
          <a:lstStyle/>
          <a:p>
            <a:r>
              <a:rPr lang="en-US" altLang="ko-KR" dirty="0" smtClean="0"/>
              <a:t>Activating Components</a:t>
            </a:r>
            <a:endParaRPr lang="ko-KR" altLang="en-US" dirty="0"/>
          </a:p>
        </p:txBody>
      </p:sp>
    </p:spTree>
    <p:extLst>
      <p:ext uri="{BB962C8B-B14F-4D97-AF65-F5344CB8AC3E}">
        <p14:creationId xmlns:p14="http://schemas.microsoft.com/office/powerpoint/2010/main" val="52405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Manifest File</a:t>
            </a:r>
            <a:endParaRPr lang="ko-KR" altLang="en-US" dirty="0"/>
          </a:p>
        </p:txBody>
      </p:sp>
      <p:sp>
        <p:nvSpPr>
          <p:cNvPr id="3" name="내용 개체 틀 2"/>
          <p:cNvSpPr>
            <a:spLocks noGrp="1"/>
          </p:cNvSpPr>
          <p:nvPr>
            <p:ph idx="1"/>
          </p:nvPr>
        </p:nvSpPr>
        <p:spPr/>
        <p:txBody>
          <a:bodyPr/>
          <a:lstStyle/>
          <a:p>
            <a:r>
              <a:rPr lang="en-US" altLang="ko-KR" dirty="0" smtClean="0"/>
              <a:t>Android system understand the components by </a:t>
            </a:r>
            <a:r>
              <a:rPr lang="en-US" altLang="ko-KR" dirty="0"/>
              <a:t>reading the app's </a:t>
            </a:r>
            <a:r>
              <a:rPr lang="en-US" altLang="ko-KR" b="1" dirty="0"/>
              <a:t>AndroidManifest.xml</a:t>
            </a:r>
            <a:r>
              <a:rPr lang="en-US" altLang="ko-KR" dirty="0"/>
              <a:t> file (the "manifest" file). </a:t>
            </a:r>
            <a:r>
              <a:rPr lang="en-US" altLang="ko-KR" b="1" dirty="0"/>
              <a:t>Your app must declare all its components in this file, which must be at the root of the app project directory</a:t>
            </a:r>
            <a:r>
              <a:rPr lang="en-US" altLang="ko-KR" b="1" dirty="0" smtClean="0"/>
              <a:t>.</a:t>
            </a:r>
          </a:p>
          <a:p>
            <a:r>
              <a:rPr lang="en-US" altLang="ko-KR" dirty="0" smtClean="0"/>
              <a:t>Manifest also performs:</a:t>
            </a:r>
          </a:p>
          <a:p>
            <a:pPr lvl="1"/>
            <a:r>
              <a:rPr lang="en-US" altLang="ko-KR" dirty="0"/>
              <a:t>Identify any user permissions the app requires, such as Internet access or read-access to the user's contacts.</a:t>
            </a:r>
          </a:p>
          <a:p>
            <a:pPr lvl="1"/>
            <a:r>
              <a:rPr lang="en-US" altLang="ko-KR" dirty="0"/>
              <a:t>Declare the minimum API Level required by the app, based on which APIs the app uses.</a:t>
            </a:r>
          </a:p>
          <a:p>
            <a:pPr lvl="1"/>
            <a:r>
              <a:rPr lang="en-US" altLang="ko-KR" dirty="0"/>
              <a:t>Declare hardware and software features used or required by the app, such as a camera, </a:t>
            </a:r>
            <a:r>
              <a:rPr lang="en-US" altLang="ko-KR" dirty="0" err="1"/>
              <a:t>bluetooth</a:t>
            </a:r>
            <a:r>
              <a:rPr lang="en-US" altLang="ko-KR" dirty="0"/>
              <a:t> services, or a </a:t>
            </a:r>
            <a:r>
              <a:rPr lang="en-US" altLang="ko-KR" dirty="0" err="1"/>
              <a:t>multitouch</a:t>
            </a:r>
            <a:r>
              <a:rPr lang="en-US" altLang="ko-KR" dirty="0"/>
              <a:t> screen.</a:t>
            </a:r>
          </a:p>
          <a:p>
            <a:pPr lvl="1"/>
            <a:r>
              <a:rPr lang="en-US" altLang="ko-KR" dirty="0"/>
              <a:t>API libraries the app needs to be linked against (other than the Android framework APIs), such as the Google Maps library.</a:t>
            </a:r>
          </a:p>
          <a:p>
            <a:pPr lvl="1"/>
            <a:endParaRPr lang="ko-KR" altLang="en-US" dirty="0"/>
          </a:p>
        </p:txBody>
      </p:sp>
    </p:spTree>
    <p:extLst>
      <p:ext uri="{BB962C8B-B14F-4D97-AF65-F5344CB8AC3E}">
        <p14:creationId xmlns:p14="http://schemas.microsoft.com/office/powerpoint/2010/main" val="173992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400" dirty="0" smtClean="0"/>
              <a:t>Manifest-declaring components</a:t>
            </a:r>
            <a:endParaRPr lang="ko-KR" altLang="en-US" sz="4400" dirty="0"/>
          </a:p>
        </p:txBody>
      </p:sp>
      <p:sp>
        <p:nvSpPr>
          <p:cNvPr id="3" name="내용 개체 틀 2"/>
          <p:cNvSpPr>
            <a:spLocks noGrp="1"/>
          </p:cNvSpPr>
          <p:nvPr>
            <p:ph idx="1"/>
          </p:nvPr>
        </p:nvSpPr>
        <p:spPr>
          <a:xfrm>
            <a:off x="457200" y="1219200"/>
            <a:ext cx="7620000" cy="4800600"/>
          </a:xfrm>
        </p:spPr>
        <p:txBody>
          <a:bodyPr>
            <a:normAutofit fontScale="92500" lnSpcReduction="10000"/>
          </a:bodyPr>
          <a:lstStyle/>
          <a:p>
            <a:r>
              <a:rPr lang="en-US" altLang="ko-KR" dirty="0"/>
              <a:t>The primary task of the manifest is to inform the system about the app's components. </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a:p>
            <a:endParaRPr lang="en-US" altLang="ko-KR" dirty="0" smtClean="0"/>
          </a:p>
          <a:p>
            <a:endParaRPr lang="en-US" altLang="ko-KR" dirty="0"/>
          </a:p>
          <a:p>
            <a:r>
              <a:rPr lang="en-US" altLang="ko-KR" dirty="0"/>
              <a:t>In the &lt;</a:t>
            </a:r>
            <a:r>
              <a:rPr lang="en-US" altLang="ko-KR" b="1" dirty="0"/>
              <a:t>application</a:t>
            </a:r>
            <a:r>
              <a:rPr lang="en-US" altLang="ko-KR" dirty="0"/>
              <a:t>&gt; element, the </a:t>
            </a:r>
            <a:r>
              <a:rPr lang="en-US" altLang="ko-KR" b="1" dirty="0" err="1"/>
              <a:t>android:icon</a:t>
            </a:r>
            <a:r>
              <a:rPr lang="en-US" altLang="ko-KR" dirty="0"/>
              <a:t> attribute points to resources for an icon that identifies the app</a:t>
            </a:r>
            <a:r>
              <a:rPr lang="en-US" altLang="ko-KR" dirty="0" smtClean="0"/>
              <a:t>.</a:t>
            </a:r>
          </a:p>
          <a:p>
            <a:r>
              <a:rPr lang="en-US" altLang="ko-KR" dirty="0"/>
              <a:t>In the &lt;</a:t>
            </a:r>
            <a:r>
              <a:rPr lang="en-US" altLang="ko-KR" b="1" dirty="0"/>
              <a:t>activity</a:t>
            </a:r>
            <a:r>
              <a:rPr lang="en-US" altLang="ko-KR" dirty="0"/>
              <a:t>&gt; element, the </a:t>
            </a:r>
            <a:r>
              <a:rPr lang="en-US" altLang="ko-KR" b="1" dirty="0" err="1"/>
              <a:t>android:name</a:t>
            </a:r>
            <a:r>
              <a:rPr lang="en-US" altLang="ko-KR" dirty="0"/>
              <a:t> attribute specifies the fully qualified class name of the </a:t>
            </a:r>
            <a:r>
              <a:rPr lang="en-US" altLang="ko-KR" dirty="0" smtClean="0"/>
              <a:t>Activity subclass </a:t>
            </a:r>
            <a:r>
              <a:rPr lang="en-US" altLang="ko-KR" dirty="0"/>
              <a:t>and the </a:t>
            </a:r>
            <a:r>
              <a:rPr lang="en-US" altLang="ko-KR" b="1" dirty="0" err="1"/>
              <a:t>android:label</a:t>
            </a:r>
            <a:r>
              <a:rPr lang="en-US" altLang="ko-KR" dirty="0"/>
              <a:t> attributes specifies a string to use as the user-visible label for the activity.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5791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62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400" dirty="0"/>
              <a:t>Manifest-declaring components</a:t>
            </a:r>
            <a:endParaRPr lang="ko-KR" altLang="en-US" sz="4400" b="1" dirty="0"/>
          </a:p>
        </p:txBody>
      </p:sp>
      <p:sp>
        <p:nvSpPr>
          <p:cNvPr id="3" name="내용 개체 틀 2"/>
          <p:cNvSpPr>
            <a:spLocks noGrp="1"/>
          </p:cNvSpPr>
          <p:nvPr>
            <p:ph idx="1"/>
          </p:nvPr>
        </p:nvSpPr>
        <p:spPr/>
        <p:txBody>
          <a:bodyPr/>
          <a:lstStyle/>
          <a:p>
            <a:r>
              <a:rPr lang="en-US" altLang="ko-KR" sz="2400" dirty="0"/>
              <a:t>A</a:t>
            </a:r>
            <a:r>
              <a:rPr lang="en-US" altLang="ko-KR" sz="2400" dirty="0" smtClean="0"/>
              <a:t>ll </a:t>
            </a:r>
            <a:r>
              <a:rPr lang="en-US" altLang="ko-KR" sz="2400" dirty="0"/>
              <a:t>app components </a:t>
            </a:r>
            <a:r>
              <a:rPr lang="en-US" altLang="ko-KR" sz="2400" dirty="0" smtClean="0"/>
              <a:t>declared this </a:t>
            </a:r>
            <a:r>
              <a:rPr lang="en-US" altLang="ko-KR" sz="2400" dirty="0"/>
              <a:t>way</a:t>
            </a:r>
            <a:r>
              <a:rPr lang="en-US" altLang="ko-KR" sz="2400" dirty="0" smtClean="0"/>
              <a:t>:</a:t>
            </a:r>
          </a:p>
          <a:p>
            <a:pPr lvl="1"/>
            <a:r>
              <a:rPr lang="en-US" altLang="ko-KR" dirty="0"/>
              <a:t>&lt;activity&gt; elements for activities</a:t>
            </a:r>
          </a:p>
          <a:p>
            <a:pPr lvl="1"/>
            <a:r>
              <a:rPr lang="en-US" altLang="ko-KR" dirty="0"/>
              <a:t>&lt;service&gt; elements for services</a:t>
            </a:r>
          </a:p>
          <a:p>
            <a:pPr lvl="1"/>
            <a:r>
              <a:rPr lang="en-US" altLang="ko-KR" dirty="0"/>
              <a:t>&lt;receiver&gt; elements for broadcast receivers</a:t>
            </a:r>
          </a:p>
          <a:p>
            <a:pPr lvl="1"/>
            <a:r>
              <a:rPr lang="en-US" altLang="ko-KR" dirty="0"/>
              <a:t>&lt;provider&gt; elements for content </a:t>
            </a:r>
            <a:r>
              <a:rPr lang="en-US" altLang="ko-KR" dirty="0" smtClean="0"/>
              <a:t>providers</a:t>
            </a:r>
          </a:p>
          <a:p>
            <a:r>
              <a:rPr lang="en-US" altLang="ko-KR" dirty="0"/>
              <a:t>Activities, services, and content providers that you include in your source but do not declare in the manifest are not visible to the system and, consequently, can never run</a:t>
            </a:r>
            <a:r>
              <a:rPr lang="en-US" altLang="ko-KR" dirty="0" smtClean="0"/>
              <a:t>.</a:t>
            </a:r>
          </a:p>
          <a:p>
            <a:r>
              <a:rPr lang="en-US" altLang="ko-KR" dirty="0"/>
              <a:t>B</a:t>
            </a:r>
            <a:r>
              <a:rPr lang="en-US" altLang="ko-KR" dirty="0" smtClean="0"/>
              <a:t>roadcast </a:t>
            </a:r>
            <a:r>
              <a:rPr lang="en-US" altLang="ko-KR" dirty="0"/>
              <a:t>receivers can be either declared in the manifest or created dynamically in code (as </a:t>
            </a:r>
            <a:r>
              <a:rPr lang="en-US" altLang="ko-KR" dirty="0" err="1"/>
              <a:t>BroadcastReceiver</a:t>
            </a:r>
            <a:r>
              <a:rPr lang="en-US" altLang="ko-KR" dirty="0"/>
              <a:t> objects) and registered with the system by calling </a:t>
            </a:r>
            <a:r>
              <a:rPr lang="en-US" altLang="ko-KR" dirty="0" err="1"/>
              <a:t>registerReceiver</a:t>
            </a:r>
            <a:r>
              <a:rPr lang="en-US" altLang="ko-KR" dirty="0"/>
              <a:t>().</a:t>
            </a:r>
          </a:p>
          <a:p>
            <a:endParaRPr lang="ko-KR" altLang="en-US" dirty="0"/>
          </a:p>
        </p:txBody>
      </p:sp>
    </p:spTree>
    <p:extLst>
      <p:ext uri="{BB962C8B-B14F-4D97-AF65-F5344CB8AC3E}">
        <p14:creationId xmlns:p14="http://schemas.microsoft.com/office/powerpoint/2010/main" val="96491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76200"/>
            <a:ext cx="7620000" cy="792162"/>
          </a:xfrm>
        </p:spPr>
        <p:txBody>
          <a:bodyPr/>
          <a:lstStyle/>
          <a:p>
            <a:r>
              <a:rPr lang="en-US" altLang="ko-KR" dirty="0" smtClean="0"/>
              <a:t>Structure of Manifest</a:t>
            </a:r>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36576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8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Structure of Manifest</a:t>
            </a:r>
            <a:endParaRPr lang="ko-KR" altLang="en-US" dirty="0"/>
          </a:p>
        </p:txBody>
      </p:sp>
      <p:sp>
        <p:nvSpPr>
          <p:cNvPr id="3" name="내용 개체 틀 2"/>
          <p:cNvSpPr>
            <a:spLocks noGrp="1"/>
          </p:cNvSpPr>
          <p:nvPr>
            <p:ph idx="1"/>
          </p:nvPr>
        </p:nvSpPr>
        <p:spPr/>
        <p:txBody>
          <a:bodyPr>
            <a:normAutofit/>
          </a:bodyPr>
          <a:lstStyle/>
          <a:p>
            <a:r>
              <a:rPr lang="en-US" altLang="ko-KR" dirty="0"/>
              <a:t>These are the only legal elements; </a:t>
            </a:r>
            <a:r>
              <a:rPr lang="en-US" altLang="ko-KR" b="1" dirty="0"/>
              <a:t>you cannot add your own elements or attributes</a:t>
            </a:r>
            <a:r>
              <a:rPr lang="en-US" altLang="ko-KR" b="1" dirty="0" smtClean="0"/>
              <a:t>.</a:t>
            </a:r>
          </a:p>
        </p:txBody>
      </p:sp>
      <p:sp>
        <p:nvSpPr>
          <p:cNvPr id="4" name="TextBox 3"/>
          <p:cNvSpPr txBox="1"/>
          <p:nvPr/>
        </p:nvSpPr>
        <p:spPr>
          <a:xfrm>
            <a:off x="990600" y="2590800"/>
            <a:ext cx="2438400" cy="3416320"/>
          </a:xfrm>
          <a:prstGeom prst="rect">
            <a:avLst/>
          </a:prstGeom>
          <a:noFill/>
        </p:spPr>
        <p:txBody>
          <a:bodyPr wrap="square" rtlCol="0">
            <a:spAutoFit/>
          </a:bodyPr>
          <a:lstStyle/>
          <a:p>
            <a:r>
              <a:rPr lang="en-US" altLang="ko-KR" dirty="0" smtClean="0"/>
              <a:t>&lt;action&gt;</a:t>
            </a:r>
            <a:br>
              <a:rPr lang="en-US" altLang="ko-KR" dirty="0" smtClean="0"/>
            </a:br>
            <a:r>
              <a:rPr lang="en-US" altLang="ko-KR" dirty="0" smtClean="0"/>
              <a:t>&lt;activity&gt;</a:t>
            </a:r>
            <a:br>
              <a:rPr lang="en-US" altLang="ko-KR" dirty="0" smtClean="0"/>
            </a:br>
            <a:r>
              <a:rPr lang="en-US" altLang="ko-KR" dirty="0" smtClean="0"/>
              <a:t>&lt;activity-alias&gt;</a:t>
            </a:r>
            <a:br>
              <a:rPr lang="en-US" altLang="ko-KR" dirty="0" smtClean="0"/>
            </a:br>
            <a:r>
              <a:rPr lang="en-US" altLang="ko-KR" dirty="0" smtClean="0"/>
              <a:t>&lt;application&gt;</a:t>
            </a:r>
            <a:br>
              <a:rPr lang="en-US" altLang="ko-KR" dirty="0" smtClean="0"/>
            </a:br>
            <a:r>
              <a:rPr lang="en-US" altLang="ko-KR" dirty="0" smtClean="0"/>
              <a:t>&lt;category&gt;</a:t>
            </a:r>
            <a:br>
              <a:rPr lang="en-US" altLang="ko-KR" dirty="0" smtClean="0"/>
            </a:br>
            <a:r>
              <a:rPr lang="en-US" altLang="ko-KR" dirty="0" smtClean="0"/>
              <a:t>&lt;data&gt;</a:t>
            </a:r>
            <a:br>
              <a:rPr lang="en-US" altLang="ko-KR" dirty="0" smtClean="0"/>
            </a:br>
            <a:r>
              <a:rPr lang="en-US" altLang="ko-KR" dirty="0" smtClean="0"/>
              <a:t>&lt;grant-</a:t>
            </a:r>
            <a:r>
              <a:rPr lang="en-US" altLang="ko-KR" dirty="0" err="1" smtClean="0"/>
              <a:t>uri</a:t>
            </a:r>
            <a:r>
              <a:rPr lang="en-US" altLang="ko-KR" dirty="0" smtClean="0"/>
              <a:t>-permission&gt;</a:t>
            </a:r>
            <a:br>
              <a:rPr lang="en-US" altLang="ko-KR" dirty="0" smtClean="0"/>
            </a:br>
            <a:r>
              <a:rPr lang="en-US" altLang="ko-KR" dirty="0" smtClean="0"/>
              <a:t>&lt;instrumentation&gt;</a:t>
            </a:r>
            <a:br>
              <a:rPr lang="en-US" altLang="ko-KR" dirty="0" smtClean="0"/>
            </a:br>
            <a:r>
              <a:rPr lang="en-US" altLang="ko-KR" dirty="0" smtClean="0"/>
              <a:t>&lt;intent-filter&gt;</a:t>
            </a:r>
            <a:br>
              <a:rPr lang="en-US" altLang="ko-KR" dirty="0" smtClean="0"/>
            </a:br>
            <a:r>
              <a:rPr lang="en-US" altLang="ko-KR" dirty="0" smtClean="0"/>
              <a:t>&lt;manifest&gt;</a:t>
            </a:r>
            <a:br>
              <a:rPr lang="en-US" altLang="ko-KR" dirty="0" smtClean="0"/>
            </a:br>
            <a:r>
              <a:rPr lang="en-US" altLang="ko-KR" dirty="0" smtClean="0"/>
              <a:t>&lt;meta-data&gt;</a:t>
            </a:r>
            <a:br>
              <a:rPr lang="en-US" altLang="ko-KR" dirty="0" smtClean="0"/>
            </a:br>
            <a:endParaRPr lang="ko-KR" altLang="en-US" dirty="0"/>
          </a:p>
        </p:txBody>
      </p:sp>
      <p:sp>
        <p:nvSpPr>
          <p:cNvPr id="5" name="TextBox 4"/>
          <p:cNvSpPr txBox="1"/>
          <p:nvPr/>
        </p:nvSpPr>
        <p:spPr>
          <a:xfrm>
            <a:off x="3886200" y="2578768"/>
            <a:ext cx="3048000" cy="3416320"/>
          </a:xfrm>
          <a:prstGeom prst="rect">
            <a:avLst/>
          </a:prstGeom>
          <a:noFill/>
        </p:spPr>
        <p:txBody>
          <a:bodyPr wrap="square" rtlCol="0">
            <a:spAutoFit/>
          </a:bodyPr>
          <a:lstStyle/>
          <a:p>
            <a:pPr lvl="1"/>
            <a:r>
              <a:rPr lang="en-US" altLang="ko-KR" dirty="0" smtClean="0"/>
              <a:t>&lt;permission&gt;</a:t>
            </a:r>
            <a:br>
              <a:rPr lang="en-US" altLang="ko-KR" dirty="0" smtClean="0"/>
            </a:br>
            <a:r>
              <a:rPr lang="en-US" altLang="ko-KR" dirty="0" smtClean="0"/>
              <a:t>&lt;permission-group&gt;</a:t>
            </a:r>
            <a:br>
              <a:rPr lang="en-US" altLang="ko-KR" dirty="0" smtClean="0"/>
            </a:br>
            <a:r>
              <a:rPr lang="en-US" altLang="ko-KR" dirty="0" smtClean="0"/>
              <a:t>&lt;permission-tree&gt;</a:t>
            </a:r>
            <a:br>
              <a:rPr lang="en-US" altLang="ko-KR" dirty="0" smtClean="0"/>
            </a:br>
            <a:r>
              <a:rPr lang="en-US" altLang="ko-KR" dirty="0" smtClean="0"/>
              <a:t>&lt;provider &gt;</a:t>
            </a:r>
            <a:br>
              <a:rPr lang="en-US" altLang="ko-KR" dirty="0" smtClean="0"/>
            </a:br>
            <a:r>
              <a:rPr lang="en-US" altLang="ko-KR" dirty="0" smtClean="0"/>
              <a:t>&lt;receiver&gt; </a:t>
            </a:r>
            <a:br>
              <a:rPr lang="en-US" altLang="ko-KR" dirty="0" smtClean="0"/>
            </a:br>
            <a:r>
              <a:rPr lang="en-US" altLang="ko-KR" dirty="0" smtClean="0"/>
              <a:t>&lt;service&gt;</a:t>
            </a:r>
            <a:br>
              <a:rPr lang="en-US" altLang="ko-KR" dirty="0" smtClean="0"/>
            </a:br>
            <a:r>
              <a:rPr lang="en-US" altLang="ko-KR" dirty="0" smtClean="0"/>
              <a:t>&lt;supports-screens&gt;</a:t>
            </a:r>
            <a:br>
              <a:rPr lang="en-US" altLang="ko-KR" dirty="0" smtClean="0"/>
            </a:br>
            <a:r>
              <a:rPr lang="en-US" altLang="ko-KR" dirty="0" smtClean="0"/>
              <a:t>&lt;uses-configuration&gt;</a:t>
            </a:r>
            <a:br>
              <a:rPr lang="en-US" altLang="ko-KR" dirty="0" smtClean="0"/>
            </a:br>
            <a:r>
              <a:rPr lang="en-US" altLang="ko-KR" dirty="0" smtClean="0"/>
              <a:t>&lt;uses-feature&gt;</a:t>
            </a:r>
            <a:br>
              <a:rPr lang="en-US" altLang="ko-KR" dirty="0" smtClean="0"/>
            </a:br>
            <a:r>
              <a:rPr lang="en-US" altLang="ko-KR" dirty="0" smtClean="0"/>
              <a:t>&lt;uses-library&gt;</a:t>
            </a:r>
            <a:br>
              <a:rPr lang="en-US" altLang="ko-KR" dirty="0" smtClean="0"/>
            </a:br>
            <a:r>
              <a:rPr lang="en-US" altLang="ko-KR" dirty="0" smtClean="0"/>
              <a:t>&lt;uses-permission&gt;</a:t>
            </a:r>
            <a:br>
              <a:rPr lang="en-US" altLang="ko-KR" dirty="0" smtClean="0"/>
            </a:br>
            <a:r>
              <a:rPr lang="en-US" altLang="ko-KR" dirty="0" smtClean="0"/>
              <a:t>&lt;uses-</a:t>
            </a:r>
            <a:r>
              <a:rPr lang="en-US" altLang="ko-KR" dirty="0" err="1" smtClean="0"/>
              <a:t>sdk</a:t>
            </a:r>
            <a:r>
              <a:rPr lang="en-US" altLang="ko-KR" dirty="0" smtClean="0"/>
              <a:t>&gt;</a:t>
            </a:r>
            <a:endParaRPr lang="ko-KR" altLang="en-US" dirty="0"/>
          </a:p>
        </p:txBody>
      </p:sp>
    </p:spTree>
    <p:extLst>
      <p:ext uri="{BB962C8B-B14F-4D97-AF65-F5344CB8AC3E}">
        <p14:creationId xmlns:p14="http://schemas.microsoft.com/office/powerpoint/2010/main" val="29708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68362"/>
          </a:xfrm>
        </p:spPr>
        <p:txBody>
          <a:bodyPr/>
          <a:lstStyle/>
          <a:p>
            <a:pPr eaLnBrk="1" hangingPunct="1"/>
            <a:r>
              <a:rPr lang="en-US" altLang="en-US" sz="4000" dirty="0" smtClean="0"/>
              <a:t>Configuring the Android Manifest</a:t>
            </a:r>
          </a:p>
        </p:txBody>
      </p:sp>
      <p:sp>
        <p:nvSpPr>
          <p:cNvPr id="2" name="Content Placeholder 1"/>
          <p:cNvSpPr>
            <a:spLocks noGrp="1"/>
          </p:cNvSpPr>
          <p:nvPr>
            <p:ph idx="1"/>
          </p:nvPr>
        </p:nvSpPr>
        <p:spPr>
          <a:xfrm>
            <a:off x="152400" y="1371600"/>
            <a:ext cx="8229600" cy="4754563"/>
          </a:xfrm>
        </p:spPr>
        <p:txBody>
          <a:bodyPr>
            <a:normAutofit fontScale="92500"/>
          </a:bodyPr>
          <a:lstStyle/>
          <a:p>
            <a:r>
              <a:rPr lang="en-US" altLang="en-US" b="1" dirty="0" smtClean="0">
                <a:latin typeface="Courier New" pitchFamily="49" charset="0"/>
                <a:cs typeface="Courier New" pitchFamily="49" charset="0"/>
              </a:rPr>
              <a:t>AndroidManifest.xml</a:t>
            </a:r>
            <a:r>
              <a:rPr lang="en-US" altLang="en-US" b="1" dirty="0" smtClean="0"/>
              <a:t> information is used by the Android system to</a:t>
            </a:r>
          </a:p>
          <a:p>
            <a:pPr lvl="1"/>
            <a:r>
              <a:rPr lang="en-US" altLang="en-US" b="1" dirty="0" smtClean="0"/>
              <a:t>Install and upgrade the application package</a:t>
            </a:r>
          </a:p>
          <a:p>
            <a:pPr lvl="1"/>
            <a:r>
              <a:rPr lang="en-US" altLang="en-US" b="1" dirty="0" smtClean="0"/>
              <a:t>Display the application’s name, description, and icon to users</a:t>
            </a:r>
          </a:p>
          <a:p>
            <a:pPr lvl="1"/>
            <a:r>
              <a:rPr lang="en-US" altLang="en-US" b="1" dirty="0" smtClean="0"/>
              <a:t>Specify application system requirements </a:t>
            </a:r>
          </a:p>
          <a:p>
            <a:pPr lvl="2"/>
            <a:r>
              <a:rPr lang="en-US" altLang="en-US" b="1" dirty="0" smtClean="0"/>
              <a:t>Supported Android SDKs</a:t>
            </a:r>
          </a:p>
          <a:p>
            <a:pPr lvl="2"/>
            <a:r>
              <a:rPr lang="en-US" altLang="en-US" b="1" dirty="0" smtClean="0"/>
              <a:t>Device configurations required (e.g., D-pad navigation)</a:t>
            </a:r>
          </a:p>
          <a:p>
            <a:pPr lvl="2"/>
            <a:r>
              <a:rPr lang="en-US" altLang="en-US" b="1" dirty="0" smtClean="0"/>
              <a:t>Platform features relied upon (e.g., </a:t>
            </a:r>
            <a:r>
              <a:rPr lang="en-US" altLang="en-US" b="1" dirty="0" err="1" smtClean="0"/>
              <a:t>multitouch</a:t>
            </a:r>
            <a:r>
              <a:rPr lang="en-US" altLang="en-US" b="1" dirty="0" smtClean="0"/>
              <a:t>)</a:t>
            </a:r>
          </a:p>
          <a:p>
            <a:pPr lvl="1"/>
            <a:r>
              <a:rPr lang="en-US" altLang="en-US" b="1" dirty="0" smtClean="0"/>
              <a:t>Specify features required by the application for market filtering</a:t>
            </a:r>
          </a:p>
          <a:p>
            <a:pPr lvl="1"/>
            <a:r>
              <a:rPr lang="en-US" altLang="en-US" b="1" dirty="0" smtClean="0"/>
              <a:t>Register application activities and when they should be launched</a:t>
            </a:r>
          </a:p>
          <a:p>
            <a:pPr lvl="1"/>
            <a:r>
              <a:rPr lang="en-US" altLang="en-US" b="1" dirty="0" smtClean="0"/>
              <a:t>Manage application permissions</a:t>
            </a:r>
          </a:p>
          <a:p>
            <a:pPr lvl="1"/>
            <a:r>
              <a:rPr lang="en-US" altLang="en-US" b="1" dirty="0" smtClean="0"/>
              <a:t>Configure and define services, broadcast receivers, and content providers</a:t>
            </a:r>
          </a:p>
          <a:p>
            <a:pPr lvl="1"/>
            <a:r>
              <a:rPr lang="en-US" altLang="en-US" b="1" dirty="0" smtClean="0"/>
              <a:t>Specify intent filters for activities, services, and broadcast receivers</a:t>
            </a:r>
          </a:p>
          <a:p>
            <a:pPr lvl="1"/>
            <a:r>
              <a:rPr lang="en-US" altLang="en-US" b="1" dirty="0" smtClean="0"/>
              <a:t>Enable application settings and configurations</a:t>
            </a:r>
            <a:endParaRPr lang="en-US" altLang="en-US" b="1" i="1" dirty="0" smtClean="0"/>
          </a:p>
        </p:txBody>
      </p:sp>
    </p:spTree>
    <p:extLst>
      <p:ext uri="{BB962C8B-B14F-4D97-AF65-F5344CB8AC3E}">
        <p14:creationId xmlns:p14="http://schemas.microsoft.com/office/powerpoint/2010/main" val="2211339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wipe(down)">
                                      <p:cBhvr>
                                        <p:cTn id="62" dur="500"/>
                                        <p:tgtEl>
                                          <p:spTgt spid="2">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wipe(down)">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Editing the Android Manifest File Using the Android IDE</a:t>
            </a:r>
            <a:endParaRPr lang="en-US" altLang="en-US" sz="2600" dirty="0" smtClean="0"/>
          </a:p>
        </p:txBody>
      </p:sp>
      <p:sp>
        <p:nvSpPr>
          <p:cNvPr id="2" name="Content Placeholder 1"/>
          <p:cNvSpPr>
            <a:spLocks noGrp="1"/>
          </p:cNvSpPr>
          <p:nvPr>
            <p:ph idx="1"/>
          </p:nvPr>
        </p:nvSpPr>
        <p:spPr>
          <a:xfrm>
            <a:off x="152400" y="1371600"/>
            <a:ext cx="8229600" cy="4754563"/>
          </a:xfrm>
        </p:spPr>
        <p:txBody>
          <a:bodyPr/>
          <a:lstStyle/>
          <a:p>
            <a:r>
              <a:rPr lang="en-US" altLang="en-US" sz="2400" b="1" dirty="0" smtClean="0"/>
              <a:t>Use the Android IDE manifest file resource editor or </a:t>
            </a:r>
            <a:r>
              <a:rPr lang="en-US" altLang="en-US" sz="2400" b="1" dirty="0" smtClean="0"/>
              <a:t>              manually </a:t>
            </a:r>
            <a:r>
              <a:rPr lang="en-US" altLang="en-US" sz="2400" b="1" dirty="0" smtClean="0"/>
              <a:t>edit the XML</a:t>
            </a:r>
          </a:p>
          <a:p>
            <a:r>
              <a:rPr lang="en-US" altLang="en-US" sz="2400" b="1" dirty="0" smtClean="0"/>
              <a:t>The Android IDE manifest file resource editor organizes the manifest info into categories:</a:t>
            </a:r>
          </a:p>
          <a:p>
            <a:pPr lvl="1"/>
            <a:r>
              <a:rPr lang="en-US" altLang="en-US" sz="2400" b="1" dirty="0" smtClean="0">
                <a:latin typeface="Courier New" pitchFamily="49" charset="0"/>
                <a:cs typeface="Courier New" pitchFamily="49" charset="0"/>
              </a:rPr>
              <a:t>Manifest</a:t>
            </a:r>
            <a:r>
              <a:rPr lang="en-US" altLang="en-US" sz="2400" b="1" dirty="0" smtClean="0"/>
              <a:t> tab</a:t>
            </a:r>
          </a:p>
          <a:p>
            <a:pPr lvl="1"/>
            <a:r>
              <a:rPr lang="en-US" altLang="en-US" sz="2400" b="1" dirty="0" smtClean="0">
                <a:latin typeface="Courier New" pitchFamily="49" charset="0"/>
                <a:cs typeface="Courier New" pitchFamily="49" charset="0"/>
              </a:rPr>
              <a:t>Application</a:t>
            </a:r>
            <a:r>
              <a:rPr lang="en-US" altLang="en-US" sz="2400" b="1" dirty="0" smtClean="0"/>
              <a:t> tab</a:t>
            </a:r>
          </a:p>
          <a:p>
            <a:pPr lvl="1"/>
            <a:r>
              <a:rPr lang="en-US" altLang="en-US" sz="2400" b="1" dirty="0" smtClean="0">
                <a:latin typeface="Courier New" pitchFamily="49" charset="0"/>
                <a:cs typeface="Courier New" pitchFamily="49" charset="0"/>
              </a:rPr>
              <a:t>Permissions</a:t>
            </a:r>
            <a:r>
              <a:rPr lang="en-US" altLang="en-US" sz="2400" b="1" dirty="0" smtClean="0"/>
              <a:t> tab</a:t>
            </a:r>
          </a:p>
          <a:p>
            <a:pPr lvl="1"/>
            <a:r>
              <a:rPr lang="en-US" altLang="en-US" sz="2400" b="1" dirty="0" smtClean="0">
                <a:latin typeface="Courier New" pitchFamily="49" charset="0"/>
                <a:cs typeface="Courier New" pitchFamily="49" charset="0"/>
              </a:rPr>
              <a:t>Instrumentation</a:t>
            </a:r>
            <a:r>
              <a:rPr lang="en-US" altLang="en-US" sz="2400" b="1" dirty="0" smtClean="0"/>
              <a:t> tab</a:t>
            </a:r>
          </a:p>
          <a:p>
            <a:pPr lvl="1"/>
            <a:r>
              <a:rPr lang="en-US" altLang="en-US" sz="2400" b="1" dirty="0" smtClean="0">
                <a:latin typeface="Courier New" pitchFamily="49" charset="0"/>
                <a:cs typeface="Courier New" pitchFamily="49" charset="0"/>
              </a:rPr>
              <a:t>AndroidManifest.xml</a:t>
            </a:r>
            <a:r>
              <a:rPr lang="en-US" altLang="en-US" sz="2400" b="1" dirty="0" smtClean="0"/>
              <a:t> tab</a:t>
            </a:r>
          </a:p>
        </p:txBody>
      </p:sp>
    </p:spTree>
    <p:extLst>
      <p:ext uri="{BB962C8B-B14F-4D97-AF65-F5344CB8AC3E}">
        <p14:creationId xmlns:p14="http://schemas.microsoft.com/office/powerpoint/2010/main" val="1543503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 to Android</a:t>
            </a:r>
            <a:endParaRPr lang="ko-KR" altLang="en-US" dirty="0"/>
          </a:p>
        </p:txBody>
      </p:sp>
      <p:sp>
        <p:nvSpPr>
          <p:cNvPr id="3" name="내용 개체 틀 2"/>
          <p:cNvSpPr>
            <a:spLocks noGrp="1"/>
          </p:cNvSpPr>
          <p:nvPr>
            <p:ph idx="1"/>
          </p:nvPr>
        </p:nvSpPr>
        <p:spPr>
          <a:xfrm>
            <a:off x="457200" y="1295400"/>
            <a:ext cx="7620000" cy="4800600"/>
          </a:xfrm>
        </p:spPr>
        <p:txBody>
          <a:bodyPr>
            <a:normAutofit lnSpcReduction="10000"/>
          </a:bodyPr>
          <a:lstStyle/>
          <a:p>
            <a:r>
              <a:rPr lang="en-US" altLang="ko-KR" dirty="0" smtClean="0"/>
              <a:t>Android provides a rich application framework that allows you to build applications and games for mobile devices in Java language environment.</a:t>
            </a:r>
          </a:p>
          <a:p>
            <a:pPr marL="114300" indent="0">
              <a:buNone/>
            </a:pPr>
            <a:r>
              <a:rPr lang="en-US" altLang="ko-KR" dirty="0" smtClean="0"/>
              <a:t>Multiple entry points</a:t>
            </a:r>
          </a:p>
          <a:p>
            <a:r>
              <a:rPr lang="en-US" altLang="ko-KR" dirty="0" smtClean="0"/>
              <a:t>Android apps are built as a combination of distinct </a:t>
            </a:r>
            <a:r>
              <a:rPr lang="en-US" altLang="ko-KR" b="1" dirty="0" smtClean="0"/>
              <a:t>components</a:t>
            </a:r>
            <a:r>
              <a:rPr lang="en-US" altLang="ko-KR" dirty="0" smtClean="0"/>
              <a:t> that can be </a:t>
            </a:r>
            <a:r>
              <a:rPr lang="en-US" altLang="ko-KR" b="1" dirty="0" smtClean="0"/>
              <a:t>invoked individually</a:t>
            </a:r>
            <a:r>
              <a:rPr lang="en-US" altLang="ko-KR" dirty="0" smtClean="0"/>
              <a:t>.</a:t>
            </a:r>
          </a:p>
          <a:p>
            <a:pPr lvl="1"/>
            <a:r>
              <a:rPr lang="en-US" altLang="ko-KR" b="1" dirty="0" smtClean="0">
                <a:solidFill>
                  <a:srgbClr val="FF0000"/>
                </a:solidFill>
              </a:rPr>
              <a:t>Activities</a:t>
            </a:r>
          </a:p>
          <a:p>
            <a:pPr lvl="1"/>
            <a:r>
              <a:rPr lang="en-US" altLang="ko-KR" b="1" dirty="0" smtClean="0">
                <a:solidFill>
                  <a:srgbClr val="FF0000"/>
                </a:solidFill>
              </a:rPr>
              <a:t>Services</a:t>
            </a:r>
          </a:p>
          <a:p>
            <a:pPr lvl="1"/>
            <a:r>
              <a:rPr lang="en-US" altLang="ko-KR" b="1" dirty="0" smtClean="0">
                <a:solidFill>
                  <a:srgbClr val="FF0000"/>
                </a:solidFill>
              </a:rPr>
              <a:t>Content providers</a:t>
            </a:r>
          </a:p>
          <a:p>
            <a:pPr lvl="1"/>
            <a:r>
              <a:rPr lang="en-US" altLang="ko-KR" b="1" dirty="0" smtClean="0">
                <a:solidFill>
                  <a:srgbClr val="FF0000"/>
                </a:solidFill>
              </a:rPr>
              <a:t>Broadcast receivers</a:t>
            </a:r>
          </a:p>
          <a:p>
            <a:r>
              <a:rPr lang="en-US" altLang="ko-KR" dirty="0" smtClean="0"/>
              <a:t>From one component you can start another component using an </a:t>
            </a:r>
            <a:r>
              <a:rPr lang="en-US" altLang="ko-KR" b="1" dirty="0" smtClean="0">
                <a:solidFill>
                  <a:srgbClr val="FF0000"/>
                </a:solidFill>
              </a:rPr>
              <a:t>intent</a:t>
            </a:r>
            <a:r>
              <a:rPr lang="en-US" altLang="ko-KR" dirty="0" smtClean="0"/>
              <a:t>. </a:t>
            </a:r>
          </a:p>
          <a:p>
            <a:r>
              <a:rPr lang="en-US" altLang="ko-KR" dirty="0" smtClean="0"/>
              <a:t>You can even start a component in a different app, such an activity in a maps to show an address. </a:t>
            </a:r>
            <a:endParaRPr lang="ko-KR" altLang="en-US" dirty="0"/>
          </a:p>
        </p:txBody>
      </p:sp>
    </p:spTree>
    <p:extLst>
      <p:ext uri="{BB962C8B-B14F-4D97-AF65-F5344CB8AC3E}">
        <p14:creationId xmlns:p14="http://schemas.microsoft.com/office/powerpoint/2010/main" val="391252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868362"/>
          </a:xfrm>
        </p:spPr>
        <p:txBody>
          <a:bodyPr/>
          <a:lstStyle/>
          <a:p>
            <a:pPr eaLnBrk="1" hangingPunct="1"/>
            <a:r>
              <a:rPr lang="en-US" altLang="en-US" sz="4400" dirty="0" smtClean="0"/>
              <a:t>Configuring Package-Wide Settings Using the Manifest Tab</a:t>
            </a:r>
          </a:p>
        </p:txBody>
      </p:sp>
      <p:sp>
        <p:nvSpPr>
          <p:cNvPr id="2" name="Content Placeholder 1"/>
          <p:cNvSpPr>
            <a:spLocks noGrp="1"/>
          </p:cNvSpPr>
          <p:nvPr>
            <p:ph idx="1"/>
          </p:nvPr>
        </p:nvSpPr>
        <p:spPr>
          <a:xfrm>
            <a:off x="457200" y="1371600"/>
            <a:ext cx="8229600" cy="4754563"/>
          </a:xfrm>
        </p:spPr>
        <p:txBody>
          <a:bodyPr/>
          <a:lstStyle/>
          <a:p>
            <a:r>
              <a:rPr lang="en-US" altLang="en-US" sz="2000" b="1" smtClean="0">
                <a:latin typeface="Courier New" pitchFamily="49" charset="0"/>
                <a:cs typeface="Courier New" pitchFamily="49" charset="0"/>
              </a:rPr>
              <a:t>SimpleMultimedia</a:t>
            </a:r>
            <a:r>
              <a:rPr lang="en-US" altLang="en-US" sz="2000" b="1" smtClean="0"/>
              <a:t> application </a:t>
            </a:r>
            <a:r>
              <a:rPr lang="en-US" altLang="en-US" sz="2000" b="1" smtClean="0">
                <a:latin typeface="Courier New" pitchFamily="49" charset="0"/>
                <a:cs typeface="Courier New" pitchFamily="49" charset="0"/>
              </a:rPr>
              <a:t>AndroidManifest.xml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1828800"/>
            <a:ext cx="6076950"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82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68362"/>
          </a:xfrm>
        </p:spPr>
        <p:txBody>
          <a:bodyPr/>
          <a:lstStyle/>
          <a:p>
            <a:pPr eaLnBrk="1" hangingPunct="1"/>
            <a:r>
              <a:rPr lang="en-US" altLang="en-US" sz="4000" dirty="0" smtClean="0"/>
              <a:t>Managing Application and </a:t>
            </a:r>
            <a:r>
              <a:rPr lang="en-US" altLang="en-US" sz="4000" b="1" dirty="0" smtClean="0">
                <a:latin typeface="Courier New" pitchFamily="49" charset="0"/>
                <a:cs typeface="Courier New" pitchFamily="49" charset="0"/>
              </a:rPr>
              <a:t>Activity</a:t>
            </a:r>
            <a:r>
              <a:rPr lang="en-US" altLang="en-US" sz="4000" dirty="0" smtClean="0"/>
              <a:t> Settings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27225" y="1447800"/>
            <a:ext cx="5289550" cy="4525963"/>
          </a:xfrm>
        </p:spPr>
      </p:pic>
    </p:spTree>
    <p:extLst>
      <p:ext uri="{BB962C8B-B14F-4D97-AF65-F5344CB8AC3E}">
        <p14:creationId xmlns:p14="http://schemas.microsoft.com/office/powerpoint/2010/main" val="3689198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868362"/>
          </a:xfrm>
        </p:spPr>
        <p:txBody>
          <a:bodyPr/>
          <a:lstStyle/>
          <a:p>
            <a:pPr eaLnBrk="1" hangingPunct="1"/>
            <a:r>
              <a:rPr lang="en-US" altLang="en-US" sz="4400" dirty="0" smtClean="0"/>
              <a:t>Enforcing Application Permissions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454472"/>
            <a:ext cx="7620000" cy="3092055"/>
          </a:xfrm>
        </p:spPr>
      </p:pic>
    </p:spTree>
    <p:extLst>
      <p:ext uri="{BB962C8B-B14F-4D97-AF65-F5344CB8AC3E}">
        <p14:creationId xmlns:p14="http://schemas.microsoft.com/office/powerpoint/2010/main" val="4235997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868362"/>
          </a:xfrm>
        </p:spPr>
        <p:txBody>
          <a:bodyPr/>
          <a:lstStyle/>
          <a:p>
            <a:pPr eaLnBrk="1" hangingPunct="1"/>
            <a:r>
              <a:rPr lang="en-US" altLang="en-US" smtClean="0"/>
              <a:t>Managing Test Instrumentation</a:t>
            </a:r>
            <a:endParaRPr lang="en-US" altLang="en-US" sz="2600" smtClean="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46549"/>
            <a:ext cx="7620000" cy="3907901"/>
          </a:xfrm>
        </p:spPr>
      </p:pic>
    </p:spTree>
    <p:extLst>
      <p:ext uri="{BB962C8B-B14F-4D97-AF65-F5344CB8AC3E}">
        <p14:creationId xmlns:p14="http://schemas.microsoft.com/office/powerpoint/2010/main" val="317654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868362"/>
          </a:xfrm>
        </p:spPr>
        <p:txBody>
          <a:bodyPr/>
          <a:lstStyle/>
          <a:p>
            <a:pPr eaLnBrk="1" hangingPunct="1"/>
            <a:r>
              <a:rPr lang="en-US" altLang="en-US" sz="4400" dirty="0" smtClean="0"/>
              <a:t>Editing the Manifest File Manually</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06475" y="1219200"/>
            <a:ext cx="7131050" cy="4754563"/>
          </a:xfrm>
        </p:spPr>
      </p:pic>
    </p:spTree>
    <p:extLst>
      <p:ext uri="{BB962C8B-B14F-4D97-AF65-F5344CB8AC3E}">
        <p14:creationId xmlns:p14="http://schemas.microsoft.com/office/powerpoint/2010/main" val="3932439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pPr eaLnBrk="1" hangingPunct="1"/>
            <a:r>
              <a:rPr lang="en-US" altLang="en-US" sz="4000" dirty="0" smtClean="0"/>
              <a:t>Editing the Manifest File Manually </a:t>
            </a:r>
          </a:p>
        </p:txBody>
      </p:sp>
      <p:sp>
        <p:nvSpPr>
          <p:cNvPr id="2" name="Content Placeholder 1"/>
          <p:cNvSpPr>
            <a:spLocks noGrp="1"/>
          </p:cNvSpPr>
          <p:nvPr>
            <p:ph idx="1"/>
          </p:nvPr>
        </p:nvSpPr>
        <p:spPr/>
        <p:txBody>
          <a:bodyPr>
            <a:normAutofit fontScale="92500" lnSpcReduction="20000"/>
          </a:bodyPr>
          <a:lstStyle/>
          <a:p>
            <a:r>
              <a:rPr lang="en-US" altLang="en-US" b="1" dirty="0" smtClean="0"/>
              <a:t>A summary of what this file tells us about the </a:t>
            </a:r>
            <a:r>
              <a:rPr lang="en-US" altLang="en-US" b="1" dirty="0" err="1" smtClean="0">
                <a:latin typeface="Courier New" pitchFamily="49" charset="0"/>
                <a:cs typeface="Courier New" pitchFamily="49" charset="0"/>
              </a:rPr>
              <a:t>SimpleMultimedia</a:t>
            </a:r>
            <a:r>
              <a:rPr lang="en-US" altLang="en-US" b="1" dirty="0" smtClean="0"/>
              <a:t> application</a:t>
            </a:r>
          </a:p>
          <a:p>
            <a:pPr lvl="1"/>
            <a:r>
              <a:rPr lang="en-US" altLang="en-US" b="1" dirty="0" smtClean="0"/>
              <a:t>The package name is </a:t>
            </a:r>
            <a:r>
              <a:rPr lang="en-US" altLang="en-US" b="1" dirty="0" err="1" smtClean="0">
                <a:latin typeface="Courier New" pitchFamily="49" charset="0"/>
                <a:cs typeface="Courier New" pitchFamily="49" charset="0"/>
              </a:rPr>
              <a:t>com.introtoandroid.simplemultimedia</a:t>
            </a:r>
            <a:endParaRPr lang="en-US" altLang="en-US" b="1" dirty="0" smtClean="0">
              <a:latin typeface="Courier New" pitchFamily="49" charset="0"/>
              <a:cs typeface="Courier New" pitchFamily="49" charset="0"/>
            </a:endParaRPr>
          </a:p>
          <a:p>
            <a:pPr lvl="1"/>
            <a:r>
              <a:rPr lang="en-US" altLang="en-US" b="1" dirty="0" smtClean="0"/>
              <a:t>The version name is 1.0</a:t>
            </a:r>
          </a:p>
          <a:p>
            <a:pPr lvl="1"/>
            <a:r>
              <a:rPr lang="en-US" altLang="en-US" b="1" dirty="0" smtClean="0"/>
              <a:t>The version code is 1</a:t>
            </a:r>
          </a:p>
          <a:p>
            <a:pPr lvl="1"/>
            <a:r>
              <a:rPr lang="en-US" altLang="en-US" b="1" dirty="0" smtClean="0"/>
              <a:t>The application name is stored in the resource string </a:t>
            </a:r>
            <a:r>
              <a:rPr lang="en-US" altLang="en-US" b="1" dirty="0" smtClean="0">
                <a:latin typeface="Courier New" pitchFamily="49" charset="0"/>
                <a:cs typeface="Courier New" pitchFamily="49" charset="0"/>
              </a:rPr>
              <a:t>@string/</a:t>
            </a:r>
            <a:r>
              <a:rPr lang="en-US" altLang="en-US" b="1" dirty="0" err="1" smtClean="0">
                <a:latin typeface="Courier New" pitchFamily="49" charset="0"/>
                <a:cs typeface="Courier New" pitchFamily="49" charset="0"/>
              </a:rPr>
              <a:t>app_name</a:t>
            </a:r>
            <a:r>
              <a:rPr lang="en-US" altLang="en-US" i="1" dirty="0" smtClean="0"/>
              <a:t> </a:t>
            </a:r>
            <a:r>
              <a:rPr lang="en-US" altLang="en-US" b="1" dirty="0" smtClean="0"/>
              <a:t>within the </a:t>
            </a:r>
            <a:r>
              <a:rPr lang="en-US" altLang="en-US" b="1" dirty="0" smtClean="0">
                <a:latin typeface="Courier New" pitchFamily="49" charset="0"/>
                <a:cs typeface="Courier New" pitchFamily="49" charset="0"/>
              </a:rPr>
              <a:t>/res/values/strings.xml</a:t>
            </a:r>
            <a:r>
              <a:rPr lang="en-US" altLang="en-US" i="1" dirty="0" smtClean="0"/>
              <a:t> </a:t>
            </a:r>
            <a:r>
              <a:rPr lang="en-US" altLang="en-US" b="1" dirty="0" smtClean="0"/>
              <a:t>resource file</a:t>
            </a:r>
          </a:p>
          <a:p>
            <a:pPr lvl="1"/>
            <a:r>
              <a:rPr lang="en-US" altLang="en-US" b="1" dirty="0" smtClean="0"/>
              <a:t>The application icon is the file called </a:t>
            </a:r>
            <a:r>
              <a:rPr lang="en-US" altLang="en-US" b="1" dirty="0" err="1" smtClean="0">
                <a:latin typeface="Courier New" pitchFamily="49" charset="0"/>
                <a:cs typeface="Courier New" pitchFamily="49" charset="0"/>
              </a:rPr>
              <a:t>ic_launcher</a:t>
            </a:r>
            <a:r>
              <a:rPr lang="en-US" altLang="en-US" b="1" dirty="0" smtClean="0"/>
              <a:t> found in the </a:t>
            </a:r>
            <a:r>
              <a:rPr lang="en-US" altLang="en-US" b="1" dirty="0" smtClean="0">
                <a:latin typeface="Courier New" pitchFamily="49" charset="0"/>
                <a:cs typeface="Courier New" pitchFamily="49" charset="0"/>
              </a:rPr>
              <a:t>/res/</a:t>
            </a:r>
            <a:r>
              <a:rPr lang="en-US" altLang="en-US" b="1" dirty="0" err="1" smtClean="0">
                <a:latin typeface="Courier New" pitchFamily="49" charset="0"/>
                <a:cs typeface="Courier New" pitchFamily="49" charset="0"/>
              </a:rPr>
              <a:t>drawable</a:t>
            </a:r>
            <a:r>
              <a:rPr lang="en-US" altLang="en-US" b="1" dirty="0" smtClean="0">
                <a:latin typeface="Courier New" pitchFamily="49" charset="0"/>
                <a:cs typeface="Courier New" pitchFamily="49" charset="0"/>
              </a:rPr>
              <a:t>-*</a:t>
            </a:r>
            <a:r>
              <a:rPr lang="en-US" altLang="en-US" b="1" dirty="0" smtClean="0"/>
              <a:t> directory</a:t>
            </a:r>
          </a:p>
          <a:p>
            <a:pPr lvl="1"/>
            <a:r>
              <a:rPr lang="en-US" altLang="en-US" b="1" dirty="0" smtClean="0"/>
              <a:t>There are four activities</a:t>
            </a:r>
          </a:p>
          <a:p>
            <a:pPr lvl="1"/>
            <a:r>
              <a:rPr lang="en-US" altLang="en-US" b="1" dirty="0" err="1" smtClean="0">
                <a:latin typeface="Courier New" pitchFamily="49" charset="0"/>
                <a:cs typeface="Courier New" pitchFamily="49" charset="0"/>
              </a:rPr>
              <a:t>SimpleMultimediaActivity</a:t>
            </a:r>
            <a:r>
              <a:rPr lang="en-US" altLang="en-US" b="1" dirty="0" smtClean="0"/>
              <a:t> is the primary entry point</a:t>
            </a:r>
          </a:p>
          <a:p>
            <a:pPr lvl="1"/>
            <a:r>
              <a:rPr lang="en-US" altLang="en-US" b="1" dirty="0" smtClean="0"/>
              <a:t>Requires the following permissions: write settings, record audio, </a:t>
            </a:r>
            <a:r>
              <a:rPr lang="en-US" altLang="en-US" b="1" dirty="0" smtClean="0"/>
              <a:t>    set </a:t>
            </a:r>
            <a:r>
              <a:rPr lang="en-US" altLang="en-US" b="1" dirty="0" smtClean="0"/>
              <a:t>wallpaper, access the camera, Internet, and write to external </a:t>
            </a:r>
            <a:r>
              <a:rPr lang="en-US" altLang="en-US" b="1" dirty="0" smtClean="0"/>
              <a:t>      storage</a:t>
            </a:r>
            <a:endParaRPr lang="en-US" altLang="en-US" b="1" dirty="0" smtClean="0"/>
          </a:p>
          <a:p>
            <a:pPr lvl="1"/>
            <a:r>
              <a:rPr lang="en-US" altLang="en-US" b="1" dirty="0" smtClean="0"/>
              <a:t>The application works from any API level from 10 to 18</a:t>
            </a:r>
          </a:p>
          <a:p>
            <a:pPr lvl="1"/>
            <a:r>
              <a:rPr lang="en-US" altLang="en-US" b="1" dirty="0" smtClean="0"/>
              <a:t>A camera is required to work properly</a:t>
            </a:r>
          </a:p>
        </p:txBody>
      </p:sp>
    </p:spTree>
    <p:extLst>
      <p:ext uri="{BB962C8B-B14F-4D97-AF65-F5344CB8AC3E}">
        <p14:creationId xmlns:p14="http://schemas.microsoft.com/office/powerpoint/2010/main" val="2400322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pPr eaLnBrk="1" hangingPunct="1"/>
            <a:r>
              <a:rPr lang="en-US" altLang="en-US" sz="4000" dirty="0" smtClean="0"/>
              <a:t>Managing Your Application’s Identity</a:t>
            </a:r>
          </a:p>
        </p:txBody>
      </p:sp>
      <p:sp>
        <p:nvSpPr>
          <p:cNvPr id="2" name="Content Placeholder 1"/>
          <p:cNvSpPr>
            <a:spLocks noGrp="1"/>
          </p:cNvSpPr>
          <p:nvPr>
            <p:ph idx="1"/>
          </p:nvPr>
        </p:nvSpPr>
        <p:spPr>
          <a:xfrm>
            <a:off x="762000" y="2209800"/>
            <a:ext cx="7543800" cy="3840163"/>
          </a:xfrm>
        </p:spPr>
        <p:txBody>
          <a:bodyPr/>
          <a:lstStyle/>
          <a:p>
            <a:pPr marL="0" indent="0">
              <a:buFont typeface="Wingdings" pitchFamily="2" charset="2"/>
              <a:buNone/>
            </a:pPr>
            <a:r>
              <a:rPr lang="en-US" altLang="ko-KR" sz="2000" b="1" dirty="0" smtClean="0">
                <a:latin typeface="Courier New" pitchFamily="49" charset="0"/>
                <a:ea typeface="굴림" charset="-127"/>
                <a:cs typeface="Courier New" pitchFamily="49" charset="0"/>
              </a:rPr>
              <a:t>&lt;manifest  </a:t>
            </a:r>
            <a:r>
              <a:rPr lang="en-US" altLang="ko-KR" sz="2000" b="1" dirty="0" err="1" smtClean="0">
                <a:latin typeface="Courier New" pitchFamily="49" charset="0"/>
                <a:ea typeface="굴림" charset="-127"/>
                <a:cs typeface="Courier New" pitchFamily="49" charset="0"/>
              </a:rPr>
              <a:t>xmlns:android</a:t>
            </a:r>
            <a:r>
              <a:rPr lang="en-US" altLang="ko-KR" sz="2000" b="1" dirty="0" smtClean="0">
                <a:latin typeface="Courier New" pitchFamily="49" charset="0"/>
                <a:ea typeface="굴림" charset="-127"/>
                <a:cs typeface="Courier New" pitchFamily="49" charset="0"/>
              </a:rPr>
              <a:t>="http://schemas.android.com/</a:t>
            </a:r>
            <a:r>
              <a:rPr lang="en-US" altLang="ko-KR" sz="2000" b="1" dirty="0" err="1" smtClean="0">
                <a:latin typeface="Courier New" pitchFamily="49" charset="0"/>
                <a:ea typeface="굴림" charset="-127"/>
                <a:cs typeface="Courier New" pitchFamily="49" charset="0"/>
              </a:rPr>
              <a:t>apk</a:t>
            </a:r>
            <a:r>
              <a:rPr lang="en-US" altLang="ko-KR" sz="2000" b="1" dirty="0" smtClean="0">
                <a:latin typeface="Courier New" pitchFamily="49" charset="0"/>
                <a:ea typeface="굴림" charset="-127"/>
                <a:cs typeface="Courier New" pitchFamily="49" charset="0"/>
              </a:rPr>
              <a:t>/res/android"</a:t>
            </a:r>
          </a:p>
          <a:p>
            <a:pPr marL="0" indent="0">
              <a:buFont typeface="Wingdings" pitchFamily="2" charset="2"/>
              <a:buNone/>
            </a:pPr>
            <a:r>
              <a:rPr lang="en-US" altLang="ko-KR" sz="2000" b="1" dirty="0" smtClean="0">
                <a:latin typeface="Courier New" pitchFamily="49" charset="0"/>
                <a:ea typeface="굴림" charset="-127"/>
                <a:cs typeface="Courier New" pitchFamily="49" charset="0"/>
              </a:rPr>
              <a:t>    package="</a:t>
            </a:r>
            <a:r>
              <a:rPr lang="en-US" altLang="ko-KR" sz="2000" b="1" dirty="0" err="1" smtClean="0">
                <a:latin typeface="Courier New" pitchFamily="49" charset="0"/>
                <a:ea typeface="굴림" charset="-127"/>
                <a:cs typeface="Courier New" pitchFamily="49" charset="0"/>
              </a:rPr>
              <a:t>com.androidintro.simplemultimedia</a:t>
            </a:r>
            <a:r>
              <a:rPr lang="en-US" altLang="ko-KR" sz="2000" b="1" dirty="0" smtClean="0">
                <a:latin typeface="Courier New" pitchFamily="49" charset="0"/>
                <a:ea typeface="굴림" charset="-127"/>
                <a:cs typeface="Courier New" pitchFamily="49" charset="0"/>
              </a:rPr>
              <a:t>"</a:t>
            </a:r>
          </a:p>
          <a:p>
            <a:pPr marL="0" indent="0">
              <a:buFont typeface="Wingdings" pitchFamily="2" charset="2"/>
              <a:buNone/>
            </a:pPr>
            <a:r>
              <a:rPr lang="en-US" altLang="ko-KR" sz="2000" b="1" dirty="0" smtClean="0">
                <a:latin typeface="Courier New" pitchFamily="49" charset="0"/>
                <a:ea typeface="굴림" charset="-127"/>
                <a:cs typeface="Courier New" pitchFamily="49" charset="0"/>
              </a:rPr>
              <a:t>    </a:t>
            </a:r>
            <a:r>
              <a:rPr lang="en-US" altLang="ko-KR" sz="2000" b="1" dirty="0" err="1" smtClean="0">
                <a:latin typeface="Courier New" pitchFamily="49" charset="0"/>
                <a:ea typeface="굴림" charset="-127"/>
                <a:cs typeface="Courier New" pitchFamily="49" charset="0"/>
              </a:rPr>
              <a:t>android:versionCode</a:t>
            </a:r>
            <a:r>
              <a:rPr lang="en-US" altLang="ko-KR" sz="2000" b="1" dirty="0" smtClean="0">
                <a:latin typeface="Courier New" pitchFamily="49" charset="0"/>
                <a:ea typeface="굴림" charset="-127"/>
                <a:cs typeface="Courier New" pitchFamily="49" charset="0"/>
              </a:rPr>
              <a:t>="1"</a:t>
            </a:r>
          </a:p>
          <a:p>
            <a:pPr marL="0" indent="0">
              <a:buFont typeface="Wingdings" pitchFamily="2" charset="2"/>
              <a:buNone/>
            </a:pPr>
            <a:r>
              <a:rPr lang="en-US" altLang="ko-KR" sz="2000" b="1" dirty="0" smtClean="0">
                <a:latin typeface="Courier New" pitchFamily="49" charset="0"/>
                <a:ea typeface="굴림" charset="-127"/>
                <a:cs typeface="Courier New" pitchFamily="49" charset="0"/>
              </a:rPr>
              <a:t>    </a:t>
            </a:r>
            <a:r>
              <a:rPr lang="en-US" altLang="ko-KR" sz="2000" b="1" dirty="0" err="1" smtClean="0">
                <a:latin typeface="Courier New" pitchFamily="49" charset="0"/>
                <a:ea typeface="굴림" charset="-127"/>
                <a:cs typeface="Courier New" pitchFamily="49" charset="0"/>
              </a:rPr>
              <a:t>android:versionName</a:t>
            </a:r>
            <a:r>
              <a:rPr lang="en-US" altLang="ko-KR" sz="2000" b="1" dirty="0" smtClean="0">
                <a:latin typeface="Courier New" pitchFamily="49" charset="0"/>
                <a:ea typeface="굴림" charset="-127"/>
                <a:cs typeface="Courier New" pitchFamily="49" charset="0"/>
              </a:rPr>
              <a:t>="1.0"&gt;</a:t>
            </a:r>
          </a:p>
          <a:p>
            <a:pPr marL="0" indent="0"/>
            <a:endParaRPr lang="en-US" altLang="ko-KR" sz="2000" i="1" dirty="0" smtClean="0">
              <a:ea typeface="굴림" charset="-127"/>
            </a:endParaRPr>
          </a:p>
        </p:txBody>
      </p:sp>
    </p:spTree>
    <p:extLst>
      <p:ext uri="{BB962C8B-B14F-4D97-AF65-F5344CB8AC3E}">
        <p14:creationId xmlns:p14="http://schemas.microsoft.com/office/powerpoint/2010/main" val="256861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868362"/>
          </a:xfrm>
        </p:spPr>
        <p:txBody>
          <a:bodyPr/>
          <a:lstStyle/>
          <a:p>
            <a:pPr eaLnBrk="1" hangingPunct="1"/>
            <a:r>
              <a:rPr lang="en-US" altLang="en-US" smtClean="0"/>
              <a:t>Versioning Your Application</a:t>
            </a:r>
            <a:endParaRPr lang="en-US" altLang="en-US" sz="2600" smtClean="0"/>
          </a:p>
        </p:txBody>
      </p:sp>
      <p:sp>
        <p:nvSpPr>
          <p:cNvPr id="2" name="Content Placeholder 1"/>
          <p:cNvSpPr>
            <a:spLocks noGrp="1"/>
          </p:cNvSpPr>
          <p:nvPr>
            <p:ph idx="1"/>
          </p:nvPr>
        </p:nvSpPr>
        <p:spPr>
          <a:xfrm>
            <a:off x="152400" y="1371600"/>
            <a:ext cx="8229600" cy="4754563"/>
          </a:xfrm>
        </p:spPr>
        <p:txBody>
          <a:bodyPr/>
          <a:lstStyle/>
          <a:p>
            <a:r>
              <a:rPr lang="en-US" altLang="en-US" sz="2400" b="1" dirty="0" smtClean="0"/>
              <a:t>Versioning your application is vital to maintaining it in the     field</a:t>
            </a:r>
          </a:p>
          <a:p>
            <a:r>
              <a:rPr lang="en-US" altLang="en-US" sz="2400" b="1" dirty="0" smtClean="0"/>
              <a:t>Intelligent versioning can help reduce confusion and make    product support and upgrades simpler</a:t>
            </a:r>
          </a:p>
          <a:p>
            <a:r>
              <a:rPr lang="en-US" altLang="en-US" sz="2400" b="1" dirty="0" smtClean="0"/>
              <a:t>Two different version attributes are defined within the          </a:t>
            </a:r>
            <a:r>
              <a:rPr lang="en-US" altLang="en-US" sz="2400" b="1" dirty="0" smtClean="0">
                <a:latin typeface="Courier New" pitchFamily="49" charset="0"/>
                <a:cs typeface="Courier New" pitchFamily="49" charset="0"/>
              </a:rPr>
              <a:t>&lt;manifest&gt;</a:t>
            </a:r>
            <a:r>
              <a:rPr lang="en-US" altLang="en-US" sz="2400" i="1" dirty="0" smtClean="0"/>
              <a:t> </a:t>
            </a:r>
            <a:r>
              <a:rPr lang="en-US" altLang="en-US" sz="2400" b="1" dirty="0" smtClean="0"/>
              <a:t>tag</a:t>
            </a:r>
          </a:p>
          <a:p>
            <a:pPr lvl="1"/>
            <a:r>
              <a:rPr lang="en-US" altLang="en-US" sz="2400" b="1" dirty="0" smtClean="0"/>
              <a:t>The version name</a:t>
            </a:r>
          </a:p>
          <a:p>
            <a:pPr lvl="1"/>
            <a:r>
              <a:rPr lang="en-US" altLang="en-US" sz="2400" b="1" dirty="0" smtClean="0"/>
              <a:t>The version code</a:t>
            </a:r>
          </a:p>
        </p:txBody>
      </p:sp>
    </p:spTree>
    <p:extLst>
      <p:ext uri="{BB962C8B-B14F-4D97-AF65-F5344CB8AC3E}">
        <p14:creationId xmlns:p14="http://schemas.microsoft.com/office/powerpoint/2010/main" val="4216736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Versioning Your Application</a:t>
            </a:r>
            <a:endParaRPr lang="en-US" altLang="en-US" sz="2600" dirty="0" smtClean="0"/>
          </a:p>
        </p:txBody>
      </p:sp>
      <p:sp>
        <p:nvSpPr>
          <p:cNvPr id="2" name="Content Placeholder 1"/>
          <p:cNvSpPr>
            <a:spLocks noGrp="1"/>
          </p:cNvSpPr>
          <p:nvPr>
            <p:ph idx="1"/>
          </p:nvPr>
        </p:nvSpPr>
        <p:spPr>
          <a:xfrm>
            <a:off x="228600" y="1371600"/>
            <a:ext cx="8229600" cy="4754563"/>
          </a:xfrm>
        </p:spPr>
        <p:txBody>
          <a:bodyPr/>
          <a:lstStyle/>
          <a:p>
            <a:r>
              <a:rPr lang="en-US" altLang="en-US" sz="2400" b="1" dirty="0" smtClean="0"/>
              <a:t>The version name (</a:t>
            </a:r>
            <a:r>
              <a:rPr lang="en-US" altLang="en-US" sz="2400" b="1" dirty="0" err="1" smtClean="0">
                <a:latin typeface="Courier New" pitchFamily="49" charset="0"/>
                <a:cs typeface="Courier New" pitchFamily="49" charset="0"/>
              </a:rPr>
              <a:t>android:versionName</a:t>
            </a:r>
            <a:r>
              <a:rPr lang="en-US" altLang="en-US" sz="2400" b="1" dirty="0" smtClean="0"/>
              <a:t>) is a                user-friendly, developer-defined version attribute</a:t>
            </a:r>
          </a:p>
          <a:p>
            <a:r>
              <a:rPr lang="en-US" altLang="en-US" sz="2400" b="1" dirty="0" smtClean="0"/>
              <a:t>This information is displayed to users when they manage      applications on their devices and when they download the   application from marketplaces</a:t>
            </a:r>
          </a:p>
          <a:p>
            <a:r>
              <a:rPr lang="en-US" altLang="en-US" sz="2400" b="1" dirty="0" smtClean="0"/>
              <a:t>Developers use this version information to keep track of        their application versions in the field</a:t>
            </a:r>
          </a:p>
          <a:p>
            <a:r>
              <a:rPr lang="en-US" altLang="en-US" sz="2400" b="1" dirty="0" smtClean="0"/>
              <a:t>Android uses the version code (</a:t>
            </a:r>
            <a:r>
              <a:rPr lang="en-US" altLang="en-US" sz="2400" b="1" dirty="0" err="1" smtClean="0">
                <a:latin typeface="Courier New" pitchFamily="49" charset="0"/>
                <a:cs typeface="Courier New" pitchFamily="49" charset="0"/>
              </a:rPr>
              <a:t>android:versionCode</a:t>
            </a:r>
            <a:r>
              <a:rPr lang="en-US" altLang="en-US" sz="2400" b="1" dirty="0" smtClean="0"/>
              <a:t>), a numeric attribute, to manage application upgrades</a:t>
            </a:r>
          </a:p>
        </p:txBody>
      </p:sp>
    </p:spTree>
    <p:extLst>
      <p:ext uri="{BB962C8B-B14F-4D97-AF65-F5344CB8AC3E}">
        <p14:creationId xmlns:p14="http://schemas.microsoft.com/office/powerpoint/2010/main" val="727898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868362"/>
          </a:xfrm>
        </p:spPr>
        <p:txBody>
          <a:bodyPr/>
          <a:lstStyle/>
          <a:p>
            <a:pPr eaLnBrk="1" hangingPunct="1"/>
            <a:r>
              <a:rPr lang="en-US" altLang="en-US" smtClean="0"/>
              <a:t>Setting the Application Name and Icon</a:t>
            </a:r>
            <a:endParaRPr lang="en-US" altLang="en-US" sz="2600" smtClean="0"/>
          </a:p>
        </p:txBody>
      </p:sp>
      <p:sp>
        <p:nvSpPr>
          <p:cNvPr id="2" name="Content Placeholder 1"/>
          <p:cNvSpPr>
            <a:spLocks noGrp="1"/>
          </p:cNvSpPr>
          <p:nvPr>
            <p:ph idx="1"/>
          </p:nvPr>
        </p:nvSpPr>
        <p:spPr>
          <a:xfrm>
            <a:off x="152400" y="1371600"/>
            <a:ext cx="8229600" cy="4754563"/>
          </a:xfrm>
        </p:spPr>
        <p:txBody>
          <a:bodyPr/>
          <a:lstStyle/>
          <a:p>
            <a:r>
              <a:rPr lang="en-US" altLang="en-US" sz="2400" b="1" dirty="0" smtClean="0"/>
              <a:t>Overall application settings are configured with the                </a:t>
            </a:r>
            <a:r>
              <a:rPr lang="en-US" altLang="en-US" sz="2400" b="1" dirty="0" smtClean="0">
                <a:latin typeface="Courier New" pitchFamily="49" charset="0"/>
                <a:cs typeface="Courier New" pitchFamily="49" charset="0"/>
              </a:rPr>
              <a:t>&lt;application&gt;</a:t>
            </a:r>
            <a:r>
              <a:rPr lang="en-US" altLang="en-US" sz="2400" i="1" dirty="0" smtClean="0"/>
              <a:t> </a:t>
            </a:r>
            <a:r>
              <a:rPr lang="en-US" altLang="en-US" sz="2400" b="1" dirty="0" smtClean="0"/>
              <a:t>tag of the Android manifest file</a:t>
            </a:r>
          </a:p>
          <a:p>
            <a:r>
              <a:rPr lang="en-US" altLang="en-US" sz="2400" b="1" dirty="0" smtClean="0"/>
              <a:t>Here you set information such as the application icon              (</a:t>
            </a:r>
            <a:r>
              <a:rPr lang="en-US" altLang="en-US" sz="2400" b="1" dirty="0" err="1" smtClean="0">
                <a:latin typeface="Courier New" pitchFamily="49" charset="0"/>
                <a:cs typeface="Courier New" pitchFamily="49" charset="0"/>
              </a:rPr>
              <a:t>android:icon</a:t>
            </a:r>
            <a:r>
              <a:rPr lang="en-US" altLang="en-US" sz="2400" b="1" dirty="0" smtClean="0"/>
              <a:t>) and friendly name (</a:t>
            </a:r>
            <a:r>
              <a:rPr lang="en-US" altLang="en-US" sz="2400" b="1" dirty="0" err="1" smtClean="0">
                <a:latin typeface="Courier New" pitchFamily="49" charset="0"/>
                <a:cs typeface="Courier New" pitchFamily="49" charset="0"/>
              </a:rPr>
              <a:t>android:label</a:t>
            </a:r>
            <a:r>
              <a:rPr lang="en-US" altLang="en-US" sz="2400" b="1" dirty="0" smtClean="0"/>
              <a:t>)</a:t>
            </a:r>
          </a:p>
          <a:p>
            <a:r>
              <a:rPr lang="en-US" altLang="en-US" sz="2400" b="1" dirty="0" smtClean="0"/>
              <a:t>These settings are attributes of the </a:t>
            </a:r>
            <a:r>
              <a:rPr lang="en-US" altLang="en-US" sz="2400" b="1" dirty="0" smtClean="0">
                <a:latin typeface="Courier New" pitchFamily="49" charset="0"/>
                <a:cs typeface="Courier New" pitchFamily="49" charset="0"/>
              </a:rPr>
              <a:t>&lt;application&gt;</a:t>
            </a:r>
            <a:r>
              <a:rPr lang="en-US" altLang="en-US" sz="2400" i="1" dirty="0" smtClean="0"/>
              <a:t> </a:t>
            </a:r>
            <a:r>
              <a:rPr lang="en-US" altLang="en-US" sz="2400" b="1" dirty="0" smtClean="0"/>
              <a:t>tag</a:t>
            </a:r>
          </a:p>
          <a:p>
            <a:r>
              <a:rPr lang="en-US" altLang="en-US" sz="2400" b="1" dirty="0" smtClean="0"/>
              <a:t>You can also set optional application settings as attributes in the </a:t>
            </a:r>
            <a:r>
              <a:rPr lang="en-US" altLang="en-US" sz="2400" b="1" dirty="0" smtClean="0">
                <a:latin typeface="Courier New" pitchFamily="49" charset="0"/>
                <a:cs typeface="Courier New" pitchFamily="49" charset="0"/>
              </a:rPr>
              <a:t>&lt;application&gt;</a:t>
            </a:r>
            <a:r>
              <a:rPr lang="en-US" altLang="en-US" sz="2400" i="1" dirty="0" smtClean="0"/>
              <a:t> </a:t>
            </a:r>
            <a:r>
              <a:rPr lang="en-US" altLang="en-US" sz="2400" b="1" dirty="0" smtClean="0"/>
              <a:t>tag</a:t>
            </a:r>
          </a:p>
          <a:p>
            <a:pPr lvl="1"/>
            <a:r>
              <a:rPr lang="en-US" altLang="en-US" sz="2400" b="1" dirty="0" err="1" smtClean="0">
                <a:latin typeface="Courier New" pitchFamily="49" charset="0"/>
                <a:cs typeface="Courier New" pitchFamily="49" charset="0"/>
              </a:rPr>
              <a:t>android:description</a:t>
            </a:r>
            <a:endParaRPr lang="en-US" altLang="en-US" sz="2400" b="1" dirty="0" smtClean="0">
              <a:latin typeface="Courier New" pitchFamily="49" charset="0"/>
              <a:cs typeface="Courier New" pitchFamily="49" charset="0"/>
            </a:endParaRPr>
          </a:p>
          <a:p>
            <a:pPr lvl="1"/>
            <a:r>
              <a:rPr lang="en-US" altLang="en-US" sz="2400" b="1" dirty="0" err="1" smtClean="0">
                <a:latin typeface="Courier New" pitchFamily="49" charset="0"/>
                <a:cs typeface="Courier New" pitchFamily="49" charset="0"/>
              </a:rPr>
              <a:t>android:debuggable</a:t>
            </a:r>
            <a:r>
              <a:rPr lang="en-US" altLang="en-US" sz="2400" b="1" dirty="0" smtClean="0">
                <a:latin typeface="Courier New" pitchFamily="49" charset="0"/>
                <a:cs typeface="Courier New" pitchFamily="49" charset="0"/>
              </a:rPr>
              <a:t>="true"</a:t>
            </a:r>
          </a:p>
        </p:txBody>
      </p:sp>
    </p:spTree>
    <p:extLst>
      <p:ext uri="{BB962C8B-B14F-4D97-AF65-F5344CB8AC3E}">
        <p14:creationId xmlns:p14="http://schemas.microsoft.com/office/powerpoint/2010/main" val="311757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This model provides multiple entry points for a single app and allows any app to behave as a user’s default for an action that other apps might invoke.</a:t>
            </a:r>
          </a:p>
          <a:p>
            <a:pPr marL="114300" indent="0">
              <a:buNone/>
            </a:pPr>
            <a:r>
              <a:rPr lang="en-US" altLang="ko-KR" dirty="0" smtClean="0"/>
              <a:t>Apps adapt to different devices</a:t>
            </a:r>
          </a:p>
          <a:p>
            <a:r>
              <a:rPr lang="en-US" altLang="ko-KR" dirty="0" smtClean="0"/>
              <a:t>Android provides an adaptive app framework that allows you to provide unique resources for different device configurations.</a:t>
            </a:r>
          </a:p>
          <a:p>
            <a:r>
              <a:rPr lang="en-US" altLang="ko-KR" dirty="0" smtClean="0"/>
              <a:t>You can query the availability of device features at runtime if an app features require specific hardware such as a camera. </a:t>
            </a:r>
          </a:p>
          <a:p>
            <a:r>
              <a:rPr lang="en-US" altLang="ko-KR" dirty="0" smtClean="0"/>
              <a:t>You can also declare your app requires to restrict incompatible devices for installation.</a:t>
            </a:r>
            <a:endParaRPr lang="ko-KR" altLang="en-US" dirty="0"/>
          </a:p>
        </p:txBody>
      </p:sp>
      <p:sp>
        <p:nvSpPr>
          <p:cNvPr id="4" name="제목 1"/>
          <p:cNvSpPr>
            <a:spLocks noGrp="1"/>
          </p:cNvSpPr>
          <p:nvPr>
            <p:ph type="title"/>
          </p:nvPr>
        </p:nvSpPr>
        <p:spPr/>
        <p:txBody>
          <a:bodyPr/>
          <a:lstStyle/>
          <a:p>
            <a:r>
              <a:rPr lang="en-US" altLang="ko-KR" dirty="0" smtClean="0"/>
              <a:t>Introduction to Android</a:t>
            </a:r>
            <a:endParaRPr lang="ko-KR" altLang="en-US" dirty="0"/>
          </a:p>
        </p:txBody>
      </p:sp>
    </p:spTree>
    <p:extLst>
      <p:ext uri="{BB962C8B-B14F-4D97-AF65-F5344CB8AC3E}">
        <p14:creationId xmlns:p14="http://schemas.microsoft.com/office/powerpoint/2010/main" val="1680545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Setting the Application Name and Icon </a:t>
            </a:r>
            <a:endParaRPr lang="en-US" altLang="en-US" sz="2600" dirty="0" smtClean="0"/>
          </a:p>
        </p:txBody>
      </p:sp>
      <p:sp>
        <p:nvSpPr>
          <p:cNvPr id="2" name="Content Placeholder 1"/>
          <p:cNvSpPr>
            <a:spLocks noGrp="1"/>
          </p:cNvSpPr>
          <p:nvPr>
            <p:ph idx="1"/>
          </p:nvPr>
        </p:nvSpPr>
        <p:spPr>
          <a:xfrm>
            <a:off x="457200" y="2209800"/>
            <a:ext cx="7696200" cy="3535363"/>
          </a:xfrm>
        </p:spPr>
        <p:txBody>
          <a:bodyPr/>
          <a:lstStyle/>
          <a:p>
            <a:pPr marL="0" indent="0">
              <a:buFont typeface="Wingdings" pitchFamily="2" charset="2"/>
              <a:buNone/>
            </a:pPr>
            <a:r>
              <a:rPr lang="en-US" altLang="en-US" sz="2400" b="1" dirty="0" smtClean="0">
                <a:latin typeface="Courier New" pitchFamily="49" charset="0"/>
                <a:cs typeface="Courier New" pitchFamily="49" charset="0"/>
              </a:rPr>
              <a:t>&lt;application </a:t>
            </a:r>
            <a:r>
              <a:rPr lang="en-US" altLang="en-US" sz="2400" b="1" dirty="0" err="1" smtClean="0">
                <a:latin typeface="Courier New" pitchFamily="49" charset="0"/>
                <a:cs typeface="Courier New" pitchFamily="49" charset="0"/>
              </a:rPr>
              <a:t>android:icon</a:t>
            </a:r>
            <a:r>
              <a:rPr lang="en-US" altLang="en-US" sz="2400" b="1" dirty="0" smtClean="0">
                <a:latin typeface="Courier New" pitchFamily="49" charset="0"/>
                <a:cs typeface="Courier New" pitchFamily="49" charset="0"/>
              </a:rPr>
              <a:t>="@</a:t>
            </a:r>
            <a:r>
              <a:rPr lang="en-US" altLang="en-US" sz="2400" b="1" dirty="0" err="1" smtClean="0">
                <a:latin typeface="Courier New" pitchFamily="49" charset="0"/>
                <a:cs typeface="Courier New" pitchFamily="49" charset="0"/>
              </a:rPr>
              <a:t>drawable</a:t>
            </a:r>
            <a:r>
              <a:rPr lang="en-US" altLang="en-US" sz="2400" b="1" dirty="0" smtClean="0">
                <a:latin typeface="Courier New" pitchFamily="49" charset="0"/>
                <a:cs typeface="Courier New" pitchFamily="49" charset="0"/>
              </a:rPr>
              <a:t>/</a:t>
            </a:r>
            <a:r>
              <a:rPr lang="en-US" altLang="en-US" sz="2400" b="1" dirty="0" err="1" smtClean="0">
                <a:latin typeface="Courier New" pitchFamily="49" charset="0"/>
                <a:cs typeface="Courier New" pitchFamily="49" charset="0"/>
              </a:rPr>
              <a:t>ic_launcher</a:t>
            </a:r>
            <a:r>
              <a:rPr lang="en-US" altLang="en-US" sz="2400" b="1" dirty="0" smtClean="0">
                <a:latin typeface="Courier New" pitchFamily="49" charset="0"/>
                <a:cs typeface="Courier New" pitchFamily="49" charset="0"/>
              </a:rPr>
              <a:t>"</a:t>
            </a:r>
          </a:p>
          <a:p>
            <a:pPr marL="0" indent="0">
              <a:buFont typeface="Wingdings" pitchFamily="2" charset="2"/>
              <a:buNone/>
            </a:pPr>
            <a:r>
              <a:rPr lang="en-US" altLang="en-US" sz="2400" b="1" dirty="0" smtClean="0">
                <a:latin typeface="Courier New" pitchFamily="49" charset="0"/>
                <a:cs typeface="Courier New" pitchFamily="49" charset="0"/>
              </a:rPr>
              <a:t>    </a:t>
            </a:r>
            <a:r>
              <a:rPr lang="en-US" altLang="en-US" sz="2400" b="1" dirty="0" err="1" smtClean="0">
                <a:latin typeface="Courier New" pitchFamily="49" charset="0"/>
                <a:cs typeface="Courier New" pitchFamily="49" charset="0"/>
              </a:rPr>
              <a:t>android:label</a:t>
            </a:r>
            <a:r>
              <a:rPr lang="en-US" altLang="en-US" sz="2400" b="1" dirty="0" smtClean="0">
                <a:latin typeface="Courier New" pitchFamily="49" charset="0"/>
                <a:cs typeface="Courier New" pitchFamily="49" charset="0"/>
              </a:rPr>
              <a:t>="@string/</a:t>
            </a:r>
            <a:r>
              <a:rPr lang="en-US" altLang="en-US" sz="2400" b="1" dirty="0" err="1" smtClean="0">
                <a:latin typeface="Courier New" pitchFamily="49" charset="0"/>
                <a:cs typeface="Courier New" pitchFamily="49" charset="0"/>
              </a:rPr>
              <a:t>app_name</a:t>
            </a:r>
            <a:r>
              <a:rPr lang="en-US" altLang="en-US" sz="2400" b="1" dirty="0" smtClean="0">
                <a:latin typeface="Courier New" pitchFamily="49" charset="0"/>
                <a:cs typeface="Courier New" pitchFamily="49" charset="0"/>
              </a:rPr>
              <a:t>"</a:t>
            </a:r>
          </a:p>
          <a:p>
            <a:pPr marL="0" indent="0">
              <a:buFont typeface="Wingdings" pitchFamily="2" charset="2"/>
              <a:buNone/>
            </a:pPr>
            <a:r>
              <a:rPr lang="en-US" altLang="en-US" sz="2400" b="1" dirty="0" smtClean="0">
                <a:latin typeface="Courier New" pitchFamily="49" charset="0"/>
                <a:cs typeface="Courier New" pitchFamily="49" charset="0"/>
              </a:rPr>
              <a:t>    </a:t>
            </a:r>
            <a:r>
              <a:rPr lang="en-US" altLang="en-US" sz="2400" b="1" dirty="0" err="1" smtClean="0">
                <a:latin typeface="Courier New" pitchFamily="49" charset="0"/>
                <a:cs typeface="Courier New" pitchFamily="49" charset="0"/>
              </a:rPr>
              <a:t>androidDebuggable</a:t>
            </a:r>
            <a:r>
              <a:rPr lang="en-US" altLang="en-US" sz="2400" b="1" dirty="0" smtClean="0">
                <a:latin typeface="Courier New" pitchFamily="49" charset="0"/>
                <a:cs typeface="Courier New" pitchFamily="49" charset="0"/>
              </a:rPr>
              <a:t>="true" &gt;</a:t>
            </a:r>
          </a:p>
        </p:txBody>
      </p:sp>
    </p:spTree>
    <p:extLst>
      <p:ext uri="{BB962C8B-B14F-4D97-AF65-F5344CB8AC3E}">
        <p14:creationId xmlns:p14="http://schemas.microsoft.com/office/powerpoint/2010/main" val="2603895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868362"/>
          </a:xfrm>
        </p:spPr>
        <p:txBody>
          <a:bodyPr/>
          <a:lstStyle/>
          <a:p>
            <a:pPr eaLnBrk="1" hangingPunct="1"/>
            <a:r>
              <a:rPr lang="en-US" altLang="en-US" dirty="0" smtClean="0"/>
              <a:t>Enforcing Application System       Requirements</a:t>
            </a:r>
            <a:endParaRPr lang="en-US" altLang="en-US" sz="2600" dirty="0" smtClean="0"/>
          </a:p>
        </p:txBody>
      </p:sp>
      <p:sp>
        <p:nvSpPr>
          <p:cNvPr id="2" name="Content Placeholder 1"/>
          <p:cNvSpPr>
            <a:spLocks noGrp="1"/>
          </p:cNvSpPr>
          <p:nvPr>
            <p:ph idx="1"/>
          </p:nvPr>
        </p:nvSpPr>
        <p:spPr>
          <a:xfrm>
            <a:off x="152400" y="1371600"/>
            <a:ext cx="8229600" cy="4754563"/>
          </a:xfrm>
        </p:spPr>
        <p:txBody>
          <a:bodyPr/>
          <a:lstStyle/>
          <a:p>
            <a:r>
              <a:rPr lang="en-US" altLang="en-US" sz="2400" b="1" dirty="0" smtClean="0"/>
              <a:t>System requirements can be defined and enforced in the      Android manifest file</a:t>
            </a:r>
          </a:p>
          <a:p>
            <a:r>
              <a:rPr lang="en-US" altLang="en-US" sz="2400" b="1" dirty="0" smtClean="0"/>
              <a:t>When an application is installed on a device, the Android      platform checks these requirements and will error out if       necessary</a:t>
            </a:r>
          </a:p>
          <a:p>
            <a:r>
              <a:rPr lang="en-US" altLang="en-US" sz="2400" b="1" dirty="0" smtClean="0"/>
              <a:t>The Google Play store uses information in the Android           manifest file to filter which applications to offer to which      devices so that users install applications that work on their  devices</a:t>
            </a:r>
          </a:p>
        </p:txBody>
      </p:sp>
    </p:spTree>
    <p:extLst>
      <p:ext uri="{BB962C8B-B14F-4D97-AF65-F5344CB8AC3E}">
        <p14:creationId xmlns:p14="http://schemas.microsoft.com/office/powerpoint/2010/main" val="3497226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868362"/>
          </a:xfrm>
        </p:spPr>
        <p:txBody>
          <a:bodyPr/>
          <a:lstStyle/>
          <a:p>
            <a:pPr eaLnBrk="1" hangingPunct="1"/>
            <a:r>
              <a:rPr lang="en-US" altLang="en-US" dirty="0" smtClean="0"/>
              <a:t>Enforcing Application System </a:t>
            </a:r>
            <a:r>
              <a:rPr lang="en-US" altLang="en-US" dirty="0" smtClean="0"/>
              <a:t>              Requirements</a:t>
            </a:r>
            <a:endParaRPr lang="en-US" altLang="en-US" sz="2600" dirty="0" smtClean="0"/>
          </a:p>
        </p:txBody>
      </p:sp>
      <p:sp>
        <p:nvSpPr>
          <p:cNvPr id="2" name="Content Placeholder 1"/>
          <p:cNvSpPr>
            <a:spLocks noGrp="1"/>
          </p:cNvSpPr>
          <p:nvPr>
            <p:ph idx="1"/>
          </p:nvPr>
        </p:nvSpPr>
        <p:spPr>
          <a:xfrm>
            <a:off x="228600" y="1447800"/>
            <a:ext cx="8229600" cy="4754563"/>
          </a:xfrm>
        </p:spPr>
        <p:txBody>
          <a:bodyPr/>
          <a:lstStyle/>
          <a:p>
            <a:r>
              <a:rPr lang="en-US" altLang="en-US" sz="2400" b="1" dirty="0" smtClean="0"/>
              <a:t>Developers can configure some application system                  requirements in the manifest:</a:t>
            </a:r>
          </a:p>
          <a:p>
            <a:pPr lvl="1"/>
            <a:r>
              <a:rPr lang="en-US" altLang="en-US" sz="2400" b="1" dirty="0" smtClean="0"/>
              <a:t>Android SDK versions supported</a:t>
            </a:r>
          </a:p>
          <a:p>
            <a:pPr lvl="1"/>
            <a:r>
              <a:rPr lang="en-US" altLang="en-US" sz="2400" b="1" dirty="0" smtClean="0"/>
              <a:t>Platform features used</a:t>
            </a:r>
          </a:p>
          <a:p>
            <a:pPr lvl="1"/>
            <a:r>
              <a:rPr lang="en-US" altLang="en-US" sz="2400" b="1" dirty="0" smtClean="0"/>
              <a:t>Hardware configurations required</a:t>
            </a:r>
          </a:p>
          <a:p>
            <a:pPr lvl="1"/>
            <a:r>
              <a:rPr lang="en-US" altLang="en-US" sz="2400" b="1" dirty="0" smtClean="0"/>
              <a:t>Screen sizes and pixel densities supported</a:t>
            </a:r>
          </a:p>
          <a:p>
            <a:pPr lvl="1"/>
            <a:r>
              <a:rPr lang="en-US" altLang="en-US" sz="2400" b="1" dirty="0" smtClean="0"/>
              <a:t>External libraries</a:t>
            </a:r>
          </a:p>
        </p:txBody>
      </p:sp>
    </p:spTree>
    <p:extLst>
      <p:ext uri="{BB962C8B-B14F-4D97-AF65-F5344CB8AC3E}">
        <p14:creationId xmlns:p14="http://schemas.microsoft.com/office/powerpoint/2010/main" val="349541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868362"/>
          </a:xfrm>
        </p:spPr>
        <p:txBody>
          <a:bodyPr/>
          <a:lstStyle/>
          <a:p>
            <a:pPr eaLnBrk="1" hangingPunct="1"/>
            <a:r>
              <a:rPr lang="en-US" altLang="en-US" smtClean="0"/>
              <a:t>Targeting Specific SDK Versions</a:t>
            </a:r>
            <a:endParaRPr lang="en-US" altLang="en-US" sz="260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Developers can specify which versions of the Android            platform an application supports</a:t>
            </a:r>
          </a:p>
          <a:p>
            <a:pPr lvl="1"/>
            <a:r>
              <a:rPr lang="en-US" altLang="en-US" sz="2400" b="1" dirty="0" smtClean="0"/>
              <a:t>Defined with the </a:t>
            </a:r>
            <a:r>
              <a:rPr lang="en-US" altLang="en-US" sz="2400" b="1" dirty="0" smtClean="0">
                <a:latin typeface="Courier New" pitchFamily="49" charset="0"/>
                <a:cs typeface="Courier New" pitchFamily="49" charset="0"/>
              </a:rPr>
              <a:t>&lt;uses-</a:t>
            </a:r>
            <a:r>
              <a:rPr lang="en-US" altLang="en-US" sz="2400" b="1" dirty="0" err="1" smtClean="0">
                <a:latin typeface="Courier New" pitchFamily="49" charset="0"/>
                <a:cs typeface="Courier New" pitchFamily="49" charset="0"/>
              </a:rPr>
              <a:t>sdk</a:t>
            </a:r>
            <a:r>
              <a:rPr lang="en-US" altLang="en-US" sz="2400" b="1" dirty="0" smtClean="0">
                <a:latin typeface="Courier New" pitchFamily="49" charset="0"/>
                <a:cs typeface="Courier New" pitchFamily="49" charset="0"/>
              </a:rPr>
              <a:t>&gt;</a:t>
            </a:r>
            <a:r>
              <a:rPr lang="en-US" altLang="en-US" sz="2400" b="1" dirty="0" smtClean="0"/>
              <a:t> tag</a:t>
            </a:r>
          </a:p>
          <a:p>
            <a:pPr lvl="1"/>
            <a:r>
              <a:rPr lang="en-US" altLang="en-US" sz="2400" b="1" dirty="0" smtClean="0"/>
              <a:t>This tag has three important attributes:</a:t>
            </a:r>
          </a:p>
          <a:p>
            <a:pPr lvl="2"/>
            <a:r>
              <a:rPr lang="en-US" altLang="en-US" sz="2400" b="1" dirty="0" err="1" smtClean="0">
                <a:latin typeface="Courier New" pitchFamily="49" charset="0"/>
                <a:cs typeface="Courier New" pitchFamily="49" charset="0"/>
              </a:rPr>
              <a:t>minSdkVersion</a:t>
            </a:r>
            <a:endParaRPr lang="en-US" altLang="en-US" sz="2400" b="1" dirty="0" smtClean="0">
              <a:latin typeface="Courier New" pitchFamily="49" charset="0"/>
              <a:cs typeface="Courier New" pitchFamily="49" charset="0"/>
            </a:endParaRPr>
          </a:p>
          <a:p>
            <a:pPr lvl="2"/>
            <a:r>
              <a:rPr lang="en-US" altLang="en-US" sz="2400" b="1" dirty="0" err="1" smtClean="0">
                <a:latin typeface="Courier New" pitchFamily="49" charset="0"/>
                <a:cs typeface="Courier New" pitchFamily="49" charset="0"/>
              </a:rPr>
              <a:t>targetSdkVersion</a:t>
            </a:r>
            <a:endParaRPr lang="en-US" altLang="en-US" sz="2400" b="1" dirty="0" smtClean="0">
              <a:latin typeface="Courier New" pitchFamily="49" charset="0"/>
              <a:cs typeface="Courier New" pitchFamily="49" charset="0"/>
            </a:endParaRPr>
          </a:p>
          <a:p>
            <a:pPr lvl="2"/>
            <a:r>
              <a:rPr lang="en-US" altLang="en-US" sz="2400" b="1" dirty="0" err="1" smtClean="0">
                <a:latin typeface="Courier New" pitchFamily="49" charset="0"/>
                <a:cs typeface="Courier New" pitchFamily="49" charset="0"/>
              </a:rPr>
              <a:t>maxSdkVersion</a:t>
            </a:r>
            <a:endParaRPr lang="en-US" altLang="en-US"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40517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Targeting Specific SDK Versions</a:t>
            </a:r>
            <a:endParaRPr lang="en-US" altLang="en-US" sz="2600" dirty="0" smtClean="0"/>
          </a:p>
        </p:txBody>
      </p:sp>
      <p:sp>
        <p:nvSpPr>
          <p:cNvPr id="2" name="Content Placeholder 1"/>
          <p:cNvSpPr>
            <a:spLocks noGrp="1"/>
          </p:cNvSpPr>
          <p:nvPr>
            <p:ph idx="1"/>
          </p:nvPr>
        </p:nvSpPr>
        <p:spPr>
          <a:xfrm>
            <a:off x="304800" y="1371600"/>
            <a:ext cx="8229600" cy="4754563"/>
          </a:xfrm>
        </p:spPr>
        <p:txBody>
          <a:bodyPr/>
          <a:lstStyle/>
          <a:p>
            <a:r>
              <a:rPr lang="en-US" altLang="en-US" sz="2400" b="1" dirty="0" smtClean="0"/>
              <a:t>Each attribute of the </a:t>
            </a:r>
            <a:r>
              <a:rPr lang="en-US" altLang="en-US" sz="2400" b="1" dirty="0" smtClean="0">
                <a:latin typeface="Courier New" pitchFamily="49" charset="0"/>
                <a:cs typeface="Courier New" pitchFamily="49" charset="0"/>
              </a:rPr>
              <a:t>&lt;uses-</a:t>
            </a:r>
            <a:r>
              <a:rPr lang="en-US" altLang="en-US" sz="2400" b="1" dirty="0" err="1" smtClean="0">
                <a:latin typeface="Courier New" pitchFamily="49" charset="0"/>
                <a:cs typeface="Courier New" pitchFamily="49" charset="0"/>
              </a:rPr>
              <a:t>sdk</a:t>
            </a:r>
            <a:r>
              <a:rPr lang="en-US" altLang="en-US" sz="2400" b="1" dirty="0" smtClean="0">
                <a:latin typeface="Courier New" pitchFamily="49" charset="0"/>
                <a:cs typeface="Courier New" pitchFamily="49" charset="0"/>
              </a:rPr>
              <a:t>&gt;</a:t>
            </a:r>
            <a:r>
              <a:rPr lang="en-US" altLang="en-US" sz="2400" i="1" dirty="0" smtClean="0"/>
              <a:t> </a:t>
            </a:r>
            <a:r>
              <a:rPr lang="en-US" altLang="en-US" sz="2400" b="1" dirty="0" smtClean="0"/>
              <a:t>tag is an integer</a:t>
            </a:r>
          </a:p>
          <a:p>
            <a:pPr lvl="1"/>
            <a:r>
              <a:rPr lang="en-US" altLang="en-US" sz="2400" b="1" dirty="0" smtClean="0"/>
              <a:t>Represents the API level associated with a given Android  SDK</a:t>
            </a:r>
          </a:p>
          <a:p>
            <a:pPr lvl="1"/>
            <a:r>
              <a:rPr lang="en-US" altLang="en-US" sz="2400" b="1" dirty="0" smtClean="0"/>
              <a:t>The value does not directly correspond to the SDK version</a:t>
            </a:r>
          </a:p>
          <a:p>
            <a:pPr lvl="1"/>
            <a:r>
              <a:rPr lang="en-US" altLang="en-US" sz="2400" b="1" dirty="0" smtClean="0"/>
              <a:t>It is the revision of the API level associated with that SDK</a:t>
            </a:r>
          </a:p>
          <a:p>
            <a:pPr lvl="1"/>
            <a:r>
              <a:rPr lang="en-US" altLang="en-US" sz="2400" b="1" dirty="0" smtClean="0"/>
              <a:t>The API level is set by the developers of the Android SDK</a:t>
            </a:r>
          </a:p>
          <a:p>
            <a:r>
              <a:rPr lang="en-US" altLang="en-US" sz="2400" b="1" dirty="0" smtClean="0"/>
              <a:t>You need to check the SDK documentation to determine the API level value for each version</a:t>
            </a:r>
          </a:p>
        </p:txBody>
      </p:sp>
    </p:spTree>
    <p:extLst>
      <p:ext uri="{BB962C8B-B14F-4D97-AF65-F5344CB8AC3E}">
        <p14:creationId xmlns:p14="http://schemas.microsoft.com/office/powerpoint/2010/main" val="3381472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pPr eaLnBrk="1" hangingPunct="1"/>
            <a:r>
              <a:rPr lang="en-US" altLang="en-US" smtClean="0"/>
              <a:t>  Android SDK Versions and Their API Levels</a:t>
            </a:r>
            <a:endParaRPr lang="en-US" altLang="en-US" sz="260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771220"/>
              </p:ext>
            </p:extLst>
          </p:nvPr>
        </p:nvGraphicFramePr>
        <p:xfrm>
          <a:off x="1295400" y="1524000"/>
          <a:ext cx="5867401" cy="4862546"/>
        </p:xfrm>
        <a:graphic>
          <a:graphicData uri="http://schemas.openxmlformats.org/drawingml/2006/table">
            <a:tbl>
              <a:tblPr firstRow="1" bandRow="1">
                <a:tableStyleId>{073A0DAA-6AF3-43AB-8588-CEC1D06C72B9}</a:tableStyleId>
              </a:tblPr>
              <a:tblGrid>
                <a:gridCol w="1955800"/>
                <a:gridCol w="1055104"/>
                <a:gridCol w="2856497"/>
              </a:tblGrid>
              <a:tr h="381986">
                <a:tc>
                  <a:txBody>
                    <a:bodyPr/>
                    <a:lstStyle/>
                    <a:p>
                      <a:r>
                        <a:rPr lang="en-US" sz="1300" dirty="0" smtClean="0"/>
                        <a:t>Android SDK Version</a:t>
                      </a:r>
                      <a:endParaRPr lang="en-US" sz="1300" dirty="0"/>
                    </a:p>
                  </a:txBody>
                  <a:tcPr marL="66040" marR="66040" marT="33020" marB="33020"/>
                </a:tc>
                <a:tc>
                  <a:txBody>
                    <a:bodyPr/>
                    <a:lstStyle/>
                    <a:p>
                      <a:r>
                        <a:rPr lang="en-US" sz="1300" dirty="0" smtClean="0"/>
                        <a:t>API Level</a:t>
                      </a:r>
                      <a:endParaRPr lang="en-US" sz="1300" dirty="0"/>
                    </a:p>
                  </a:txBody>
                  <a:tcPr marL="66040" marR="66040" marT="33020" marB="33020"/>
                </a:tc>
                <a:tc>
                  <a:txBody>
                    <a:bodyPr/>
                    <a:lstStyle/>
                    <a:p>
                      <a:r>
                        <a:rPr lang="en-US" sz="1300" dirty="0" smtClean="0"/>
                        <a:t>Code Name/Version Code</a:t>
                      </a:r>
                      <a:endParaRPr lang="en-US" sz="1300" dirty="0"/>
                    </a:p>
                  </a:txBody>
                  <a:tcPr marL="66040" marR="66040" marT="33020" marB="33020"/>
                </a:tc>
              </a:tr>
              <a:tr h="248918">
                <a:tc>
                  <a:txBody>
                    <a:bodyPr/>
                    <a:lstStyle/>
                    <a:p>
                      <a:r>
                        <a:rPr lang="en-US" sz="1200" dirty="0" smtClean="0"/>
                        <a:t>Android 1.0</a:t>
                      </a:r>
                      <a:endParaRPr lang="en-US" sz="1200" dirty="0"/>
                    </a:p>
                  </a:txBody>
                  <a:tcPr marL="66040" marR="66040" marT="33020" marB="33020"/>
                </a:tc>
                <a:tc>
                  <a:txBody>
                    <a:bodyPr/>
                    <a:lstStyle/>
                    <a:p>
                      <a:r>
                        <a:rPr lang="en-US" sz="1200" dirty="0" smtClean="0"/>
                        <a:t>1</a:t>
                      </a:r>
                      <a:endParaRPr lang="en-US" sz="1200" dirty="0"/>
                    </a:p>
                  </a:txBody>
                  <a:tcPr marL="66040" marR="66040" marT="33020" marB="33020"/>
                </a:tc>
                <a:tc>
                  <a:txBody>
                    <a:bodyPr/>
                    <a:lstStyle/>
                    <a:p>
                      <a:r>
                        <a:rPr lang="en-US" sz="1200" dirty="0" smtClean="0"/>
                        <a:t>BASE</a:t>
                      </a:r>
                      <a:endParaRPr lang="en-US" sz="1200" dirty="0"/>
                    </a:p>
                  </a:txBody>
                  <a:tcPr marL="66040" marR="66040" marT="33020" marB="33020"/>
                </a:tc>
              </a:tr>
              <a:tr h="248918">
                <a:tc>
                  <a:txBody>
                    <a:bodyPr/>
                    <a:lstStyle/>
                    <a:p>
                      <a:r>
                        <a:rPr lang="en-US" sz="1200" dirty="0" smtClean="0"/>
                        <a:t>Android 1.1</a:t>
                      </a:r>
                      <a:endParaRPr lang="en-US" sz="1200" dirty="0"/>
                    </a:p>
                  </a:txBody>
                  <a:tcPr marL="66040" marR="66040" marT="33020" marB="33020"/>
                </a:tc>
                <a:tc>
                  <a:txBody>
                    <a:bodyPr/>
                    <a:lstStyle/>
                    <a:p>
                      <a:r>
                        <a:rPr lang="en-US" sz="1200" dirty="0" smtClean="0"/>
                        <a:t>2</a:t>
                      </a:r>
                      <a:endParaRPr lang="en-US" sz="1200" dirty="0"/>
                    </a:p>
                  </a:txBody>
                  <a:tcPr marL="66040" marR="66040" marT="33020" marB="33020"/>
                </a:tc>
                <a:tc>
                  <a:txBody>
                    <a:bodyPr/>
                    <a:lstStyle/>
                    <a:p>
                      <a:r>
                        <a:rPr lang="en-US" sz="1200" dirty="0" smtClean="0"/>
                        <a:t>BASE_1_1</a:t>
                      </a:r>
                      <a:endParaRPr lang="en-US" sz="1200" dirty="0"/>
                    </a:p>
                  </a:txBody>
                  <a:tcPr marL="66040" marR="66040" marT="33020" marB="33020"/>
                </a:tc>
              </a:tr>
              <a:tr h="248918">
                <a:tc>
                  <a:txBody>
                    <a:bodyPr/>
                    <a:lstStyle/>
                    <a:p>
                      <a:r>
                        <a:rPr lang="en-US" sz="1200" dirty="0" smtClean="0"/>
                        <a:t>Android 1.5</a:t>
                      </a:r>
                      <a:endParaRPr lang="en-US" sz="1200" dirty="0"/>
                    </a:p>
                  </a:txBody>
                  <a:tcPr marL="66040" marR="66040" marT="33020" marB="33020"/>
                </a:tc>
                <a:tc>
                  <a:txBody>
                    <a:bodyPr/>
                    <a:lstStyle/>
                    <a:p>
                      <a:r>
                        <a:rPr lang="en-US" sz="1200" dirty="0" smtClean="0"/>
                        <a:t>3</a:t>
                      </a:r>
                      <a:endParaRPr lang="en-US" sz="1200" dirty="0"/>
                    </a:p>
                  </a:txBody>
                  <a:tcPr marL="66040" marR="66040" marT="33020" marB="33020"/>
                </a:tc>
                <a:tc>
                  <a:txBody>
                    <a:bodyPr/>
                    <a:lstStyle/>
                    <a:p>
                      <a:r>
                        <a:rPr lang="en-US" sz="1200" dirty="0" smtClean="0"/>
                        <a:t>CUPCAKE</a:t>
                      </a:r>
                      <a:endParaRPr lang="en-US" sz="1200" dirty="0"/>
                    </a:p>
                  </a:txBody>
                  <a:tcPr marL="66040" marR="66040" marT="33020" marB="33020"/>
                </a:tc>
              </a:tr>
              <a:tr h="248918">
                <a:tc>
                  <a:txBody>
                    <a:bodyPr/>
                    <a:lstStyle/>
                    <a:p>
                      <a:r>
                        <a:rPr lang="en-US" sz="1200" dirty="0" smtClean="0"/>
                        <a:t>Android 1.6</a:t>
                      </a:r>
                      <a:endParaRPr lang="en-US" sz="1200" dirty="0"/>
                    </a:p>
                  </a:txBody>
                  <a:tcPr marL="66040" marR="66040" marT="33020" marB="33020"/>
                </a:tc>
                <a:tc>
                  <a:txBody>
                    <a:bodyPr/>
                    <a:lstStyle/>
                    <a:p>
                      <a:r>
                        <a:rPr lang="en-US" sz="1200" dirty="0" smtClean="0"/>
                        <a:t>4</a:t>
                      </a:r>
                      <a:endParaRPr lang="en-US" sz="1200" dirty="0"/>
                    </a:p>
                  </a:txBody>
                  <a:tcPr marL="66040" marR="66040" marT="33020" marB="33020"/>
                </a:tc>
                <a:tc>
                  <a:txBody>
                    <a:bodyPr/>
                    <a:lstStyle/>
                    <a:p>
                      <a:r>
                        <a:rPr lang="en-US" sz="1200" dirty="0" smtClean="0"/>
                        <a:t>DONUT</a:t>
                      </a:r>
                      <a:endParaRPr lang="en-US" sz="1200" dirty="0"/>
                    </a:p>
                  </a:txBody>
                  <a:tcPr marL="66040" marR="66040" marT="33020" marB="33020"/>
                </a:tc>
              </a:tr>
              <a:tr h="248918">
                <a:tc>
                  <a:txBody>
                    <a:bodyPr/>
                    <a:lstStyle/>
                    <a:p>
                      <a:r>
                        <a:rPr lang="en-US" sz="1200" dirty="0" smtClean="0"/>
                        <a:t>Android 2.0</a:t>
                      </a:r>
                      <a:endParaRPr lang="en-US" sz="1200" dirty="0"/>
                    </a:p>
                  </a:txBody>
                  <a:tcPr marL="66040" marR="66040" marT="33020" marB="33020"/>
                </a:tc>
                <a:tc>
                  <a:txBody>
                    <a:bodyPr/>
                    <a:lstStyle/>
                    <a:p>
                      <a:r>
                        <a:rPr lang="en-US" sz="1200" dirty="0" smtClean="0"/>
                        <a:t>5</a:t>
                      </a:r>
                      <a:endParaRPr lang="en-US" sz="1200" dirty="0"/>
                    </a:p>
                  </a:txBody>
                  <a:tcPr marL="66040" marR="66040" marT="33020" marB="33020"/>
                </a:tc>
                <a:tc>
                  <a:txBody>
                    <a:bodyPr/>
                    <a:lstStyle/>
                    <a:p>
                      <a:r>
                        <a:rPr lang="en-US" sz="1200" dirty="0" smtClean="0"/>
                        <a:t>ECLAIR</a:t>
                      </a:r>
                      <a:endParaRPr lang="en-US" sz="1200" dirty="0"/>
                    </a:p>
                  </a:txBody>
                  <a:tcPr marL="66040" marR="66040" marT="33020" marB="33020"/>
                </a:tc>
              </a:tr>
              <a:tr h="248918">
                <a:tc>
                  <a:txBody>
                    <a:bodyPr/>
                    <a:lstStyle/>
                    <a:p>
                      <a:r>
                        <a:rPr lang="en-US" sz="1200" dirty="0" smtClean="0"/>
                        <a:t>Android 2.0.1</a:t>
                      </a:r>
                      <a:endParaRPr lang="en-US" sz="1200" dirty="0"/>
                    </a:p>
                  </a:txBody>
                  <a:tcPr marL="66040" marR="66040" marT="33020" marB="33020"/>
                </a:tc>
                <a:tc>
                  <a:txBody>
                    <a:bodyPr/>
                    <a:lstStyle/>
                    <a:p>
                      <a:r>
                        <a:rPr lang="en-US" sz="1200" dirty="0" smtClean="0"/>
                        <a:t>6</a:t>
                      </a:r>
                      <a:endParaRPr lang="en-US" sz="1200" dirty="0"/>
                    </a:p>
                  </a:txBody>
                  <a:tcPr marL="66040" marR="66040" marT="33020" marB="33020"/>
                </a:tc>
                <a:tc>
                  <a:txBody>
                    <a:bodyPr/>
                    <a:lstStyle/>
                    <a:p>
                      <a:r>
                        <a:rPr lang="en-US" sz="1200" dirty="0" smtClean="0"/>
                        <a:t>ECLAIR_0_1</a:t>
                      </a:r>
                      <a:endParaRPr lang="en-US" sz="1200" dirty="0"/>
                    </a:p>
                  </a:txBody>
                  <a:tcPr marL="66040" marR="66040" marT="33020" marB="33020"/>
                </a:tc>
              </a:tr>
              <a:tr h="248918">
                <a:tc>
                  <a:txBody>
                    <a:bodyPr/>
                    <a:lstStyle/>
                    <a:p>
                      <a:r>
                        <a:rPr lang="en-US" sz="1200" dirty="0" smtClean="0"/>
                        <a:t>Android 2.1.X</a:t>
                      </a:r>
                      <a:endParaRPr lang="en-US" sz="1200" dirty="0"/>
                    </a:p>
                  </a:txBody>
                  <a:tcPr marL="66040" marR="66040" marT="33020" marB="33020"/>
                </a:tc>
                <a:tc>
                  <a:txBody>
                    <a:bodyPr/>
                    <a:lstStyle/>
                    <a:p>
                      <a:r>
                        <a:rPr lang="en-US" sz="1200" dirty="0" smtClean="0"/>
                        <a:t>7</a:t>
                      </a:r>
                      <a:endParaRPr lang="en-US" sz="1200" dirty="0"/>
                    </a:p>
                  </a:txBody>
                  <a:tcPr marL="66040" marR="66040" marT="33020" marB="33020"/>
                </a:tc>
                <a:tc>
                  <a:txBody>
                    <a:bodyPr/>
                    <a:lstStyle/>
                    <a:p>
                      <a:r>
                        <a:rPr lang="en-US" sz="1200" dirty="0" smtClean="0"/>
                        <a:t>ECLAIR_MR1</a:t>
                      </a:r>
                      <a:endParaRPr lang="en-US" sz="1200" dirty="0"/>
                    </a:p>
                  </a:txBody>
                  <a:tcPr marL="66040" marR="66040" marT="33020" marB="33020"/>
                </a:tc>
              </a:tr>
              <a:tr h="248918">
                <a:tc>
                  <a:txBody>
                    <a:bodyPr/>
                    <a:lstStyle/>
                    <a:p>
                      <a:r>
                        <a:rPr lang="en-US" sz="1200" dirty="0" smtClean="0"/>
                        <a:t>Android 2.2.X</a:t>
                      </a:r>
                      <a:endParaRPr lang="en-US" sz="1200" dirty="0"/>
                    </a:p>
                  </a:txBody>
                  <a:tcPr marL="66040" marR="66040" marT="33020" marB="33020"/>
                </a:tc>
                <a:tc>
                  <a:txBody>
                    <a:bodyPr/>
                    <a:lstStyle/>
                    <a:p>
                      <a:r>
                        <a:rPr lang="en-US" sz="1200" dirty="0" smtClean="0"/>
                        <a:t>8</a:t>
                      </a:r>
                      <a:endParaRPr lang="en-US" sz="1200" dirty="0"/>
                    </a:p>
                  </a:txBody>
                  <a:tcPr marL="66040" marR="66040" marT="33020" marB="33020"/>
                </a:tc>
                <a:tc>
                  <a:txBody>
                    <a:bodyPr/>
                    <a:lstStyle/>
                    <a:p>
                      <a:r>
                        <a:rPr lang="en-US" sz="1200" dirty="0" smtClean="0"/>
                        <a:t>FROYO</a:t>
                      </a:r>
                      <a:endParaRPr lang="en-US" sz="1200" dirty="0"/>
                    </a:p>
                  </a:txBody>
                  <a:tcPr marL="66040" marR="66040" marT="33020" marB="33020"/>
                </a:tc>
              </a:tr>
              <a:tr h="248918">
                <a:tc>
                  <a:txBody>
                    <a:bodyPr/>
                    <a:lstStyle/>
                    <a:p>
                      <a:r>
                        <a:rPr lang="en-US" sz="1200" dirty="0" smtClean="0"/>
                        <a:t>Android 2.3, 2.3.1, 2.3.2</a:t>
                      </a:r>
                      <a:endParaRPr lang="en-US" sz="1200" dirty="0"/>
                    </a:p>
                  </a:txBody>
                  <a:tcPr marL="66040" marR="66040" marT="33020" marB="33020"/>
                </a:tc>
                <a:tc>
                  <a:txBody>
                    <a:bodyPr/>
                    <a:lstStyle/>
                    <a:p>
                      <a:r>
                        <a:rPr lang="en-US" sz="1200" dirty="0" smtClean="0"/>
                        <a:t>9</a:t>
                      </a:r>
                      <a:endParaRPr lang="en-US" sz="1200" dirty="0"/>
                    </a:p>
                  </a:txBody>
                  <a:tcPr marL="66040" marR="66040" marT="33020" marB="33020"/>
                </a:tc>
                <a:tc>
                  <a:txBody>
                    <a:bodyPr/>
                    <a:lstStyle/>
                    <a:p>
                      <a:r>
                        <a:rPr lang="en-US" sz="1200" dirty="0" smtClean="0"/>
                        <a:t>GINGERBREAD</a:t>
                      </a:r>
                      <a:endParaRPr lang="en-US" sz="1200" dirty="0"/>
                    </a:p>
                  </a:txBody>
                  <a:tcPr marL="66040" marR="66040" marT="33020" marB="33020"/>
                </a:tc>
              </a:tr>
              <a:tr h="248918">
                <a:tc>
                  <a:txBody>
                    <a:bodyPr/>
                    <a:lstStyle/>
                    <a:p>
                      <a:r>
                        <a:rPr lang="en-US" sz="1200" dirty="0" smtClean="0"/>
                        <a:t>Android 2.3.3, 2.3.4</a:t>
                      </a:r>
                      <a:endParaRPr lang="en-US" sz="1200" dirty="0"/>
                    </a:p>
                  </a:txBody>
                  <a:tcPr marL="66040" marR="66040" marT="33020" marB="33020"/>
                </a:tc>
                <a:tc>
                  <a:txBody>
                    <a:bodyPr/>
                    <a:lstStyle/>
                    <a:p>
                      <a:r>
                        <a:rPr lang="en-US" sz="1200" dirty="0" smtClean="0"/>
                        <a:t>10</a:t>
                      </a:r>
                      <a:endParaRPr lang="en-US" sz="1200" dirty="0"/>
                    </a:p>
                  </a:txBody>
                  <a:tcPr marL="66040" marR="66040" marT="33020" marB="33020"/>
                </a:tc>
                <a:tc>
                  <a:txBody>
                    <a:bodyPr/>
                    <a:lstStyle/>
                    <a:p>
                      <a:r>
                        <a:rPr lang="en-US" sz="1200" dirty="0" smtClean="0"/>
                        <a:t>GINGERBREAD_MR1</a:t>
                      </a:r>
                      <a:endParaRPr lang="en-US" sz="1200" dirty="0"/>
                    </a:p>
                  </a:txBody>
                  <a:tcPr marL="66040" marR="66040" marT="33020" marB="33020"/>
                </a:tc>
              </a:tr>
              <a:tr h="248918">
                <a:tc>
                  <a:txBody>
                    <a:bodyPr/>
                    <a:lstStyle/>
                    <a:p>
                      <a:r>
                        <a:rPr lang="en-US" sz="1200" dirty="0" smtClean="0"/>
                        <a:t>Android 3.0.X</a:t>
                      </a:r>
                      <a:endParaRPr lang="en-US" sz="1200" dirty="0"/>
                    </a:p>
                  </a:txBody>
                  <a:tcPr marL="66040" marR="66040" marT="33020" marB="33020"/>
                </a:tc>
                <a:tc>
                  <a:txBody>
                    <a:bodyPr/>
                    <a:lstStyle/>
                    <a:p>
                      <a:r>
                        <a:rPr lang="en-US" sz="1200" dirty="0" smtClean="0"/>
                        <a:t>11</a:t>
                      </a:r>
                      <a:endParaRPr lang="en-US" sz="1200" dirty="0"/>
                    </a:p>
                  </a:txBody>
                  <a:tcPr marL="66040" marR="66040" marT="33020" marB="33020"/>
                </a:tc>
                <a:tc>
                  <a:txBody>
                    <a:bodyPr/>
                    <a:lstStyle/>
                    <a:p>
                      <a:r>
                        <a:rPr lang="en-US" sz="1200" dirty="0" smtClean="0"/>
                        <a:t>HONEYCOMB</a:t>
                      </a:r>
                      <a:endParaRPr lang="en-US" sz="1200" dirty="0"/>
                    </a:p>
                  </a:txBody>
                  <a:tcPr marL="66040" marR="66040" marT="33020" marB="33020"/>
                </a:tc>
              </a:tr>
              <a:tr h="248918">
                <a:tc>
                  <a:txBody>
                    <a:bodyPr/>
                    <a:lstStyle/>
                    <a:p>
                      <a:r>
                        <a:rPr lang="en-US" sz="1200" dirty="0" smtClean="0"/>
                        <a:t>Android 3.1.X</a:t>
                      </a:r>
                      <a:endParaRPr lang="en-US" sz="1200" dirty="0"/>
                    </a:p>
                  </a:txBody>
                  <a:tcPr marL="66040" marR="66040" marT="33020" marB="33020"/>
                </a:tc>
                <a:tc>
                  <a:txBody>
                    <a:bodyPr/>
                    <a:lstStyle/>
                    <a:p>
                      <a:r>
                        <a:rPr lang="en-US" sz="1200" dirty="0" smtClean="0"/>
                        <a:t>12</a:t>
                      </a:r>
                      <a:endParaRPr lang="en-US" sz="1200" dirty="0"/>
                    </a:p>
                  </a:txBody>
                  <a:tcPr marL="66040" marR="66040" marT="33020" marB="33020"/>
                </a:tc>
                <a:tc>
                  <a:txBody>
                    <a:bodyPr/>
                    <a:lstStyle/>
                    <a:p>
                      <a:r>
                        <a:rPr lang="en-US" sz="1200" dirty="0" smtClean="0"/>
                        <a:t>HONEYCOMB_MR1</a:t>
                      </a:r>
                      <a:endParaRPr lang="en-US" sz="1200" dirty="0"/>
                    </a:p>
                  </a:txBody>
                  <a:tcPr marL="66040" marR="66040" marT="33020" marB="33020"/>
                </a:tc>
              </a:tr>
              <a:tr h="248918">
                <a:tc>
                  <a:txBody>
                    <a:bodyPr/>
                    <a:lstStyle/>
                    <a:p>
                      <a:r>
                        <a:rPr lang="en-US" sz="1200" dirty="0" smtClean="0"/>
                        <a:t>Android 3.2</a:t>
                      </a:r>
                      <a:endParaRPr lang="en-US" sz="1200" dirty="0"/>
                    </a:p>
                  </a:txBody>
                  <a:tcPr marL="66040" marR="66040" marT="33020" marB="33020"/>
                </a:tc>
                <a:tc>
                  <a:txBody>
                    <a:bodyPr/>
                    <a:lstStyle/>
                    <a:p>
                      <a:r>
                        <a:rPr lang="en-US" sz="1200" dirty="0" smtClean="0"/>
                        <a:t>13</a:t>
                      </a:r>
                      <a:endParaRPr lang="en-US" sz="1200" dirty="0"/>
                    </a:p>
                  </a:txBody>
                  <a:tcPr marL="66040" marR="66040" marT="33020" marB="33020"/>
                </a:tc>
                <a:tc>
                  <a:txBody>
                    <a:bodyPr/>
                    <a:lstStyle/>
                    <a:p>
                      <a:r>
                        <a:rPr lang="en-US" sz="1200" dirty="0" smtClean="0"/>
                        <a:t>HONEYCOMB_MR2</a:t>
                      </a:r>
                      <a:endParaRPr lang="en-US" sz="1200" dirty="0"/>
                    </a:p>
                  </a:txBody>
                  <a:tcPr marL="66040" marR="66040" marT="33020" marB="33020"/>
                </a:tc>
              </a:tr>
              <a:tr h="248918">
                <a:tc>
                  <a:txBody>
                    <a:bodyPr/>
                    <a:lstStyle/>
                    <a:p>
                      <a:r>
                        <a:rPr lang="en-US" sz="1200" dirty="0" smtClean="0"/>
                        <a:t>Android 4.0, 4.0.1, 4.0.2</a:t>
                      </a:r>
                      <a:endParaRPr lang="en-US" sz="1200" dirty="0"/>
                    </a:p>
                  </a:txBody>
                  <a:tcPr marL="66040" marR="66040" marT="33020" marB="33020"/>
                </a:tc>
                <a:tc>
                  <a:txBody>
                    <a:bodyPr/>
                    <a:lstStyle/>
                    <a:p>
                      <a:r>
                        <a:rPr lang="en-US" sz="1200" dirty="0" smtClean="0"/>
                        <a:t>14</a:t>
                      </a:r>
                      <a:endParaRPr lang="en-US" sz="1200" dirty="0"/>
                    </a:p>
                  </a:txBody>
                  <a:tcPr marL="66040" marR="66040" marT="33020" marB="33020"/>
                </a:tc>
                <a:tc>
                  <a:txBody>
                    <a:bodyPr/>
                    <a:lstStyle/>
                    <a:p>
                      <a:r>
                        <a:rPr lang="en-US" sz="1200" dirty="0" smtClean="0"/>
                        <a:t>ICE_CREAM_SANDWICH</a:t>
                      </a:r>
                      <a:endParaRPr lang="en-US" sz="1200" dirty="0"/>
                    </a:p>
                  </a:txBody>
                  <a:tcPr marL="66040" marR="66040" marT="33020" marB="33020"/>
                </a:tc>
              </a:tr>
              <a:tr h="248918">
                <a:tc>
                  <a:txBody>
                    <a:bodyPr/>
                    <a:lstStyle/>
                    <a:p>
                      <a:r>
                        <a:rPr lang="en-US" sz="1200" dirty="0" smtClean="0"/>
                        <a:t>Android 4.0.3, 4.0.4</a:t>
                      </a:r>
                      <a:endParaRPr lang="en-US" sz="1200" dirty="0"/>
                    </a:p>
                  </a:txBody>
                  <a:tcPr marL="66040" marR="66040" marT="33020" marB="33020"/>
                </a:tc>
                <a:tc>
                  <a:txBody>
                    <a:bodyPr/>
                    <a:lstStyle/>
                    <a:p>
                      <a:r>
                        <a:rPr lang="en-US" sz="1200" dirty="0" smtClean="0"/>
                        <a:t>15</a:t>
                      </a:r>
                      <a:endParaRPr lang="en-US" sz="1200" dirty="0"/>
                    </a:p>
                  </a:txBody>
                  <a:tcPr marL="66040" marR="66040" marT="33020" marB="33020"/>
                </a:tc>
                <a:tc>
                  <a:txBody>
                    <a:bodyPr/>
                    <a:lstStyle/>
                    <a:p>
                      <a:r>
                        <a:rPr lang="en-US" sz="1200" dirty="0" smtClean="0"/>
                        <a:t>ICE_CREAM_SANDWICH_MR1</a:t>
                      </a:r>
                      <a:endParaRPr lang="en-US" sz="1200" dirty="0"/>
                    </a:p>
                  </a:txBody>
                  <a:tcPr marL="66040" marR="66040" marT="33020" marB="33020"/>
                </a:tc>
              </a:tr>
              <a:tr h="248918">
                <a:tc>
                  <a:txBody>
                    <a:bodyPr/>
                    <a:lstStyle/>
                    <a:p>
                      <a:r>
                        <a:rPr lang="en-US" sz="1200" dirty="0" smtClean="0"/>
                        <a:t>Android 4.1, 4.1.1</a:t>
                      </a:r>
                      <a:endParaRPr lang="en-US" sz="1200" dirty="0"/>
                    </a:p>
                  </a:txBody>
                  <a:tcPr marL="66040" marR="66040" marT="33020" marB="33020"/>
                </a:tc>
                <a:tc>
                  <a:txBody>
                    <a:bodyPr/>
                    <a:lstStyle/>
                    <a:p>
                      <a:r>
                        <a:rPr lang="en-US" sz="1200" dirty="0" smtClean="0"/>
                        <a:t>16</a:t>
                      </a:r>
                      <a:endParaRPr lang="en-US" sz="1200" dirty="0"/>
                    </a:p>
                  </a:txBody>
                  <a:tcPr marL="66040" marR="66040" marT="33020" marB="33020"/>
                </a:tc>
                <a:tc>
                  <a:txBody>
                    <a:bodyPr/>
                    <a:lstStyle/>
                    <a:p>
                      <a:r>
                        <a:rPr lang="en-US" sz="1200" dirty="0" smtClean="0"/>
                        <a:t>JELLY_BEAN</a:t>
                      </a:r>
                      <a:endParaRPr lang="en-US" sz="1200" dirty="0"/>
                    </a:p>
                  </a:txBody>
                  <a:tcPr marL="66040" marR="66040" marT="33020" marB="33020"/>
                </a:tc>
              </a:tr>
              <a:tr h="248918">
                <a:tc>
                  <a:txBody>
                    <a:bodyPr/>
                    <a:lstStyle/>
                    <a:p>
                      <a:r>
                        <a:rPr lang="en-US" sz="1200" dirty="0" smtClean="0"/>
                        <a:t>Android 4.2, 4.2, 4.2.2</a:t>
                      </a:r>
                      <a:endParaRPr lang="en-US" sz="1200" dirty="0"/>
                    </a:p>
                  </a:txBody>
                  <a:tcPr marL="66040" marR="66040" marT="33020" marB="33020"/>
                </a:tc>
                <a:tc>
                  <a:txBody>
                    <a:bodyPr/>
                    <a:lstStyle/>
                    <a:p>
                      <a:r>
                        <a:rPr lang="en-US" sz="1200" dirty="0" smtClean="0"/>
                        <a:t>17</a:t>
                      </a:r>
                      <a:endParaRPr lang="en-US" sz="1200" dirty="0"/>
                    </a:p>
                  </a:txBody>
                  <a:tcPr marL="66040" marR="66040" marT="33020" marB="33020"/>
                </a:tc>
                <a:tc>
                  <a:txBody>
                    <a:bodyPr/>
                    <a:lstStyle/>
                    <a:p>
                      <a:r>
                        <a:rPr lang="en-US" sz="1200" dirty="0" smtClean="0"/>
                        <a:t>JELLY_BEAN_MR1</a:t>
                      </a:r>
                      <a:endParaRPr lang="en-US" sz="1200" dirty="0"/>
                    </a:p>
                  </a:txBody>
                  <a:tcPr marL="66040" marR="66040" marT="33020" marB="33020"/>
                </a:tc>
              </a:tr>
              <a:tr h="248918">
                <a:tc>
                  <a:txBody>
                    <a:bodyPr/>
                    <a:lstStyle/>
                    <a:p>
                      <a:r>
                        <a:rPr lang="en-US" sz="1200" dirty="0" smtClean="0"/>
                        <a:t>Android 4.3</a:t>
                      </a:r>
                      <a:endParaRPr lang="en-US" sz="1200" dirty="0"/>
                    </a:p>
                  </a:txBody>
                  <a:tcPr marL="66040" marR="66040" marT="33020" marB="33020"/>
                </a:tc>
                <a:tc>
                  <a:txBody>
                    <a:bodyPr/>
                    <a:lstStyle/>
                    <a:p>
                      <a:r>
                        <a:rPr lang="en-US" sz="1200" dirty="0" smtClean="0"/>
                        <a:t>18</a:t>
                      </a:r>
                      <a:endParaRPr lang="en-US" sz="1200" dirty="0"/>
                    </a:p>
                  </a:txBody>
                  <a:tcPr marL="66040" marR="66040" marT="33020" marB="33020"/>
                </a:tc>
                <a:tc>
                  <a:txBody>
                    <a:bodyPr/>
                    <a:lstStyle/>
                    <a:p>
                      <a:r>
                        <a:rPr lang="en-US" sz="1200" dirty="0" smtClean="0"/>
                        <a:t>JELLY_BEAN_MR2</a:t>
                      </a:r>
                      <a:endParaRPr lang="en-US" sz="1200" dirty="0"/>
                    </a:p>
                  </a:txBody>
                  <a:tcPr marL="66040" marR="66040" marT="33020" marB="33020"/>
                </a:tc>
              </a:tr>
            </a:tbl>
          </a:graphicData>
        </a:graphic>
      </p:graphicFrame>
    </p:spTree>
    <p:extLst>
      <p:ext uri="{BB962C8B-B14F-4D97-AF65-F5344CB8AC3E}">
        <p14:creationId xmlns:p14="http://schemas.microsoft.com/office/powerpoint/2010/main" val="164313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the Minimum SDK        Version</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You should always specify the </a:t>
            </a:r>
            <a:r>
              <a:rPr lang="en-US" altLang="en-US" sz="2400" b="1" dirty="0" err="1" smtClean="0">
                <a:latin typeface="Courier New" pitchFamily="49" charset="0"/>
                <a:cs typeface="Courier New" pitchFamily="49" charset="0"/>
              </a:rPr>
              <a:t>minSdkVersion</a:t>
            </a:r>
            <a:r>
              <a:rPr lang="en-US" altLang="en-US" sz="2400" b="1" dirty="0" smtClean="0"/>
              <a:t> attribute    for your application</a:t>
            </a:r>
          </a:p>
          <a:p>
            <a:pPr lvl="1"/>
            <a:r>
              <a:rPr lang="en-US" altLang="en-US" sz="2400" b="1" dirty="0" smtClean="0"/>
              <a:t>This represents the lowest SDK you support</a:t>
            </a:r>
          </a:p>
        </p:txBody>
      </p:sp>
    </p:spTree>
    <p:extLst>
      <p:ext uri="{BB962C8B-B14F-4D97-AF65-F5344CB8AC3E}">
        <p14:creationId xmlns:p14="http://schemas.microsoft.com/office/powerpoint/2010/main" val="1557232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7391400" cy="868362"/>
          </a:xfrm>
        </p:spPr>
        <p:txBody>
          <a:bodyPr/>
          <a:lstStyle/>
          <a:p>
            <a:pPr eaLnBrk="1" hangingPunct="1"/>
            <a:r>
              <a:rPr lang="en-US" altLang="en-US" dirty="0" smtClean="0"/>
              <a:t>Specifying the Minimum SDK Version</a:t>
            </a:r>
            <a:endParaRPr lang="en-US" altLang="en-US" sz="2600" dirty="0" smtClean="0"/>
          </a:p>
        </p:txBody>
      </p:sp>
      <p:sp>
        <p:nvSpPr>
          <p:cNvPr id="2" name="Content Placeholder 1"/>
          <p:cNvSpPr>
            <a:spLocks noGrp="1"/>
          </p:cNvSpPr>
          <p:nvPr>
            <p:ph idx="1"/>
          </p:nvPr>
        </p:nvSpPr>
        <p:spPr>
          <a:xfrm>
            <a:off x="533400" y="3048000"/>
            <a:ext cx="8153400" cy="3078163"/>
          </a:xfrm>
        </p:spPr>
        <p:txBody>
          <a:bodyPr/>
          <a:lstStyle/>
          <a:p>
            <a:pPr marL="457200" lvl="1" indent="0">
              <a:buFontTx/>
              <a:buNone/>
            </a:pPr>
            <a:r>
              <a:rPr lang="en-US" altLang="en-US" sz="2400" b="1" smtClean="0">
                <a:latin typeface="Courier New" pitchFamily="49" charset="0"/>
                <a:cs typeface="Courier New" pitchFamily="49" charset="0"/>
              </a:rPr>
              <a:t>&lt;uses-sdk android:minSdkVersion="4" /&gt;</a:t>
            </a:r>
          </a:p>
        </p:txBody>
      </p:sp>
    </p:spTree>
    <p:extLst>
      <p:ext uri="{BB962C8B-B14F-4D97-AF65-F5344CB8AC3E}">
        <p14:creationId xmlns:p14="http://schemas.microsoft.com/office/powerpoint/2010/main" val="3062296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the Minimum SDK        Version</a:t>
            </a:r>
            <a:endParaRPr lang="en-US" altLang="en-US" sz="2600" dirty="0" smtClean="0"/>
          </a:p>
        </p:txBody>
      </p:sp>
      <p:sp>
        <p:nvSpPr>
          <p:cNvPr id="2" name="Content Placeholder 1"/>
          <p:cNvSpPr>
            <a:spLocks noGrp="1"/>
          </p:cNvSpPr>
          <p:nvPr>
            <p:ph idx="1"/>
          </p:nvPr>
        </p:nvSpPr>
        <p:spPr>
          <a:xfrm>
            <a:off x="457200" y="1371600"/>
            <a:ext cx="7848600" cy="4754563"/>
          </a:xfrm>
        </p:spPr>
        <p:txBody>
          <a:bodyPr/>
          <a:lstStyle/>
          <a:p>
            <a:r>
              <a:rPr lang="en-US" altLang="en-US" sz="2400" b="1" dirty="0" smtClean="0"/>
              <a:t>It’s that simple!</a:t>
            </a:r>
          </a:p>
          <a:p>
            <a:r>
              <a:rPr lang="en-US" altLang="en-US" sz="2400" b="1" dirty="0" smtClean="0"/>
              <a:t>Use the lowest API level possible if you want your              application to be compatible with the largest number of  Android devices</a:t>
            </a:r>
          </a:p>
          <a:p>
            <a:r>
              <a:rPr lang="en-US" altLang="en-US" sz="2400" b="1" dirty="0" smtClean="0"/>
              <a:t>You must ensure that your application is tested                   sufficiently on any non-target platforms </a:t>
            </a:r>
          </a:p>
          <a:p>
            <a:pPr lvl="1"/>
            <a:r>
              <a:rPr lang="en-US" altLang="en-US" sz="2400" b="1" dirty="0" smtClean="0"/>
              <a:t>Meaning: any API level supported below your target     SDK</a:t>
            </a:r>
          </a:p>
        </p:txBody>
      </p:sp>
    </p:spTree>
    <p:extLst>
      <p:ext uri="{BB962C8B-B14F-4D97-AF65-F5344CB8AC3E}">
        <p14:creationId xmlns:p14="http://schemas.microsoft.com/office/powerpoint/2010/main" val="1356301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868362"/>
          </a:xfrm>
        </p:spPr>
        <p:txBody>
          <a:bodyPr/>
          <a:lstStyle/>
          <a:p>
            <a:pPr eaLnBrk="1" hangingPunct="1"/>
            <a:r>
              <a:rPr lang="en-US" altLang="en-US" smtClean="0"/>
              <a:t>Specifying the Target SDK Version</a:t>
            </a:r>
            <a:endParaRPr lang="en-US" altLang="en-US" sz="2600" smtClean="0"/>
          </a:p>
        </p:txBody>
      </p:sp>
      <p:sp>
        <p:nvSpPr>
          <p:cNvPr id="2" name="Content Placeholder 1"/>
          <p:cNvSpPr>
            <a:spLocks noGrp="1"/>
          </p:cNvSpPr>
          <p:nvPr>
            <p:ph idx="1"/>
          </p:nvPr>
        </p:nvSpPr>
        <p:spPr>
          <a:xfrm>
            <a:off x="457200" y="1371600"/>
            <a:ext cx="7315200" cy="4754563"/>
          </a:xfrm>
        </p:spPr>
        <p:txBody>
          <a:bodyPr/>
          <a:lstStyle/>
          <a:p>
            <a:r>
              <a:rPr lang="en-US" altLang="en-US" sz="2400" b="1" dirty="0" smtClean="0"/>
              <a:t>You should always specify the </a:t>
            </a:r>
            <a:r>
              <a:rPr lang="en-US" altLang="en-US" sz="2400" b="1" dirty="0" err="1" smtClean="0">
                <a:latin typeface="Courier New" pitchFamily="49" charset="0"/>
                <a:cs typeface="Courier New" pitchFamily="49" charset="0"/>
              </a:rPr>
              <a:t>targetSdkVersion</a:t>
            </a:r>
            <a:r>
              <a:rPr lang="en-US" altLang="en-US" sz="2400" b="1" dirty="0" smtClean="0"/>
              <a:t> attribute</a:t>
            </a:r>
          </a:p>
          <a:p>
            <a:r>
              <a:rPr lang="en-US" altLang="en-US" sz="2400" b="1" dirty="0" smtClean="0"/>
              <a:t>This value represents the Android SDK version your   application was built for and tested against</a:t>
            </a:r>
          </a:p>
        </p:txBody>
      </p:sp>
    </p:spTree>
    <p:extLst>
      <p:ext uri="{BB962C8B-B14F-4D97-AF65-F5344CB8AC3E}">
        <p14:creationId xmlns:p14="http://schemas.microsoft.com/office/powerpoint/2010/main" val="482560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Application Fundamental</a:t>
            </a:r>
            <a:endParaRPr lang="ko-KR" altLang="en-US" dirty="0"/>
          </a:p>
        </p:txBody>
      </p:sp>
      <p:sp>
        <p:nvSpPr>
          <p:cNvPr id="3" name="내용 개체 틀 2"/>
          <p:cNvSpPr>
            <a:spLocks noGrp="1"/>
          </p:cNvSpPr>
          <p:nvPr>
            <p:ph idx="1"/>
          </p:nvPr>
        </p:nvSpPr>
        <p:spPr/>
        <p:txBody>
          <a:bodyPr>
            <a:normAutofit fontScale="92500" lnSpcReduction="10000"/>
          </a:bodyPr>
          <a:lstStyle/>
          <a:p>
            <a:r>
              <a:rPr lang="en-US" altLang="ko-KR" dirty="0" smtClean="0"/>
              <a:t>Android apps are written in Java.</a:t>
            </a:r>
          </a:p>
          <a:p>
            <a:r>
              <a:rPr lang="en-US" altLang="ko-KR" dirty="0" smtClean="0"/>
              <a:t>Android SDK tools compile your code- along with any data and resource files into </a:t>
            </a:r>
            <a:r>
              <a:rPr lang="en-US" altLang="ko-KR" b="1" dirty="0" smtClean="0"/>
              <a:t>APK</a:t>
            </a:r>
            <a:r>
              <a:rPr lang="en-US" altLang="ko-KR" dirty="0" smtClean="0"/>
              <a:t>: an Android package, </a:t>
            </a:r>
            <a:r>
              <a:rPr lang="en-US" altLang="ko-KR" b="1" dirty="0" smtClean="0"/>
              <a:t>.</a:t>
            </a:r>
            <a:r>
              <a:rPr lang="en-US" altLang="ko-KR" b="1" dirty="0" err="1" smtClean="0"/>
              <a:t>apk</a:t>
            </a:r>
            <a:endParaRPr lang="en-US" altLang="ko-KR" b="1" dirty="0" smtClean="0"/>
          </a:p>
          <a:p>
            <a:r>
              <a:rPr lang="en-US" altLang="ko-KR" dirty="0" smtClean="0"/>
              <a:t>Once installed on device, each Android app lives in its own sandbox.</a:t>
            </a:r>
          </a:p>
          <a:p>
            <a:pPr lvl="1"/>
            <a:r>
              <a:rPr lang="en-US" altLang="ko-KR" dirty="0" smtClean="0"/>
              <a:t>Android operating system is a multi-user Linux system in which each app </a:t>
            </a:r>
            <a:r>
              <a:rPr lang="en-US" altLang="ko-KR" dirty="0"/>
              <a:t>i</a:t>
            </a:r>
            <a:r>
              <a:rPr lang="en-US" altLang="ko-KR" dirty="0" smtClean="0"/>
              <a:t>s a different user.</a:t>
            </a:r>
          </a:p>
          <a:p>
            <a:pPr lvl="1"/>
            <a:r>
              <a:rPr lang="en-US" altLang="ko-KR" dirty="0" smtClean="0"/>
              <a:t>By default, the systems assigns each app a unique Linux user ID. The system sets permissions for all the files in an app so that only the user ID assigned to the app can access them.</a:t>
            </a:r>
          </a:p>
          <a:p>
            <a:pPr lvl="1"/>
            <a:r>
              <a:rPr lang="en-US" altLang="ko-KR" dirty="0" smtClean="0"/>
              <a:t>Each process has its own virtual machine(VM), so an app’s code runs in isolation from other apps.</a:t>
            </a:r>
          </a:p>
          <a:p>
            <a:pPr lvl="1"/>
            <a:r>
              <a:rPr lang="en-US" altLang="ko-KR" dirty="0" smtClean="0"/>
              <a:t>By default, each app runs its own Linux process. </a:t>
            </a:r>
            <a:r>
              <a:rPr lang="en-US" altLang="ko-KR" dirty="0"/>
              <a:t>Android starts the process when any of the app's components need to be executed, then shuts down the process when it's no longer needed or when the system must recover memory for other apps.</a:t>
            </a:r>
            <a:endParaRPr lang="en-US" altLang="ko-KR" dirty="0" smtClean="0"/>
          </a:p>
          <a:p>
            <a:pPr lvl="1"/>
            <a:endParaRPr lang="en-US" altLang="ko-KR" dirty="0" smtClean="0"/>
          </a:p>
          <a:p>
            <a:pPr lvl="1"/>
            <a:endParaRPr lang="ko-KR" altLang="en-US" dirty="0"/>
          </a:p>
        </p:txBody>
      </p:sp>
    </p:spTree>
    <p:extLst>
      <p:ext uri="{BB962C8B-B14F-4D97-AF65-F5344CB8AC3E}">
        <p14:creationId xmlns:p14="http://schemas.microsoft.com/office/powerpoint/2010/main" val="3607006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 y="274638"/>
            <a:ext cx="8382000" cy="868362"/>
          </a:xfrm>
        </p:spPr>
        <p:txBody>
          <a:bodyPr/>
          <a:lstStyle/>
          <a:p>
            <a:pPr eaLnBrk="1" hangingPunct="1"/>
            <a:r>
              <a:rPr lang="en-US" altLang="en-US" dirty="0" smtClean="0"/>
              <a:t>Specifying the Target SDK Version</a:t>
            </a:r>
            <a:endParaRPr lang="en-US" altLang="en-US" sz="2600" dirty="0" smtClean="0"/>
          </a:p>
        </p:txBody>
      </p:sp>
      <p:sp>
        <p:nvSpPr>
          <p:cNvPr id="2" name="Content Placeholder 1"/>
          <p:cNvSpPr>
            <a:spLocks noGrp="1"/>
          </p:cNvSpPr>
          <p:nvPr>
            <p:ph idx="1"/>
          </p:nvPr>
        </p:nvSpPr>
        <p:spPr>
          <a:xfrm>
            <a:off x="990600" y="2590800"/>
            <a:ext cx="7010400" cy="3078163"/>
          </a:xfrm>
        </p:spPr>
        <p:txBody>
          <a:bodyPr/>
          <a:lstStyle/>
          <a:p>
            <a:pPr marL="0" indent="0">
              <a:buFont typeface="Wingdings" pitchFamily="2" charset="2"/>
              <a:buNone/>
            </a:pPr>
            <a:r>
              <a:rPr lang="en-US" altLang="en-US" sz="2400" b="1" smtClean="0">
                <a:latin typeface="Courier New" pitchFamily="49" charset="0"/>
                <a:cs typeface="Courier New" pitchFamily="49" charset="0"/>
              </a:rPr>
              <a:t>&lt;uses-sdk android:minSdkVersion="10" 	android:targetSdkVersion="18" /&gt;</a:t>
            </a:r>
          </a:p>
        </p:txBody>
      </p:sp>
    </p:spTree>
    <p:extLst>
      <p:ext uri="{BB962C8B-B14F-4D97-AF65-F5344CB8AC3E}">
        <p14:creationId xmlns:p14="http://schemas.microsoft.com/office/powerpoint/2010/main" val="2011403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8229600" cy="868362"/>
          </a:xfrm>
        </p:spPr>
        <p:txBody>
          <a:bodyPr/>
          <a:lstStyle/>
          <a:p>
            <a:pPr eaLnBrk="1" hangingPunct="1"/>
            <a:r>
              <a:rPr lang="en-US" altLang="en-US" dirty="0" smtClean="0"/>
              <a:t>Specifying the Target SDK Version</a:t>
            </a:r>
          </a:p>
        </p:txBody>
      </p:sp>
      <p:sp>
        <p:nvSpPr>
          <p:cNvPr id="3" name="Content Placeholder 2"/>
          <p:cNvSpPr>
            <a:spLocks noGrp="1"/>
          </p:cNvSpPr>
          <p:nvPr>
            <p:ph idx="1"/>
          </p:nvPr>
        </p:nvSpPr>
        <p:spPr/>
        <p:txBody>
          <a:bodyPr>
            <a:normAutofit lnSpcReduction="10000"/>
          </a:bodyPr>
          <a:lstStyle/>
          <a:p>
            <a:r>
              <a:rPr lang="en-US" altLang="en-US" b="1" dirty="0" smtClean="0"/>
              <a:t>Why should you specify the target SDK version you used? </a:t>
            </a:r>
          </a:p>
          <a:p>
            <a:pPr lvl="1"/>
            <a:r>
              <a:rPr lang="en-US" altLang="en-US" b="1" dirty="0" smtClean="0"/>
              <a:t>Android has built-in functionality for backward compatibility</a:t>
            </a:r>
          </a:p>
          <a:p>
            <a:pPr lvl="2"/>
            <a:r>
              <a:rPr lang="en-US" altLang="en-US" b="1" dirty="0" smtClean="0"/>
              <a:t>Only to a point though</a:t>
            </a:r>
          </a:p>
          <a:p>
            <a:pPr lvl="1"/>
            <a:r>
              <a:rPr lang="en-US" altLang="en-US" b="1" dirty="0" smtClean="0"/>
              <a:t>Think of it like this</a:t>
            </a:r>
          </a:p>
          <a:p>
            <a:pPr lvl="2"/>
            <a:r>
              <a:rPr lang="en-US" altLang="en-US" b="1" dirty="0" smtClean="0"/>
              <a:t>A specific API method might have been around since API Level 1</a:t>
            </a:r>
          </a:p>
          <a:p>
            <a:pPr lvl="2"/>
            <a:r>
              <a:rPr lang="en-US" altLang="en-US" b="1" dirty="0" smtClean="0"/>
              <a:t>However, the internals of that method—its behavior—might have   changed slightly from SDK to SDK</a:t>
            </a:r>
          </a:p>
          <a:p>
            <a:pPr lvl="1"/>
            <a:r>
              <a:rPr lang="en-US" altLang="en-US" b="1" dirty="0" smtClean="0"/>
              <a:t>By specifying the target SDK version for your application</a:t>
            </a:r>
          </a:p>
          <a:p>
            <a:pPr lvl="2"/>
            <a:r>
              <a:rPr lang="en-US" altLang="en-US" b="1" dirty="0" smtClean="0"/>
              <a:t>Android tries matching your app with the exact version of the SDK </a:t>
            </a:r>
          </a:p>
          <a:p>
            <a:pPr lvl="3"/>
            <a:r>
              <a:rPr lang="en-US" altLang="en-US" b="1" dirty="0" smtClean="0"/>
              <a:t>And the behavior as you tested it</a:t>
            </a:r>
          </a:p>
          <a:p>
            <a:pPr lvl="3"/>
            <a:r>
              <a:rPr lang="en-US" altLang="en-US" b="1" dirty="0" smtClean="0"/>
              <a:t>Even when running a different (newer) version of the platform</a:t>
            </a:r>
          </a:p>
          <a:p>
            <a:pPr lvl="2"/>
            <a:r>
              <a:rPr lang="en-US" altLang="en-US" b="1" dirty="0" smtClean="0"/>
              <a:t>What does this mean?</a:t>
            </a:r>
          </a:p>
          <a:p>
            <a:pPr lvl="3"/>
            <a:r>
              <a:rPr lang="en-US" altLang="en-US" b="1" dirty="0" smtClean="0"/>
              <a:t>The application should continue to behave in “the old way” despite any  changes or “improvements” to the SDK that might cause unintended       consequences in your application</a:t>
            </a:r>
          </a:p>
        </p:txBody>
      </p:sp>
    </p:spTree>
    <p:extLst>
      <p:ext uri="{BB962C8B-B14F-4D97-AF65-F5344CB8AC3E}">
        <p14:creationId xmlns:p14="http://schemas.microsoft.com/office/powerpoint/2010/main" val="3057806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the Maximum SDK       Version</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000" b="1" dirty="0" smtClean="0"/>
              <a:t>You will rarely want to specify the </a:t>
            </a:r>
            <a:r>
              <a:rPr lang="en-US" altLang="en-US" sz="2000" b="1" dirty="0" err="1" smtClean="0">
                <a:latin typeface="Courier New" pitchFamily="49" charset="0"/>
                <a:cs typeface="Courier New" pitchFamily="49" charset="0"/>
              </a:rPr>
              <a:t>maxSdkVersion</a:t>
            </a:r>
            <a:r>
              <a:rPr lang="en-US" altLang="en-US" sz="2000" b="1" dirty="0" smtClean="0"/>
              <a:t> attribute</a:t>
            </a:r>
          </a:p>
          <a:p>
            <a:r>
              <a:rPr lang="en-US" altLang="en-US" sz="2000" b="1" dirty="0" smtClean="0"/>
              <a:t>This value represents the highest Android SDK version your application   supports</a:t>
            </a:r>
          </a:p>
          <a:p>
            <a:pPr lvl="1"/>
            <a:r>
              <a:rPr lang="en-US" altLang="en-US" sz="2000" b="1" dirty="0" smtClean="0"/>
              <a:t>In terms of API level</a:t>
            </a:r>
          </a:p>
          <a:p>
            <a:r>
              <a:rPr lang="en-US" altLang="en-US" sz="2000" b="1" dirty="0" smtClean="0"/>
              <a:t>It restricts forward compatibility of your application</a:t>
            </a:r>
          </a:p>
          <a:p>
            <a:r>
              <a:rPr lang="en-US" altLang="en-US" sz="2000" b="1" dirty="0" smtClean="0"/>
              <a:t>One reason you might want to set this attribute is if you want to limit     who can install the application to exclude devices with the newest SDKs</a:t>
            </a:r>
          </a:p>
          <a:p>
            <a:pPr lvl="1"/>
            <a:r>
              <a:rPr lang="en-US" altLang="en-US" sz="2000" b="1" dirty="0" smtClean="0"/>
              <a:t>For example . . .</a:t>
            </a:r>
          </a:p>
          <a:p>
            <a:r>
              <a:rPr lang="en-US" altLang="en-US" sz="2000" b="1" dirty="0" smtClean="0"/>
              <a:t>In short</a:t>
            </a:r>
          </a:p>
          <a:p>
            <a:pPr lvl="1"/>
            <a:r>
              <a:rPr lang="en-US" altLang="en-US" sz="2000" b="1" dirty="0" smtClean="0"/>
              <a:t>Use </a:t>
            </a:r>
            <a:r>
              <a:rPr lang="en-US" altLang="en-US" sz="2000" b="1" dirty="0" err="1" smtClean="0">
                <a:latin typeface="Courier New" pitchFamily="49" charset="0"/>
                <a:cs typeface="Courier New" pitchFamily="49" charset="0"/>
              </a:rPr>
              <a:t>maxSdkVersion</a:t>
            </a:r>
            <a:r>
              <a:rPr lang="en-US" altLang="en-US" sz="2000" b="1" dirty="0" smtClean="0"/>
              <a:t> only when absolutely necessary and when you understand the risks associated with its use</a:t>
            </a:r>
          </a:p>
        </p:txBody>
      </p:sp>
    </p:spTree>
    <p:extLst>
      <p:ext uri="{BB962C8B-B14F-4D97-AF65-F5344CB8AC3E}">
        <p14:creationId xmlns:p14="http://schemas.microsoft.com/office/powerpoint/2010/main" val="3663170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Enforcing Application Platform    Requirements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Android devices have different hardware and software               configurations</a:t>
            </a:r>
          </a:p>
          <a:p>
            <a:pPr lvl="1"/>
            <a:r>
              <a:rPr lang="en-US" altLang="en-US" sz="2400" b="1" dirty="0" smtClean="0"/>
              <a:t>Some have built-in keyboards</a:t>
            </a:r>
          </a:p>
          <a:p>
            <a:pPr lvl="1"/>
            <a:r>
              <a:rPr lang="en-US" altLang="en-US" sz="2400" b="1" dirty="0" smtClean="0"/>
              <a:t>Others rely on the software keyboard</a:t>
            </a:r>
          </a:p>
          <a:p>
            <a:pPr lvl="1"/>
            <a:r>
              <a:rPr lang="en-US" altLang="en-US" sz="2400" b="1" dirty="0" smtClean="0"/>
              <a:t>Some support the latest 3D graphics libraries</a:t>
            </a:r>
          </a:p>
          <a:p>
            <a:pPr lvl="1"/>
            <a:r>
              <a:rPr lang="en-US" altLang="en-US" sz="2400" b="1" dirty="0" smtClean="0"/>
              <a:t>Others provide little or no graphics support</a:t>
            </a:r>
          </a:p>
          <a:p>
            <a:r>
              <a:rPr lang="en-US" altLang="en-US" sz="2400" b="1" dirty="0" smtClean="0"/>
              <a:t>The Android manifest file has several informational tags for  flagging the system features and hardware configurations     supported or required by an Android application</a:t>
            </a:r>
          </a:p>
        </p:txBody>
      </p:sp>
    </p:spTree>
    <p:extLst>
      <p:ext uri="{BB962C8B-B14F-4D97-AF65-F5344CB8AC3E}">
        <p14:creationId xmlns:p14="http://schemas.microsoft.com/office/powerpoint/2010/main" val="3856735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Supported Input          Methods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000" b="1" smtClean="0">
                <a:latin typeface="Courier New" pitchFamily="49" charset="0"/>
                <a:cs typeface="Courier New" pitchFamily="49" charset="0"/>
              </a:rPr>
              <a:t>&lt;uses-configuration&gt; </a:t>
            </a:r>
          </a:p>
          <a:p>
            <a:pPr lvl="1"/>
            <a:r>
              <a:rPr lang="en-US" altLang="en-US" sz="2000" b="1" smtClean="0"/>
              <a:t>For specifying hardware and software input methods</a:t>
            </a:r>
          </a:p>
          <a:p>
            <a:pPr lvl="1"/>
            <a:r>
              <a:rPr lang="en-US" altLang="en-US" sz="2000" b="1" smtClean="0"/>
              <a:t>There are different configuration attributes for five-way navigation</a:t>
            </a:r>
          </a:p>
          <a:p>
            <a:pPr lvl="2"/>
            <a:r>
              <a:rPr lang="en-US" altLang="en-US" sz="2000" b="1" smtClean="0"/>
              <a:t>Hardware keyboard and keyboard types</a:t>
            </a:r>
          </a:p>
          <a:p>
            <a:pPr lvl="2"/>
            <a:r>
              <a:rPr lang="en-US" altLang="en-US" sz="2000" b="1" smtClean="0"/>
              <a:t>Directional pad</a:t>
            </a:r>
          </a:p>
          <a:p>
            <a:pPr lvl="2"/>
            <a:r>
              <a:rPr lang="en-US" altLang="en-US" sz="2000" b="1" smtClean="0"/>
              <a:t>Trackball</a:t>
            </a:r>
          </a:p>
          <a:p>
            <a:pPr lvl="2"/>
            <a:r>
              <a:rPr lang="en-US" altLang="en-US" sz="2000" b="1" smtClean="0"/>
              <a:t>Wheel</a:t>
            </a:r>
          </a:p>
          <a:p>
            <a:pPr lvl="2"/>
            <a:r>
              <a:rPr lang="en-US" altLang="en-US" sz="2000" b="1" smtClean="0"/>
              <a:t>Touchscreen settings</a:t>
            </a:r>
          </a:p>
          <a:p>
            <a:pPr lvl="1"/>
            <a:r>
              <a:rPr lang="en-US" altLang="en-US" sz="2000" b="1" smtClean="0"/>
              <a:t>There is no “OR” support!</a:t>
            </a:r>
          </a:p>
          <a:p>
            <a:pPr lvl="1"/>
            <a:r>
              <a:rPr lang="en-US" altLang="en-US" sz="2000" b="1" smtClean="0"/>
              <a:t>To support many input configurations</a:t>
            </a:r>
          </a:p>
          <a:p>
            <a:pPr lvl="2"/>
            <a:r>
              <a:rPr lang="en-US" altLang="en-US" sz="2000" b="1" smtClean="0"/>
              <a:t>Define multiple </a:t>
            </a:r>
            <a:r>
              <a:rPr lang="en-US" altLang="en-US" sz="2000" b="1" smtClean="0">
                <a:latin typeface="Courier New" pitchFamily="49" charset="0"/>
                <a:cs typeface="Courier New" pitchFamily="49" charset="0"/>
              </a:rPr>
              <a:t>&lt;uses-configuration&gt;</a:t>
            </a:r>
            <a:r>
              <a:rPr lang="en-US" altLang="en-US" sz="2000" i="1" smtClean="0"/>
              <a:t> </a:t>
            </a:r>
            <a:r>
              <a:rPr lang="en-US" altLang="en-US" sz="2000" b="1" smtClean="0"/>
              <a:t>tags</a:t>
            </a:r>
          </a:p>
        </p:txBody>
      </p:sp>
    </p:spTree>
    <p:extLst>
      <p:ext uri="{BB962C8B-B14F-4D97-AF65-F5344CB8AC3E}">
        <p14:creationId xmlns:p14="http://schemas.microsoft.com/office/powerpoint/2010/main" val="3116388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down)">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Supported Input          Methods</a:t>
            </a:r>
            <a:endParaRPr lang="en-US" altLang="en-US" sz="2600" dirty="0" smtClean="0"/>
          </a:p>
        </p:txBody>
      </p:sp>
      <p:sp>
        <p:nvSpPr>
          <p:cNvPr id="2" name="Content Placeholder 1"/>
          <p:cNvSpPr>
            <a:spLocks noGrp="1"/>
          </p:cNvSpPr>
          <p:nvPr>
            <p:ph idx="1"/>
          </p:nvPr>
        </p:nvSpPr>
        <p:spPr>
          <a:xfrm>
            <a:off x="1219200" y="2590800"/>
            <a:ext cx="7467600" cy="3535363"/>
          </a:xfrm>
        </p:spPr>
        <p:txBody>
          <a:bodyPr/>
          <a:lstStyle/>
          <a:p>
            <a:pPr marL="0" indent="0">
              <a:buFont typeface="Wingdings" pitchFamily="2" charset="2"/>
              <a:buNone/>
            </a:pPr>
            <a:r>
              <a:rPr lang="en-US" altLang="en-US" sz="2000" b="1" smtClean="0">
                <a:latin typeface="Courier New" pitchFamily="49" charset="0"/>
                <a:cs typeface="Courier New" pitchFamily="49" charset="0"/>
              </a:rPr>
              <a:t>&lt;uses-configuration     </a:t>
            </a:r>
          </a:p>
          <a:p>
            <a:pPr marL="0" indent="0">
              <a:buFont typeface="Wingdings" pitchFamily="2" charset="2"/>
              <a:buNone/>
            </a:pPr>
            <a:r>
              <a:rPr lang="en-US" altLang="en-US" sz="2000" b="1" smtClean="0">
                <a:latin typeface="Courier New" pitchFamily="49" charset="0"/>
                <a:cs typeface="Courier New" pitchFamily="49" charset="0"/>
              </a:rPr>
              <a:t>    android:reqHardKeyboard="true"</a:t>
            </a:r>
          </a:p>
          <a:p>
            <a:pPr marL="0" indent="0">
              <a:buFont typeface="Wingdings" pitchFamily="2" charset="2"/>
              <a:buNone/>
            </a:pPr>
            <a:r>
              <a:rPr lang="en-US" altLang="en-US" sz="2000" b="1" smtClean="0">
                <a:latin typeface="Courier New" pitchFamily="49" charset="0"/>
                <a:cs typeface="Courier New" pitchFamily="49" charset="0"/>
              </a:rPr>
              <a:t>    android:reqTouchScreen="finger" /&gt;</a:t>
            </a:r>
          </a:p>
          <a:p>
            <a:pPr marL="0" indent="0">
              <a:buFont typeface="Wingdings" pitchFamily="2" charset="2"/>
              <a:buNone/>
            </a:pPr>
            <a:r>
              <a:rPr lang="en-US" altLang="en-US" sz="2000" b="1" smtClean="0">
                <a:latin typeface="Courier New" pitchFamily="49" charset="0"/>
                <a:cs typeface="Courier New" pitchFamily="49" charset="0"/>
              </a:rPr>
              <a:t>&lt;uses-configuration </a:t>
            </a:r>
          </a:p>
          <a:p>
            <a:pPr marL="0" indent="0">
              <a:buFont typeface="Wingdings" pitchFamily="2" charset="2"/>
              <a:buNone/>
            </a:pPr>
            <a:r>
              <a:rPr lang="en-US" altLang="en-US" sz="2000" b="1" smtClean="0">
                <a:latin typeface="Courier New" pitchFamily="49" charset="0"/>
                <a:cs typeface="Courier New" pitchFamily="49" charset="0"/>
              </a:rPr>
              <a:t>    android:reqHardKeyboard="true"</a:t>
            </a:r>
          </a:p>
          <a:p>
            <a:pPr marL="0" indent="0">
              <a:buFont typeface="Wingdings" pitchFamily="2" charset="2"/>
              <a:buNone/>
            </a:pPr>
            <a:r>
              <a:rPr lang="en-US" altLang="en-US" sz="2000" b="1" smtClean="0">
                <a:latin typeface="Courier New" pitchFamily="49" charset="0"/>
                <a:cs typeface="Courier New" pitchFamily="49" charset="0"/>
              </a:rPr>
              <a:t>    android:reqTouchScreen="stylus" /&gt;</a:t>
            </a:r>
          </a:p>
        </p:txBody>
      </p:sp>
    </p:spTree>
    <p:extLst>
      <p:ext uri="{BB962C8B-B14F-4D97-AF65-F5344CB8AC3E}">
        <p14:creationId xmlns:p14="http://schemas.microsoft.com/office/powerpoint/2010/main" val="41265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down)">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Required Device            Features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The </a:t>
            </a:r>
            <a:r>
              <a:rPr lang="en-US" altLang="en-US" sz="2400" b="1" dirty="0" smtClean="0">
                <a:latin typeface="Courier New" pitchFamily="49" charset="0"/>
                <a:cs typeface="Courier New" pitchFamily="49" charset="0"/>
              </a:rPr>
              <a:t>&lt;uses-feature&gt;</a:t>
            </a:r>
            <a:r>
              <a:rPr lang="en-US" altLang="en-US" sz="2400" i="1" dirty="0" smtClean="0"/>
              <a:t> </a:t>
            </a:r>
            <a:r>
              <a:rPr lang="en-US" altLang="en-US" sz="2400" b="1" dirty="0" smtClean="0"/>
              <a:t>tag is used to specify features your application uses to run properly</a:t>
            </a:r>
          </a:p>
          <a:p>
            <a:r>
              <a:rPr lang="en-US" altLang="en-US" sz="2400" b="1" dirty="0" smtClean="0"/>
              <a:t>These settings are for informational purposes only</a:t>
            </a:r>
          </a:p>
          <a:p>
            <a:pPr lvl="1"/>
            <a:r>
              <a:rPr lang="en-US" altLang="en-US" sz="2400" b="1" dirty="0" smtClean="0"/>
              <a:t>Android does not enforce these settings</a:t>
            </a:r>
          </a:p>
          <a:p>
            <a:pPr lvl="1"/>
            <a:r>
              <a:rPr lang="en-US" altLang="en-US" sz="2400" b="1" dirty="0" smtClean="0"/>
              <a:t>Publication channels such as Google Play use this                 information to filter the applications available to a given   user</a:t>
            </a:r>
          </a:p>
          <a:p>
            <a:pPr lvl="1"/>
            <a:r>
              <a:rPr lang="en-US" altLang="en-US" sz="2400" b="1" dirty="0" smtClean="0"/>
              <a:t>Other applications might check this information as well</a:t>
            </a:r>
          </a:p>
        </p:txBody>
      </p:sp>
    </p:spTree>
    <p:extLst>
      <p:ext uri="{BB962C8B-B14F-4D97-AF65-F5344CB8AC3E}">
        <p14:creationId xmlns:p14="http://schemas.microsoft.com/office/powerpoint/2010/main" val="3902957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Required Device            Features</a:t>
            </a:r>
            <a:endParaRPr lang="en-US" altLang="en-US" sz="2600" dirty="0" smtClean="0"/>
          </a:p>
        </p:txBody>
      </p:sp>
      <p:sp>
        <p:nvSpPr>
          <p:cNvPr id="2" name="Content Placeholder 1"/>
          <p:cNvSpPr>
            <a:spLocks noGrp="1"/>
          </p:cNvSpPr>
          <p:nvPr>
            <p:ph idx="1"/>
          </p:nvPr>
        </p:nvSpPr>
        <p:spPr>
          <a:xfrm>
            <a:off x="533400" y="2971800"/>
            <a:ext cx="8153400" cy="3154363"/>
          </a:xfrm>
        </p:spPr>
        <p:txBody>
          <a:bodyPr/>
          <a:lstStyle/>
          <a:p>
            <a:pPr marL="0" indent="0">
              <a:buFont typeface="Wingdings" pitchFamily="2" charset="2"/>
              <a:buNone/>
            </a:pPr>
            <a:r>
              <a:rPr lang="en-US" altLang="en-US" sz="2000" b="1" smtClean="0">
                <a:latin typeface="Courier New" pitchFamily="49" charset="0"/>
                <a:cs typeface="Courier New" pitchFamily="49" charset="0"/>
              </a:rPr>
              <a:t>&lt;uses-feature android:name="android.hardware.sensor.light" /&gt;</a:t>
            </a:r>
          </a:p>
          <a:p>
            <a:pPr marL="0" indent="0">
              <a:buFont typeface="Wingdings" pitchFamily="2" charset="2"/>
              <a:buNone/>
            </a:pPr>
            <a:r>
              <a:rPr lang="en-US" altLang="en-US" sz="2000" b="1" smtClean="0">
                <a:latin typeface="Courier New" pitchFamily="49" charset="0"/>
                <a:cs typeface="Courier New" pitchFamily="49" charset="0"/>
              </a:rPr>
              <a:t>&lt;uses-feature android:name="android.hardware.sensor.proximity" /&gt;</a:t>
            </a:r>
          </a:p>
        </p:txBody>
      </p:sp>
    </p:spTree>
    <p:extLst>
      <p:ext uri="{BB962C8B-B14F-4D97-AF65-F5344CB8AC3E}">
        <p14:creationId xmlns:p14="http://schemas.microsoft.com/office/powerpoint/2010/main" val="254752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Required Device            Features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One common reason to use the </a:t>
            </a:r>
            <a:r>
              <a:rPr lang="en-US" altLang="en-US" sz="2400" b="1" dirty="0" smtClean="0">
                <a:latin typeface="Courier New" pitchFamily="49" charset="0"/>
                <a:cs typeface="Courier New" pitchFamily="49" charset="0"/>
              </a:rPr>
              <a:t>&lt;uses-feature&gt;</a:t>
            </a:r>
            <a:r>
              <a:rPr lang="en-US" altLang="en-US" sz="2400" b="1" dirty="0" smtClean="0"/>
              <a:t> tag is to specify the OpenGL ES versions supported</a:t>
            </a:r>
          </a:p>
          <a:p>
            <a:pPr lvl="1"/>
            <a:r>
              <a:rPr lang="en-US" altLang="en-US" sz="2400" b="1" dirty="0" smtClean="0"/>
              <a:t>All applications function with OpenGL ES 1.0 by default</a:t>
            </a:r>
          </a:p>
          <a:p>
            <a:pPr lvl="1"/>
            <a:r>
              <a:rPr lang="en-US" altLang="en-US" sz="2400" b="1" dirty="0" smtClean="0"/>
              <a:t>However, if your app requires features available in later    versions of OpenGL ES (such as 2.0), you must specify this feature</a:t>
            </a:r>
          </a:p>
          <a:p>
            <a:pPr lvl="1"/>
            <a:r>
              <a:rPr lang="en-US" altLang="en-US" sz="2400" b="1" dirty="0" smtClean="0"/>
              <a:t>Do this with the </a:t>
            </a:r>
            <a:r>
              <a:rPr lang="en-US" altLang="en-US" sz="2400" b="1" dirty="0" err="1" smtClean="0">
                <a:latin typeface="Courier New" pitchFamily="49" charset="0"/>
                <a:cs typeface="Courier New" pitchFamily="49" charset="0"/>
              </a:rPr>
              <a:t>android:glEsVersion</a:t>
            </a:r>
            <a:r>
              <a:rPr lang="en-US" altLang="en-US" sz="2400" b="1" dirty="0" smtClean="0"/>
              <a:t> attribute of   </a:t>
            </a:r>
            <a:r>
              <a:rPr lang="en-US" altLang="en-US" sz="2400" b="1" dirty="0" smtClean="0">
                <a:latin typeface="Courier New" pitchFamily="49" charset="0"/>
                <a:cs typeface="Courier New" pitchFamily="49" charset="0"/>
              </a:rPr>
              <a:t>&lt;uses-feature&gt;</a:t>
            </a:r>
          </a:p>
          <a:p>
            <a:pPr lvl="1"/>
            <a:r>
              <a:rPr lang="en-US" altLang="en-US" sz="2400" b="1" dirty="0" smtClean="0"/>
              <a:t>Specify the lowest version of OpenGL ES that the                 application requires</a:t>
            </a:r>
          </a:p>
        </p:txBody>
      </p:sp>
    </p:spTree>
    <p:extLst>
      <p:ext uri="{BB962C8B-B14F-4D97-AF65-F5344CB8AC3E}">
        <p14:creationId xmlns:p14="http://schemas.microsoft.com/office/powerpoint/2010/main" val="5732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Supported Screen         Sizes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smtClean="0"/>
              <a:t>Android devices come in many shapes and sizes</a:t>
            </a:r>
          </a:p>
          <a:p>
            <a:r>
              <a:rPr lang="en-US" altLang="en-US" sz="2400" b="1" smtClean="0"/>
              <a:t>Screen sizes and pixel densities vary</a:t>
            </a:r>
          </a:p>
          <a:p>
            <a:r>
              <a:rPr lang="en-US" altLang="en-US" sz="2400" b="1" smtClean="0"/>
              <a:t>The </a:t>
            </a:r>
            <a:r>
              <a:rPr lang="en-US" altLang="en-US" sz="2400" b="1" smtClean="0">
                <a:latin typeface="Courier New" pitchFamily="49" charset="0"/>
                <a:cs typeface="Courier New" pitchFamily="49" charset="0"/>
              </a:rPr>
              <a:t>&lt;supports-screens&gt;</a:t>
            </a:r>
            <a:r>
              <a:rPr lang="en-US" altLang="en-US" sz="2400" i="1" smtClean="0"/>
              <a:t> </a:t>
            </a:r>
            <a:r>
              <a:rPr lang="en-US" altLang="en-US" sz="2400" b="1" smtClean="0"/>
              <a:t>tag can be used to specify the types of screens supported</a:t>
            </a:r>
          </a:p>
          <a:p>
            <a:r>
              <a:rPr lang="en-US" altLang="en-US" sz="2400" b="1" smtClean="0"/>
              <a:t>Android categorizes screen types in terms of</a:t>
            </a:r>
          </a:p>
          <a:p>
            <a:pPr lvl="1"/>
            <a:r>
              <a:rPr lang="en-US" altLang="en-US" sz="2400" b="1" smtClean="0"/>
              <a:t>Sizes</a:t>
            </a:r>
          </a:p>
          <a:p>
            <a:pPr lvl="2"/>
            <a:r>
              <a:rPr lang="en-US" altLang="en-US" sz="2400" b="1" smtClean="0"/>
              <a:t>small, normal, large, and xlarge</a:t>
            </a:r>
          </a:p>
          <a:p>
            <a:pPr lvl="1"/>
            <a:r>
              <a:rPr lang="en-US" altLang="en-US" sz="2400" b="1" smtClean="0"/>
              <a:t>Pixel density</a:t>
            </a:r>
          </a:p>
          <a:p>
            <a:pPr lvl="2"/>
            <a:r>
              <a:rPr lang="en-US" altLang="en-US" sz="2400" b="1" smtClean="0"/>
              <a:t>LDPI, MDPI, HDPI, and XHDPI</a:t>
            </a:r>
          </a:p>
          <a:p>
            <a:pPr lvl="2"/>
            <a:r>
              <a:rPr lang="en-US" altLang="en-US" sz="2400" b="1" smtClean="0"/>
              <a:t>Or rather low-, medium-, high-, and extra-high-density displays</a:t>
            </a:r>
          </a:p>
        </p:txBody>
      </p:sp>
    </p:spTree>
    <p:extLst>
      <p:ext uri="{BB962C8B-B14F-4D97-AF65-F5344CB8AC3E}">
        <p14:creationId xmlns:p14="http://schemas.microsoft.com/office/powerpoint/2010/main" val="3911885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Android system implements the </a:t>
            </a:r>
            <a:r>
              <a:rPr lang="en-US" altLang="ko-KR" b="1" i="1" dirty="0"/>
              <a:t>principle of least privilege</a:t>
            </a:r>
            <a:r>
              <a:rPr lang="en-US" altLang="ko-KR" dirty="0" smtClean="0"/>
              <a:t>.</a:t>
            </a:r>
            <a:r>
              <a:rPr lang="en-US" altLang="ko-KR" dirty="0"/>
              <a:t> </a:t>
            </a:r>
            <a:r>
              <a:rPr lang="en-US" altLang="ko-KR" dirty="0" smtClean="0"/>
              <a:t> By </a:t>
            </a:r>
            <a:r>
              <a:rPr lang="en-US" altLang="ko-KR" dirty="0"/>
              <a:t>default, has access only to the components that it requires to do its work and no more. This creates a very secure environment in which an app cannot access parts of the system for which it is not given permission.</a:t>
            </a:r>
            <a:endParaRPr lang="en-US" altLang="ko-KR" dirty="0" smtClean="0"/>
          </a:p>
          <a:p>
            <a:r>
              <a:rPr lang="en-US" altLang="ko-KR" dirty="0" smtClean="0"/>
              <a:t>For sharing data between two apps:</a:t>
            </a:r>
          </a:p>
          <a:p>
            <a:pPr lvl="1"/>
            <a:r>
              <a:rPr lang="en-US" altLang="ko-KR" dirty="0"/>
              <a:t>T</a:t>
            </a:r>
            <a:r>
              <a:rPr lang="en-US" altLang="ko-KR" dirty="0" smtClean="0"/>
              <a:t>wo </a:t>
            </a:r>
            <a:r>
              <a:rPr lang="en-US" altLang="ko-KR" dirty="0"/>
              <a:t>apps </a:t>
            </a:r>
            <a:r>
              <a:rPr lang="en-US" altLang="ko-KR" dirty="0" smtClean="0"/>
              <a:t>can </a:t>
            </a:r>
            <a:r>
              <a:rPr lang="en-US" altLang="ko-KR" dirty="0"/>
              <a:t>share the same Linux user ID, in which case they are able to access each other's files. </a:t>
            </a:r>
            <a:endParaRPr lang="en-US" altLang="ko-KR" dirty="0" smtClean="0"/>
          </a:p>
          <a:p>
            <a:pPr lvl="1"/>
            <a:r>
              <a:rPr lang="en-US" altLang="ko-KR" dirty="0"/>
              <a:t>An app can request permission to access device data such as the user's contacts, SMS </a:t>
            </a:r>
            <a:r>
              <a:rPr lang="en-US" altLang="ko-KR" dirty="0" smtClean="0"/>
              <a:t>messages…..etc.</a:t>
            </a:r>
            <a:endParaRPr lang="en-US" altLang="ko-KR" dirty="0"/>
          </a:p>
          <a:p>
            <a:pPr lvl="1"/>
            <a:endParaRPr lang="ko-KR" altLang="en-US" dirty="0"/>
          </a:p>
        </p:txBody>
      </p:sp>
      <p:sp>
        <p:nvSpPr>
          <p:cNvPr id="4" name="제목 1"/>
          <p:cNvSpPr>
            <a:spLocks noGrp="1"/>
          </p:cNvSpPr>
          <p:nvPr>
            <p:ph type="title"/>
          </p:nvPr>
        </p:nvSpPr>
        <p:spPr/>
        <p:txBody>
          <a:bodyPr/>
          <a:lstStyle/>
          <a:p>
            <a:r>
              <a:rPr lang="en-US" altLang="ko-KR" dirty="0" smtClean="0"/>
              <a:t>Application Fundamental</a:t>
            </a:r>
            <a:endParaRPr lang="ko-KR" altLang="en-US" dirty="0"/>
          </a:p>
        </p:txBody>
      </p:sp>
    </p:spTree>
    <p:extLst>
      <p:ext uri="{BB962C8B-B14F-4D97-AF65-F5344CB8AC3E}">
        <p14:creationId xmlns:p14="http://schemas.microsoft.com/office/powerpoint/2010/main" val="46203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868362"/>
          </a:xfrm>
        </p:spPr>
        <p:txBody>
          <a:bodyPr/>
          <a:lstStyle/>
          <a:p>
            <a:pPr eaLnBrk="1" hangingPunct="1"/>
            <a:r>
              <a:rPr lang="en-US" altLang="en-US" dirty="0" smtClean="0"/>
              <a:t>Specifying Supported Screen Size</a:t>
            </a:r>
            <a:endParaRPr lang="en-US" altLang="en-US" sz="2600" dirty="0" smtClean="0"/>
          </a:p>
        </p:txBody>
      </p:sp>
      <p:sp>
        <p:nvSpPr>
          <p:cNvPr id="2" name="Content Placeholder 1"/>
          <p:cNvSpPr>
            <a:spLocks noGrp="1"/>
          </p:cNvSpPr>
          <p:nvPr>
            <p:ph idx="1"/>
          </p:nvPr>
        </p:nvSpPr>
        <p:spPr>
          <a:xfrm>
            <a:off x="1143000" y="1981200"/>
            <a:ext cx="7543800" cy="3459163"/>
          </a:xfrm>
        </p:spPr>
        <p:txBody>
          <a:bodyPr/>
          <a:lstStyle/>
          <a:p>
            <a:pPr marL="0" indent="0">
              <a:buFont typeface="Wingdings" pitchFamily="2" charset="2"/>
              <a:buNone/>
            </a:pPr>
            <a:r>
              <a:rPr lang="en-US" altLang="en-US" sz="2400" b="1" smtClean="0">
                <a:latin typeface="Courier New" pitchFamily="49" charset="0"/>
                <a:cs typeface="Courier New" pitchFamily="49" charset="0"/>
              </a:rPr>
              <a:t>&lt;supports-screens </a:t>
            </a:r>
          </a:p>
          <a:p>
            <a:pPr marL="0" indent="0">
              <a:buFont typeface="Wingdings" pitchFamily="2" charset="2"/>
              <a:buNone/>
            </a:pPr>
            <a:r>
              <a:rPr lang="en-US" altLang="en-US" sz="2400" b="1" smtClean="0">
                <a:latin typeface="Courier New" pitchFamily="49" charset="0"/>
                <a:cs typeface="Courier New" pitchFamily="49" charset="0"/>
              </a:rPr>
              <a:t>    android:smallScreens="true"              </a:t>
            </a:r>
          </a:p>
          <a:p>
            <a:pPr marL="0" indent="0">
              <a:buFont typeface="Wingdings" pitchFamily="2" charset="2"/>
              <a:buNone/>
            </a:pPr>
            <a:r>
              <a:rPr lang="en-US" altLang="en-US" sz="2400" b="1" smtClean="0">
                <a:latin typeface="Courier New" pitchFamily="49" charset="0"/>
                <a:cs typeface="Courier New" pitchFamily="49" charset="0"/>
              </a:rPr>
              <a:t>    android:normalScreens="true"             </a:t>
            </a:r>
          </a:p>
          <a:p>
            <a:pPr marL="0" indent="0">
              <a:buFont typeface="Wingdings" pitchFamily="2" charset="2"/>
              <a:buNone/>
            </a:pPr>
            <a:r>
              <a:rPr lang="en-US" altLang="en-US" sz="2400" b="1" smtClean="0">
                <a:latin typeface="Courier New" pitchFamily="49" charset="0"/>
                <a:cs typeface="Courier New" pitchFamily="49" charset="0"/>
              </a:rPr>
              <a:t>    android:largeScreens"false"</a:t>
            </a:r>
          </a:p>
          <a:p>
            <a:pPr marL="0" indent="0">
              <a:buFont typeface="Wingdings" pitchFamily="2" charset="2"/>
              <a:buNone/>
            </a:pPr>
            <a:r>
              <a:rPr lang="en-US" altLang="en-US" sz="2400" b="1" smtClean="0">
                <a:latin typeface="Courier New" pitchFamily="49" charset="0"/>
                <a:cs typeface="Courier New" pitchFamily="49" charset="0"/>
              </a:rPr>
              <a:t>    android:anyDensity="true"/&gt;</a:t>
            </a:r>
          </a:p>
        </p:txBody>
      </p:sp>
    </p:spTree>
    <p:extLst>
      <p:ext uri="{BB962C8B-B14F-4D97-AF65-F5344CB8AC3E}">
        <p14:creationId xmlns:p14="http://schemas.microsoft.com/office/powerpoint/2010/main" val="2545749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868362"/>
          </a:xfrm>
        </p:spPr>
        <p:txBody>
          <a:bodyPr/>
          <a:lstStyle/>
          <a:p>
            <a:pPr eaLnBrk="1" hangingPunct="1"/>
            <a:r>
              <a:rPr lang="en-US" altLang="en-US" smtClean="0"/>
              <a:t>Working with External Libraries</a:t>
            </a:r>
            <a:endParaRPr lang="en-US" altLang="en-US" sz="2600" smtClean="0"/>
          </a:p>
        </p:txBody>
      </p:sp>
      <p:sp>
        <p:nvSpPr>
          <p:cNvPr id="2" name="Content Placeholder 1"/>
          <p:cNvSpPr>
            <a:spLocks noGrp="1"/>
          </p:cNvSpPr>
          <p:nvPr>
            <p:ph idx="1"/>
          </p:nvPr>
        </p:nvSpPr>
        <p:spPr>
          <a:xfrm>
            <a:off x="457200" y="1371600"/>
            <a:ext cx="7848600" cy="4754563"/>
          </a:xfrm>
        </p:spPr>
        <p:txBody>
          <a:bodyPr/>
          <a:lstStyle/>
          <a:p>
            <a:r>
              <a:rPr lang="en-US" altLang="en-US" sz="2400" b="1" dirty="0" smtClean="0"/>
              <a:t>You can register shared libraries your application links to       within the Android manifest file</a:t>
            </a:r>
          </a:p>
          <a:p>
            <a:r>
              <a:rPr lang="en-US" altLang="en-US" sz="2400" b="1" dirty="0" smtClean="0"/>
              <a:t>Every application is linked to the standard Android            packages (such as </a:t>
            </a:r>
            <a:r>
              <a:rPr lang="en-US" altLang="en-US" sz="2400" b="1" dirty="0" err="1" smtClean="0">
                <a:latin typeface="Courier New" pitchFamily="49" charset="0"/>
                <a:cs typeface="Courier New" pitchFamily="49" charset="0"/>
              </a:rPr>
              <a:t>android.app</a:t>
            </a:r>
            <a:r>
              <a:rPr lang="en-US" altLang="en-US" sz="2400" b="1" dirty="0" smtClean="0"/>
              <a:t>) and is aware of its      own package</a:t>
            </a:r>
          </a:p>
          <a:p>
            <a:r>
              <a:rPr lang="en-US" altLang="en-US" sz="2400" b="1" dirty="0" smtClean="0"/>
              <a:t>However, if your application links to additional packages, register them within the </a:t>
            </a:r>
            <a:r>
              <a:rPr lang="en-US" altLang="en-US" sz="2400" b="1" dirty="0" smtClean="0">
                <a:latin typeface="Courier New" pitchFamily="49" charset="0"/>
                <a:cs typeface="Courier New" pitchFamily="49" charset="0"/>
              </a:rPr>
              <a:t>&lt;application&gt;</a:t>
            </a:r>
            <a:r>
              <a:rPr lang="en-US" altLang="en-US" sz="2400" i="1" dirty="0" smtClean="0"/>
              <a:t> </a:t>
            </a:r>
            <a:r>
              <a:rPr lang="en-US" altLang="en-US" sz="2400" b="1" dirty="0" smtClean="0"/>
              <a:t>tag using       </a:t>
            </a:r>
            <a:r>
              <a:rPr lang="en-US" altLang="en-US" sz="2400" b="1" dirty="0" smtClean="0">
                <a:latin typeface="Courier New" pitchFamily="49" charset="0"/>
                <a:cs typeface="Courier New" pitchFamily="49" charset="0"/>
              </a:rPr>
              <a:t>&lt;uses-library&gt;</a:t>
            </a:r>
          </a:p>
        </p:txBody>
      </p:sp>
    </p:spTree>
    <p:extLst>
      <p:ext uri="{BB962C8B-B14F-4D97-AF65-F5344CB8AC3E}">
        <p14:creationId xmlns:p14="http://schemas.microsoft.com/office/powerpoint/2010/main" val="8614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868362"/>
          </a:xfrm>
        </p:spPr>
        <p:txBody>
          <a:bodyPr/>
          <a:lstStyle/>
          <a:p>
            <a:pPr eaLnBrk="1" hangingPunct="1"/>
            <a:r>
              <a:rPr lang="en-US" altLang="en-US" dirty="0" smtClean="0"/>
              <a:t>Working with External Libraries</a:t>
            </a:r>
            <a:endParaRPr lang="en-US" altLang="en-US" sz="2600" dirty="0" smtClean="0"/>
          </a:p>
        </p:txBody>
      </p:sp>
      <p:sp>
        <p:nvSpPr>
          <p:cNvPr id="2" name="Content Placeholder 1"/>
          <p:cNvSpPr>
            <a:spLocks noGrp="1"/>
          </p:cNvSpPr>
          <p:nvPr>
            <p:ph idx="1"/>
          </p:nvPr>
        </p:nvSpPr>
        <p:spPr>
          <a:xfrm>
            <a:off x="457200" y="2895600"/>
            <a:ext cx="8229600" cy="3230563"/>
          </a:xfrm>
        </p:spPr>
        <p:txBody>
          <a:bodyPr/>
          <a:lstStyle/>
          <a:p>
            <a:pPr marL="0" indent="0">
              <a:buFont typeface="Wingdings" pitchFamily="2" charset="2"/>
              <a:buNone/>
            </a:pPr>
            <a:r>
              <a:rPr lang="en-US" altLang="en-US" sz="2400" b="1" smtClean="0">
                <a:latin typeface="Courier New" pitchFamily="49" charset="0"/>
                <a:cs typeface="Courier New" pitchFamily="49" charset="0"/>
              </a:rPr>
              <a:t>&lt;uses-library android:name="com.sharedlibrary.sharedStuff" /&gt;</a:t>
            </a:r>
          </a:p>
        </p:txBody>
      </p:sp>
    </p:spTree>
    <p:extLst>
      <p:ext uri="{BB962C8B-B14F-4D97-AF65-F5344CB8AC3E}">
        <p14:creationId xmlns:p14="http://schemas.microsoft.com/office/powerpoint/2010/main" val="1961741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Other Application Configuration  Settings and Filters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000" b="1" dirty="0" smtClean="0">
                <a:latin typeface="Courier New" pitchFamily="49" charset="0"/>
                <a:cs typeface="Courier New" pitchFamily="49" charset="0"/>
              </a:rPr>
              <a:t>&lt;supports-</a:t>
            </a:r>
            <a:r>
              <a:rPr lang="en-US" altLang="en-US" sz="2000" b="1" dirty="0" err="1" smtClean="0">
                <a:latin typeface="Courier New" pitchFamily="49" charset="0"/>
                <a:cs typeface="Courier New" pitchFamily="49" charset="0"/>
              </a:rPr>
              <a:t>gl</a:t>
            </a:r>
            <a:r>
              <a:rPr lang="en-US" altLang="en-US" sz="2000" b="1" dirty="0" smtClean="0">
                <a:latin typeface="Courier New" pitchFamily="49" charset="0"/>
                <a:cs typeface="Courier New" pitchFamily="49" charset="0"/>
              </a:rPr>
              <a:t>-texture&gt;</a:t>
            </a:r>
          </a:p>
          <a:p>
            <a:pPr lvl="1"/>
            <a:r>
              <a:rPr lang="en-US" altLang="en-US" sz="2000" b="1" dirty="0" smtClean="0"/>
              <a:t>Used to specify the GL texture compression format supported</a:t>
            </a:r>
          </a:p>
          <a:p>
            <a:pPr lvl="1"/>
            <a:r>
              <a:rPr lang="en-US" altLang="en-US" sz="2000" b="1" dirty="0" smtClean="0"/>
              <a:t>Used by applications that use the graphics libraries and are intended   to be compatible only with devices that support a specific                      compression format</a:t>
            </a:r>
          </a:p>
          <a:p>
            <a:r>
              <a:rPr lang="en-US" altLang="en-US" sz="2000" b="1" dirty="0" smtClean="0">
                <a:latin typeface="Courier New" pitchFamily="49" charset="0"/>
                <a:cs typeface="Courier New" pitchFamily="49" charset="0"/>
              </a:rPr>
              <a:t>&lt;compatible-screens&gt; </a:t>
            </a:r>
          </a:p>
          <a:p>
            <a:pPr lvl="1"/>
            <a:r>
              <a:rPr lang="en-US" altLang="en-US" sz="2000" b="1" dirty="0" smtClean="0"/>
              <a:t>Used solely by the Google Play store to restrict installation of                applications to devices with specific screen sizes</a:t>
            </a:r>
          </a:p>
          <a:p>
            <a:pPr lvl="1"/>
            <a:r>
              <a:rPr lang="en-US" altLang="en-US" sz="2000" b="1" dirty="0" smtClean="0"/>
              <a:t>This tag is not checked by Android and usage is discouraged</a:t>
            </a:r>
          </a:p>
          <a:p>
            <a:pPr lvl="2"/>
            <a:r>
              <a:rPr lang="en-US" altLang="en-US" sz="2000" b="1" dirty="0" smtClean="0"/>
              <a:t>Unless you absolutely need to restrict the installation to certain    devices</a:t>
            </a:r>
          </a:p>
        </p:txBody>
      </p:sp>
    </p:spTree>
    <p:extLst>
      <p:ext uri="{BB962C8B-B14F-4D97-AF65-F5344CB8AC3E}">
        <p14:creationId xmlns:p14="http://schemas.microsoft.com/office/powerpoint/2010/main" val="2115219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Activities in the           Android Manifest</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pPr>
              <a:defRPr/>
            </a:pPr>
            <a:r>
              <a:rPr lang="en-US" sz="2400" b="1" dirty="0" smtClean="0"/>
              <a:t>Each </a:t>
            </a:r>
            <a:r>
              <a:rPr lang="en-US" sz="2400" b="1" dirty="0">
                <a:latin typeface="Courier New" pitchFamily="49" charset="0"/>
                <a:cs typeface="Courier New" pitchFamily="49" charset="0"/>
              </a:rPr>
              <a:t>A</a:t>
            </a:r>
            <a:r>
              <a:rPr lang="en-US" sz="2400" b="1" dirty="0" smtClean="0">
                <a:latin typeface="Courier New" pitchFamily="49" charset="0"/>
                <a:cs typeface="Courier New" pitchFamily="49" charset="0"/>
              </a:rPr>
              <a:t>ctivity</a:t>
            </a:r>
            <a:r>
              <a:rPr lang="en-US" sz="2400" b="1" dirty="0" smtClean="0"/>
              <a:t> within the application must be defined      with an </a:t>
            </a:r>
            <a:r>
              <a:rPr lang="en-US" sz="2400" b="1" dirty="0" smtClean="0">
                <a:latin typeface="Courier New" pitchFamily="49" charset="0"/>
                <a:cs typeface="Courier New" pitchFamily="49" charset="0"/>
              </a:rPr>
              <a:t>&lt;activity&gt;</a:t>
            </a:r>
            <a:r>
              <a:rPr lang="en-US" sz="2400" i="1" dirty="0" smtClean="0"/>
              <a:t> </a:t>
            </a:r>
            <a:r>
              <a:rPr lang="en-US" sz="2400" b="1" dirty="0" smtClean="0"/>
              <a:t>tag</a:t>
            </a:r>
          </a:p>
          <a:p>
            <a:pPr>
              <a:defRPr/>
            </a:pPr>
            <a:r>
              <a:rPr lang="en-US" sz="2400" b="1" dirty="0" smtClean="0"/>
              <a:t>The following XML excerpt registers an </a:t>
            </a:r>
            <a:r>
              <a:rPr lang="en-US" sz="2400" b="1" dirty="0" smtClean="0">
                <a:latin typeface="Courier New" pitchFamily="49" charset="0"/>
                <a:cs typeface="Courier New" pitchFamily="49" charset="0"/>
              </a:rPr>
              <a:t>Activity</a:t>
            </a:r>
            <a:r>
              <a:rPr lang="en-US" sz="2400" i="1" dirty="0" smtClean="0"/>
              <a:t> </a:t>
            </a:r>
            <a:r>
              <a:rPr lang="en-US" sz="2400" b="1" dirty="0" smtClean="0"/>
              <a:t>class        called </a:t>
            </a:r>
            <a:r>
              <a:rPr lang="en-US" sz="2400" b="1" dirty="0" err="1" smtClean="0">
                <a:latin typeface="Courier New" pitchFamily="49" charset="0"/>
                <a:cs typeface="Courier New" pitchFamily="49" charset="0"/>
              </a:rPr>
              <a:t>AudioActivity</a:t>
            </a:r>
            <a:endParaRPr lang="en-US" sz="2400" b="1" dirty="0" smtClean="0">
              <a:latin typeface="Courier New" pitchFamily="49" charset="0"/>
              <a:cs typeface="Courier New" pitchFamily="49" charset="0"/>
            </a:endParaRPr>
          </a:p>
          <a:p>
            <a:pPr marL="457200" lvl="1" indent="0">
              <a:buFontTx/>
              <a:buNone/>
              <a:defRPr/>
            </a:pPr>
            <a:r>
              <a:rPr lang="en-US" sz="2400" b="1" dirty="0" smtClean="0">
                <a:latin typeface="Courier New" pitchFamily="49" charset="0"/>
                <a:cs typeface="Courier New" pitchFamily="49" charset="0"/>
              </a:rPr>
              <a:t>&lt;activity </a:t>
            </a:r>
            <a:r>
              <a:rPr lang="en-US" sz="2400" b="1" dirty="0" err="1" smtClean="0">
                <a:latin typeface="Courier New" pitchFamily="49" charset="0"/>
                <a:cs typeface="Courier New" pitchFamily="49" charset="0"/>
              </a:rPr>
              <a:t>android:name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AudioActivity</a:t>
            </a:r>
            <a:r>
              <a:rPr lang="en-US" sz="2400" b="1" dirty="0" smtClean="0">
                <a:latin typeface="Courier New" pitchFamily="49" charset="0"/>
                <a:cs typeface="Courier New" pitchFamily="49" charset="0"/>
              </a:rPr>
              <a:t>" /&gt;</a:t>
            </a:r>
          </a:p>
          <a:p>
            <a:pPr>
              <a:defRPr/>
            </a:pPr>
            <a:r>
              <a:rPr lang="en-US" sz="2400" b="1" dirty="0" smtClean="0"/>
              <a:t>This </a:t>
            </a:r>
            <a:r>
              <a:rPr lang="en-US" sz="2400" b="1" dirty="0" smtClean="0">
                <a:latin typeface="Courier New" pitchFamily="49" charset="0"/>
                <a:cs typeface="Courier New" pitchFamily="49" charset="0"/>
              </a:rPr>
              <a:t>Activity</a:t>
            </a:r>
            <a:r>
              <a:rPr lang="en-US" sz="2400" b="1" dirty="0" smtClean="0">
                <a:latin typeface="+mj-lt"/>
                <a:cs typeface="Courier New" pitchFamily="49" charset="0"/>
              </a:rPr>
              <a:t> </a:t>
            </a:r>
            <a:r>
              <a:rPr lang="en-US" sz="2400" b="1" dirty="0" smtClean="0"/>
              <a:t>must be defined as a class within the            application package, in this case</a:t>
            </a:r>
          </a:p>
          <a:p>
            <a:pPr marL="457200" lvl="1" indent="0">
              <a:buFontTx/>
              <a:buNone/>
              <a:defRPr/>
            </a:pPr>
            <a:r>
              <a:rPr lang="en-US" sz="2400" b="1" dirty="0" err="1" smtClean="0">
                <a:latin typeface="Courier New" pitchFamily="49" charset="0"/>
                <a:cs typeface="Courier New" pitchFamily="49" charset="0"/>
              </a:rPr>
              <a:t>com.androidintro.simplemultimedia</a:t>
            </a:r>
            <a:endParaRPr lang="en-US"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005463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868362"/>
          </a:xfrm>
        </p:spPr>
        <p:txBody>
          <a:bodyPr/>
          <a:lstStyle/>
          <a:p>
            <a:pPr eaLnBrk="1" hangingPunct="1"/>
            <a:r>
              <a:rPr lang="en-US" altLang="en-US" sz="4000" dirty="0" smtClean="0"/>
              <a:t>Designating an Entry  Point </a:t>
            </a:r>
            <a:r>
              <a:rPr lang="en-US" altLang="en-US" sz="4000" b="1" dirty="0" smtClean="0">
                <a:latin typeface="Courier New" pitchFamily="49" charset="0"/>
                <a:cs typeface="Courier New" pitchFamily="49" charset="0"/>
              </a:rPr>
              <a:t>Activity</a:t>
            </a:r>
            <a:r>
              <a:rPr lang="en-US" altLang="en-US" sz="4000" dirty="0" smtClean="0"/>
              <a:t> Using an Intent Filter</a:t>
            </a:r>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You can designate an </a:t>
            </a:r>
            <a:r>
              <a:rPr lang="en-US" altLang="en-US" sz="2400" b="1" dirty="0" smtClean="0">
                <a:latin typeface="Courier New" pitchFamily="49" charset="0"/>
                <a:cs typeface="Courier New" pitchFamily="49" charset="0"/>
              </a:rPr>
              <a:t>Activity</a:t>
            </a:r>
            <a:r>
              <a:rPr lang="en-US" altLang="en-US" sz="2400" b="1" dirty="0" smtClean="0"/>
              <a:t> class as the primary entry point</a:t>
            </a:r>
          </a:p>
          <a:p>
            <a:pPr lvl="1"/>
            <a:r>
              <a:rPr lang="en-US" altLang="en-US" sz="2400" b="1" dirty="0" smtClean="0"/>
              <a:t>Just configure an intent filter</a:t>
            </a:r>
          </a:p>
          <a:p>
            <a:pPr lvl="2"/>
            <a:r>
              <a:rPr lang="en-US" altLang="en-US" sz="2400" b="1" dirty="0" smtClean="0">
                <a:latin typeface="Courier New" pitchFamily="49" charset="0"/>
                <a:cs typeface="Courier New" pitchFamily="49" charset="0"/>
              </a:rPr>
              <a:t>&lt;intent-filter&gt;</a:t>
            </a:r>
            <a:r>
              <a:rPr lang="en-US" altLang="en-US" sz="2400" i="1" dirty="0" smtClean="0"/>
              <a:t> </a:t>
            </a:r>
            <a:r>
              <a:rPr lang="en-US" altLang="en-US" sz="2400" b="1" dirty="0" smtClean="0"/>
              <a:t>with the following options</a:t>
            </a:r>
          </a:p>
          <a:p>
            <a:pPr lvl="3"/>
            <a:r>
              <a:rPr lang="en-US" altLang="en-US" sz="2400" b="1" dirty="0" smtClean="0">
                <a:latin typeface="Courier New" pitchFamily="49" charset="0"/>
                <a:cs typeface="Courier New" pitchFamily="49" charset="0"/>
              </a:rPr>
              <a:t>MAIN</a:t>
            </a:r>
            <a:r>
              <a:rPr lang="en-US" altLang="en-US" sz="2400" b="1" dirty="0" smtClean="0"/>
              <a:t> action type</a:t>
            </a:r>
          </a:p>
          <a:p>
            <a:pPr lvl="3"/>
            <a:r>
              <a:rPr lang="en-US" altLang="en-US" sz="2400" b="1" dirty="0" smtClean="0"/>
              <a:t>the </a:t>
            </a:r>
            <a:r>
              <a:rPr lang="en-US" altLang="en-US" sz="2400" b="1" dirty="0" smtClean="0">
                <a:latin typeface="Courier New" pitchFamily="49" charset="0"/>
                <a:cs typeface="Courier New" pitchFamily="49" charset="0"/>
              </a:rPr>
              <a:t>LAUNCHER</a:t>
            </a:r>
            <a:r>
              <a:rPr lang="en-US" altLang="en-US" sz="2400" b="1" dirty="0" smtClean="0"/>
              <a:t> category</a:t>
            </a:r>
          </a:p>
        </p:txBody>
      </p:sp>
    </p:spTree>
    <p:extLst>
      <p:ext uri="{BB962C8B-B14F-4D97-AF65-F5344CB8AC3E}">
        <p14:creationId xmlns:p14="http://schemas.microsoft.com/office/powerpoint/2010/main" val="3057193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868362"/>
          </a:xfrm>
        </p:spPr>
        <p:txBody>
          <a:bodyPr/>
          <a:lstStyle/>
          <a:p>
            <a:pPr eaLnBrk="1" hangingPunct="1"/>
            <a:r>
              <a:rPr lang="en-US" altLang="en-US" sz="4000" dirty="0" smtClean="0"/>
              <a:t>Designating an Entry Point </a:t>
            </a:r>
            <a:r>
              <a:rPr lang="en-US" altLang="en-US" sz="4000" b="1" dirty="0" smtClean="0">
                <a:latin typeface="Courier New" pitchFamily="49" charset="0"/>
                <a:cs typeface="Courier New" pitchFamily="49" charset="0"/>
              </a:rPr>
              <a:t>Activity</a:t>
            </a:r>
            <a:r>
              <a:rPr lang="en-US" altLang="en-US" sz="4000" dirty="0" smtClean="0"/>
              <a:t> Using an Intent Filter</a:t>
            </a:r>
          </a:p>
        </p:txBody>
      </p:sp>
      <p:sp>
        <p:nvSpPr>
          <p:cNvPr id="2" name="Content Placeholder 1"/>
          <p:cNvSpPr>
            <a:spLocks noGrp="1"/>
          </p:cNvSpPr>
          <p:nvPr>
            <p:ph idx="1"/>
          </p:nvPr>
        </p:nvSpPr>
        <p:spPr>
          <a:xfrm>
            <a:off x="457200" y="1752600"/>
            <a:ext cx="8229600" cy="4373563"/>
          </a:xfrm>
        </p:spPr>
        <p:txBody>
          <a:bodyPr/>
          <a:lstStyle/>
          <a:p>
            <a:pPr marL="0" indent="0">
              <a:buFont typeface="Wingdings" pitchFamily="2" charset="2"/>
              <a:buNone/>
            </a:pPr>
            <a:r>
              <a:rPr lang="en-US" altLang="en-US" sz="1800" b="1" smtClean="0">
                <a:latin typeface="Courier New" pitchFamily="49" charset="0"/>
                <a:cs typeface="Courier New" pitchFamily="49" charset="0"/>
              </a:rPr>
              <a:t>&lt;activity android:name=".SimpleMultimediaActivity"</a:t>
            </a:r>
          </a:p>
          <a:p>
            <a:pPr marL="0" indent="0">
              <a:buFont typeface="Wingdings" pitchFamily="2" charset="2"/>
              <a:buNone/>
            </a:pPr>
            <a:r>
              <a:rPr lang="en-US" altLang="en-US" sz="1800" b="1" smtClean="0">
                <a:latin typeface="Courier New" pitchFamily="49" charset="0"/>
                <a:cs typeface="Courier New" pitchFamily="49" charset="0"/>
              </a:rPr>
              <a:t>    android:label="@string/app_name"&gt;</a:t>
            </a:r>
          </a:p>
          <a:p>
            <a:pPr marL="0" indent="0">
              <a:buFont typeface="Wingdings" pitchFamily="2" charset="2"/>
              <a:buNone/>
            </a:pPr>
            <a:r>
              <a:rPr lang="en-US" altLang="en-US" sz="1800" b="1" smtClean="0">
                <a:latin typeface="Courier New" pitchFamily="49" charset="0"/>
                <a:cs typeface="Courier New" pitchFamily="49" charset="0"/>
              </a:rPr>
              <a:t>    &lt;intent-filter&gt;</a:t>
            </a:r>
          </a:p>
          <a:p>
            <a:pPr marL="0" indent="0">
              <a:buFont typeface="Wingdings" pitchFamily="2" charset="2"/>
              <a:buNone/>
            </a:pPr>
            <a:r>
              <a:rPr lang="en-US" altLang="en-US" sz="1800" b="1" smtClean="0">
                <a:latin typeface="Courier New" pitchFamily="49" charset="0"/>
                <a:cs typeface="Courier New" pitchFamily="49" charset="0"/>
              </a:rPr>
              <a:t>        &lt;action </a:t>
            </a:r>
          </a:p>
          <a:p>
            <a:pPr marL="0" indent="0">
              <a:buFont typeface="Wingdings" pitchFamily="2" charset="2"/>
              <a:buNone/>
            </a:pPr>
            <a:r>
              <a:rPr lang="en-US" altLang="en-US" sz="1800" b="1" smtClean="0">
                <a:latin typeface="Courier New" pitchFamily="49" charset="0"/>
                <a:cs typeface="Courier New" pitchFamily="49" charset="0"/>
              </a:rPr>
              <a:t>        android:name="android.intent.action.MAIN"/&gt;</a:t>
            </a:r>
          </a:p>
          <a:p>
            <a:pPr marL="0" indent="0">
              <a:buFont typeface="Wingdings" pitchFamily="2" charset="2"/>
              <a:buNone/>
            </a:pPr>
            <a:r>
              <a:rPr lang="en-US" altLang="en-US" sz="1800" b="1" smtClean="0">
                <a:latin typeface="Courier New" pitchFamily="49" charset="0"/>
                <a:cs typeface="Courier New" pitchFamily="49" charset="0"/>
              </a:rPr>
              <a:t>        &lt;category </a:t>
            </a:r>
          </a:p>
          <a:p>
            <a:pPr marL="0" indent="0">
              <a:buFont typeface="Wingdings" pitchFamily="2" charset="2"/>
              <a:buNone/>
            </a:pPr>
            <a:r>
              <a:rPr lang="en-US" altLang="en-US" sz="1800" b="1" smtClean="0">
                <a:latin typeface="Courier New" pitchFamily="49" charset="0"/>
                <a:cs typeface="Courier New" pitchFamily="49" charset="0"/>
              </a:rPr>
              <a:t>        android:name="android.intent.category.LAUNCHER"/&gt;</a:t>
            </a:r>
          </a:p>
          <a:p>
            <a:pPr marL="0" indent="0">
              <a:buFont typeface="Wingdings" pitchFamily="2" charset="2"/>
              <a:buNone/>
            </a:pPr>
            <a:r>
              <a:rPr lang="en-US" altLang="en-US" sz="1800" b="1" smtClean="0">
                <a:latin typeface="Courier New" pitchFamily="49" charset="0"/>
                <a:cs typeface="Courier New" pitchFamily="49" charset="0"/>
              </a:rPr>
              <a:t>    &lt;/intent-filter&gt;</a:t>
            </a:r>
          </a:p>
          <a:p>
            <a:pPr marL="0" indent="0">
              <a:buFont typeface="Wingdings" pitchFamily="2" charset="2"/>
              <a:buNone/>
            </a:pPr>
            <a:r>
              <a:rPr lang="en-US" altLang="en-US" sz="1800" b="1" smtClean="0">
                <a:latin typeface="Courier New" pitchFamily="49" charset="0"/>
                <a:cs typeface="Courier New" pitchFamily="49" charset="0"/>
              </a:rPr>
              <a:t>&lt;/activity&gt;</a:t>
            </a:r>
          </a:p>
        </p:txBody>
      </p:sp>
    </p:spTree>
    <p:extLst>
      <p:ext uri="{BB962C8B-B14F-4D97-AF65-F5344CB8AC3E}">
        <p14:creationId xmlns:p14="http://schemas.microsoft.com/office/powerpoint/2010/main" val="340310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868362"/>
          </a:xfrm>
        </p:spPr>
        <p:txBody>
          <a:bodyPr/>
          <a:lstStyle/>
          <a:p>
            <a:pPr eaLnBrk="1" hangingPunct="1"/>
            <a:r>
              <a:rPr lang="en-US" altLang="en-US" smtClean="0"/>
              <a:t>Configuring Other Intent Filters</a:t>
            </a:r>
            <a:endParaRPr lang="en-US" altLang="en-US" sz="2600" smtClean="0"/>
          </a:p>
        </p:txBody>
      </p:sp>
      <p:sp>
        <p:nvSpPr>
          <p:cNvPr id="2" name="Content Placeholder 1"/>
          <p:cNvSpPr>
            <a:spLocks noGrp="1"/>
          </p:cNvSpPr>
          <p:nvPr>
            <p:ph idx="1"/>
          </p:nvPr>
        </p:nvSpPr>
        <p:spPr>
          <a:xfrm>
            <a:off x="457200" y="1066800"/>
            <a:ext cx="7924800" cy="4754563"/>
          </a:xfrm>
        </p:spPr>
        <p:txBody>
          <a:bodyPr/>
          <a:lstStyle/>
          <a:p>
            <a:r>
              <a:rPr lang="en-US" altLang="en-US" sz="2400" b="1" dirty="0" smtClean="0"/>
              <a:t>Android uses intent filters to resolve implicit intents</a:t>
            </a:r>
          </a:p>
          <a:p>
            <a:pPr lvl="1"/>
            <a:r>
              <a:rPr lang="en-US" altLang="en-US" sz="2400" b="1" dirty="0" smtClean="0"/>
              <a:t>That is, intents that do not have a specific </a:t>
            </a:r>
            <a:r>
              <a:rPr lang="en-US" altLang="en-US" sz="2400" b="1" dirty="0" smtClean="0">
                <a:latin typeface="Courier New" pitchFamily="49" charset="0"/>
                <a:cs typeface="Courier New" pitchFamily="49" charset="0"/>
              </a:rPr>
              <a:t>Activity</a:t>
            </a:r>
            <a:r>
              <a:rPr lang="en-US" altLang="en-US" sz="2400" b="1" dirty="0" smtClean="0"/>
              <a:t>   or other component to launch</a:t>
            </a:r>
          </a:p>
          <a:p>
            <a:pPr lvl="1"/>
            <a:r>
              <a:rPr lang="en-US" altLang="en-US" sz="2400" b="1" dirty="0" smtClean="0"/>
              <a:t>Intent filters can be applied to activities, services, and    broadcast receivers</a:t>
            </a:r>
          </a:p>
          <a:p>
            <a:pPr lvl="1"/>
            <a:r>
              <a:rPr lang="en-US" altLang="en-US" sz="2400" b="1" dirty="0" smtClean="0"/>
              <a:t>An intent filter declares that this component is capable of handling or processing a specific type of </a:t>
            </a:r>
            <a:r>
              <a:rPr lang="en-US" altLang="en-US" sz="2400" b="1" dirty="0" smtClean="0">
                <a:latin typeface="Courier New" pitchFamily="49" charset="0"/>
                <a:cs typeface="Courier New" pitchFamily="49" charset="0"/>
              </a:rPr>
              <a:t>Intent</a:t>
            </a:r>
            <a:r>
              <a:rPr lang="en-US" altLang="en-US" sz="2400" b="1" dirty="0" smtClean="0"/>
              <a:t>      when it matches the filter’s criteria</a:t>
            </a:r>
          </a:p>
          <a:p>
            <a:r>
              <a:rPr lang="en-US" altLang="en-US" sz="2400" b="1" dirty="0" smtClean="0"/>
              <a:t>Different applications have the same sorts of intent filters and are able to process the same sorts of requests</a:t>
            </a:r>
          </a:p>
        </p:txBody>
      </p:sp>
    </p:spTree>
    <p:extLst>
      <p:ext uri="{BB962C8B-B14F-4D97-AF65-F5344CB8AC3E}">
        <p14:creationId xmlns:p14="http://schemas.microsoft.com/office/powerpoint/2010/main" val="2500244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Configuring Other Intent Filters</a:t>
            </a:r>
            <a:endParaRPr lang="en-US" altLang="en-US" sz="2600" dirty="0" smtClean="0"/>
          </a:p>
        </p:txBody>
      </p:sp>
      <p:sp>
        <p:nvSpPr>
          <p:cNvPr id="2" name="Content Placeholder 1"/>
          <p:cNvSpPr>
            <a:spLocks noGrp="1"/>
          </p:cNvSpPr>
          <p:nvPr>
            <p:ph idx="1"/>
          </p:nvPr>
        </p:nvSpPr>
        <p:spPr>
          <a:xfrm>
            <a:off x="457200" y="2362200"/>
            <a:ext cx="8229600" cy="3763963"/>
          </a:xfrm>
        </p:spPr>
        <p:txBody>
          <a:bodyPr/>
          <a:lstStyle/>
          <a:p>
            <a:pPr marL="0" indent="0">
              <a:buFont typeface="Wingdings" pitchFamily="2" charset="2"/>
              <a:buNone/>
            </a:pPr>
            <a:r>
              <a:rPr lang="en-US" altLang="en-US" sz="1800" b="1" smtClean="0">
                <a:latin typeface="Courier New" pitchFamily="49" charset="0"/>
                <a:cs typeface="Courier New" pitchFamily="49" charset="0"/>
              </a:rPr>
              <a:t>&lt;intent-filter&gt;</a:t>
            </a:r>
          </a:p>
          <a:p>
            <a:pPr marL="0" indent="0">
              <a:buFont typeface="Wingdings" pitchFamily="2" charset="2"/>
              <a:buNone/>
            </a:pPr>
            <a:r>
              <a:rPr lang="en-US" altLang="en-US" sz="1800" b="1" smtClean="0">
                <a:latin typeface="Courier New" pitchFamily="49" charset="0"/>
                <a:cs typeface="Courier New" pitchFamily="49" charset="0"/>
              </a:rPr>
              <a:t>    &lt;action android:name="android.intent.action.VIEW"/&gt;</a:t>
            </a:r>
          </a:p>
          <a:p>
            <a:pPr marL="0" indent="0">
              <a:buFont typeface="Wingdings" pitchFamily="2" charset="2"/>
              <a:buNone/>
            </a:pPr>
            <a:r>
              <a:rPr lang="en-US" altLang="en-US" sz="1800" b="1" smtClean="0">
                <a:latin typeface="Courier New" pitchFamily="49" charset="0"/>
                <a:cs typeface="Courier New" pitchFamily="49" charset="0"/>
              </a:rPr>
              <a:t>        &lt;category   </a:t>
            </a:r>
          </a:p>
          <a:p>
            <a:pPr marL="0" indent="0">
              <a:buFont typeface="Wingdings" pitchFamily="2" charset="2"/>
              <a:buNone/>
            </a:pPr>
            <a:r>
              <a:rPr lang="en-US" altLang="en-US" sz="1800" b="1" smtClean="0">
                <a:latin typeface="Courier New" pitchFamily="49" charset="0"/>
                <a:cs typeface="Courier New" pitchFamily="49" charset="0"/>
              </a:rPr>
              <a:t>        android:name="android.intent.category.BROWSABLE"/&gt;</a:t>
            </a:r>
          </a:p>
          <a:p>
            <a:pPr marL="0" indent="0">
              <a:buFont typeface="Wingdings" pitchFamily="2" charset="2"/>
              <a:buNone/>
            </a:pPr>
            <a:r>
              <a:rPr lang="en-US" altLang="en-US" sz="1800" b="1" smtClean="0">
                <a:latin typeface="Courier New" pitchFamily="49" charset="0"/>
                <a:cs typeface="Courier New" pitchFamily="49" charset="0"/>
              </a:rPr>
              <a:t>        &lt;category </a:t>
            </a:r>
          </a:p>
          <a:p>
            <a:pPr marL="0" indent="0">
              <a:buFont typeface="Wingdings" pitchFamily="2" charset="2"/>
              <a:buNone/>
            </a:pPr>
            <a:r>
              <a:rPr lang="en-US" altLang="en-US" sz="1800" b="1" smtClean="0">
                <a:latin typeface="Courier New" pitchFamily="49" charset="0"/>
                <a:cs typeface="Courier New" pitchFamily="49" charset="0"/>
              </a:rPr>
              <a:t>        android:name="android.intent.category.DEFAULT" /&gt;</a:t>
            </a:r>
          </a:p>
          <a:p>
            <a:pPr marL="0" indent="0">
              <a:buFont typeface="Wingdings" pitchFamily="2" charset="2"/>
              <a:buNone/>
            </a:pPr>
            <a:r>
              <a:rPr lang="en-US" altLang="en-US" sz="1800" b="1" smtClean="0">
                <a:latin typeface="Courier New" pitchFamily="49" charset="0"/>
                <a:cs typeface="Courier New" pitchFamily="49" charset="0"/>
              </a:rPr>
              <a:t>        &lt;data android:scheme="geoname"/&gt;</a:t>
            </a:r>
          </a:p>
          <a:p>
            <a:pPr marL="0" indent="0">
              <a:buFont typeface="Wingdings" pitchFamily="2" charset="2"/>
              <a:buNone/>
            </a:pPr>
            <a:r>
              <a:rPr lang="en-US" altLang="en-US" sz="1800" b="1" smtClean="0">
                <a:latin typeface="Courier New" pitchFamily="49" charset="0"/>
                <a:cs typeface="Courier New" pitchFamily="49" charset="0"/>
              </a:rPr>
              <a:t>&lt;/intent-filter&gt;</a:t>
            </a:r>
          </a:p>
        </p:txBody>
      </p:sp>
    </p:spTree>
    <p:extLst>
      <p:ext uri="{BB962C8B-B14F-4D97-AF65-F5344CB8AC3E}">
        <p14:creationId xmlns:p14="http://schemas.microsoft.com/office/powerpoint/2010/main" val="9925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Other Application       Components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000" b="1" dirty="0" smtClean="0"/>
              <a:t>All application components must be defined within the Android manifest file</a:t>
            </a:r>
          </a:p>
          <a:p>
            <a:r>
              <a:rPr lang="en-US" altLang="en-US" sz="2000" b="1" dirty="0" smtClean="0"/>
              <a:t>In addition to activities, all services and broadcast receivers must be        registered within the Android manifest file</a:t>
            </a:r>
          </a:p>
          <a:p>
            <a:pPr lvl="1"/>
            <a:r>
              <a:rPr lang="en-US" altLang="en-US" sz="2000" b="1" dirty="0" smtClean="0"/>
              <a:t>Services are registered using the </a:t>
            </a:r>
            <a:r>
              <a:rPr lang="en-US" altLang="en-US" sz="2000" b="1" dirty="0" smtClean="0">
                <a:latin typeface="Courier New" pitchFamily="49" charset="0"/>
                <a:cs typeface="Courier New" pitchFamily="49" charset="0"/>
              </a:rPr>
              <a:t>&lt;service&gt;</a:t>
            </a:r>
            <a:r>
              <a:rPr lang="en-US" altLang="en-US" sz="2000" b="1" dirty="0" smtClean="0"/>
              <a:t> tag</a:t>
            </a:r>
          </a:p>
          <a:p>
            <a:pPr lvl="1"/>
            <a:r>
              <a:rPr lang="en-US" altLang="en-US" sz="2000" b="1" dirty="0" smtClean="0"/>
              <a:t>Broadcast receivers are registered using the </a:t>
            </a:r>
            <a:r>
              <a:rPr lang="en-US" altLang="en-US" sz="2000" b="1" dirty="0" smtClean="0">
                <a:latin typeface="Courier New" pitchFamily="49" charset="0"/>
                <a:cs typeface="Courier New" pitchFamily="49" charset="0"/>
              </a:rPr>
              <a:t>&lt;receiver&gt;</a:t>
            </a:r>
            <a:r>
              <a:rPr lang="en-US" altLang="en-US" sz="2000" i="1" dirty="0" smtClean="0"/>
              <a:t> </a:t>
            </a:r>
            <a:r>
              <a:rPr lang="en-US" altLang="en-US" sz="2000" b="1" dirty="0" smtClean="0"/>
              <a:t>tag</a:t>
            </a:r>
          </a:p>
          <a:p>
            <a:pPr lvl="1"/>
            <a:r>
              <a:rPr lang="en-US" altLang="en-US" sz="2000" b="1" dirty="0" smtClean="0"/>
              <a:t>Content providers are registered using the </a:t>
            </a:r>
            <a:r>
              <a:rPr lang="en-US" altLang="en-US" sz="2000" b="1" dirty="0" smtClean="0">
                <a:latin typeface="Courier New" pitchFamily="49" charset="0"/>
                <a:cs typeface="Courier New" pitchFamily="49" charset="0"/>
              </a:rPr>
              <a:t>&lt;provider&gt;</a:t>
            </a:r>
            <a:r>
              <a:rPr lang="en-US" altLang="en-US" sz="2000" i="1" dirty="0" smtClean="0"/>
              <a:t> </a:t>
            </a:r>
            <a:r>
              <a:rPr lang="en-US" altLang="en-US" sz="2000" b="1" dirty="0" smtClean="0"/>
              <a:t>tag</a:t>
            </a:r>
          </a:p>
          <a:p>
            <a:r>
              <a:rPr lang="en-US" altLang="en-US" sz="2000" b="1" dirty="0" smtClean="0"/>
              <a:t>Services and broadcast receivers use intent filters</a:t>
            </a:r>
          </a:p>
          <a:p>
            <a:r>
              <a:rPr lang="en-US" altLang="en-US" sz="2000" b="1" dirty="0" smtClean="0"/>
              <a:t>If your application acts as a content provider, it must declare this              capability using the </a:t>
            </a:r>
            <a:r>
              <a:rPr lang="en-US" altLang="en-US" sz="2000" b="1" dirty="0" smtClean="0">
                <a:latin typeface="Courier New" pitchFamily="49" charset="0"/>
                <a:cs typeface="Courier New" pitchFamily="49" charset="0"/>
              </a:rPr>
              <a:t>&lt;provider&gt;</a:t>
            </a:r>
            <a:r>
              <a:rPr lang="en-US" altLang="en-US" sz="2000" i="1" dirty="0" smtClean="0"/>
              <a:t> </a:t>
            </a:r>
            <a:r>
              <a:rPr lang="en-US" altLang="en-US" sz="2000" b="1" dirty="0" smtClean="0"/>
              <a:t>tag</a:t>
            </a:r>
          </a:p>
        </p:txBody>
      </p:sp>
    </p:spTree>
    <p:extLst>
      <p:ext uri="{BB962C8B-B14F-4D97-AF65-F5344CB8AC3E}">
        <p14:creationId xmlns:p14="http://schemas.microsoft.com/office/powerpoint/2010/main" val="1243419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App Components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App components are the essential building blocks of an Android app. Each component is a different point through </a:t>
            </a:r>
            <a:r>
              <a:rPr lang="en-US" altLang="ko-KR" dirty="0" smtClean="0"/>
              <a:t>which </a:t>
            </a:r>
            <a:r>
              <a:rPr lang="en-US" altLang="ko-KR" dirty="0"/>
              <a:t>the system can enter your app. </a:t>
            </a:r>
            <a:endParaRPr lang="en-US" altLang="ko-KR" dirty="0" smtClean="0"/>
          </a:p>
          <a:p>
            <a:r>
              <a:rPr lang="en-US" altLang="ko-KR" dirty="0"/>
              <a:t>There are </a:t>
            </a:r>
            <a:r>
              <a:rPr lang="en-US" altLang="ko-KR" b="1" dirty="0" smtClean="0"/>
              <a:t>FOUR</a:t>
            </a:r>
            <a:r>
              <a:rPr lang="en-US" altLang="ko-KR" dirty="0" smtClean="0"/>
              <a:t> </a:t>
            </a:r>
            <a:r>
              <a:rPr lang="en-US" altLang="ko-KR" dirty="0"/>
              <a:t>different types of app components. Each type serves a distinct purpose and has a distinct lifecycle that defines how the </a:t>
            </a:r>
            <a:r>
              <a:rPr lang="en-US" altLang="ko-KR" dirty="0" smtClean="0"/>
              <a:t>component </a:t>
            </a:r>
            <a:r>
              <a:rPr lang="en-US" altLang="ko-KR" dirty="0"/>
              <a:t>is created and destroyed</a:t>
            </a:r>
            <a:r>
              <a:rPr lang="en-US" altLang="ko-KR" dirty="0" smtClean="0"/>
              <a:t>.</a:t>
            </a:r>
          </a:p>
          <a:p>
            <a:pPr marL="114300" indent="0">
              <a:buNone/>
            </a:pPr>
            <a:r>
              <a:rPr lang="en-US" altLang="ko-KR" b="1" u="sng" dirty="0" smtClean="0"/>
              <a:t>Activities</a:t>
            </a:r>
          </a:p>
          <a:p>
            <a:r>
              <a:rPr lang="en-US" altLang="ko-KR" dirty="0"/>
              <a:t>An </a:t>
            </a:r>
            <a:r>
              <a:rPr lang="en-US" altLang="ko-KR" i="1" dirty="0"/>
              <a:t>activity</a:t>
            </a:r>
            <a:r>
              <a:rPr lang="en-US" altLang="ko-KR" dirty="0"/>
              <a:t> represents a single screen with a user interface. </a:t>
            </a:r>
            <a:endParaRPr lang="en-US" altLang="ko-KR" dirty="0" smtClean="0"/>
          </a:p>
          <a:p>
            <a:r>
              <a:rPr lang="en-US" altLang="ko-KR" dirty="0"/>
              <a:t>Although the activities work together to form a cohesive user </a:t>
            </a:r>
            <a:r>
              <a:rPr lang="en-US" altLang="ko-KR" dirty="0" smtClean="0"/>
              <a:t>experience, each </a:t>
            </a:r>
            <a:r>
              <a:rPr lang="en-US" altLang="ko-KR" dirty="0"/>
              <a:t>one is independent of the others. </a:t>
            </a:r>
            <a:endParaRPr lang="en-US" altLang="ko-KR" dirty="0" smtClean="0"/>
          </a:p>
          <a:p>
            <a:r>
              <a:rPr lang="en-US" altLang="ko-KR" dirty="0"/>
              <a:t>D</a:t>
            </a:r>
            <a:r>
              <a:rPr lang="en-US" altLang="ko-KR" dirty="0" smtClean="0"/>
              <a:t>ifferent </a:t>
            </a:r>
            <a:r>
              <a:rPr lang="en-US" altLang="ko-KR" dirty="0"/>
              <a:t>app can start any one of these </a:t>
            </a:r>
            <a:r>
              <a:rPr lang="en-US" altLang="ko-KR" dirty="0" smtClean="0"/>
              <a:t>activities. (Camera in email app)</a:t>
            </a:r>
          </a:p>
          <a:p>
            <a:r>
              <a:rPr lang="en-US" altLang="ko-KR" dirty="0"/>
              <a:t>An activity is implemented as a subclass of </a:t>
            </a:r>
            <a:r>
              <a:rPr lang="en-US" altLang="ko-KR" b="1" dirty="0" smtClean="0"/>
              <a:t>Activity</a:t>
            </a:r>
            <a:r>
              <a:rPr lang="en-US" altLang="ko-KR" dirty="0" smtClean="0"/>
              <a:t>.</a:t>
            </a:r>
            <a:endParaRPr lang="ko-KR" altLang="en-US" dirty="0"/>
          </a:p>
        </p:txBody>
      </p:sp>
    </p:spTree>
    <p:extLst>
      <p:ext uri="{BB962C8B-B14F-4D97-AF65-F5344CB8AC3E}">
        <p14:creationId xmlns:p14="http://schemas.microsoft.com/office/powerpoint/2010/main" val="397603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868362"/>
          </a:xfrm>
        </p:spPr>
        <p:txBody>
          <a:bodyPr/>
          <a:lstStyle/>
          <a:p>
            <a:pPr eaLnBrk="1" hangingPunct="1"/>
            <a:r>
              <a:rPr lang="en-US" altLang="en-US" smtClean="0"/>
              <a:t>Working with Permissions</a:t>
            </a:r>
            <a:endParaRPr lang="en-US" altLang="en-US" sz="260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Android has been locked down so that applications have        limited capability to adversely affect operations outside           their process space</a:t>
            </a:r>
          </a:p>
          <a:p>
            <a:r>
              <a:rPr lang="en-US" altLang="en-US" sz="2400" b="1" dirty="0" smtClean="0"/>
              <a:t>Instead, Android applications run within the bubble of their own virtual machine </a:t>
            </a:r>
          </a:p>
          <a:p>
            <a:pPr lvl="1"/>
            <a:r>
              <a:rPr lang="en-US" altLang="en-US" sz="2400" b="1" dirty="0" smtClean="0"/>
              <a:t>With their own Linux user account</a:t>
            </a:r>
          </a:p>
          <a:p>
            <a:pPr lvl="1"/>
            <a:r>
              <a:rPr lang="en-US" altLang="en-US" sz="2400" b="1" dirty="0" smtClean="0"/>
              <a:t>And related permissions</a:t>
            </a:r>
          </a:p>
        </p:txBody>
      </p:sp>
    </p:spTree>
    <p:extLst>
      <p:ext uri="{BB962C8B-B14F-4D97-AF65-F5344CB8AC3E}">
        <p14:creationId xmlns:p14="http://schemas.microsoft.com/office/powerpoint/2010/main" val="2374218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Requires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Android applications have no permissions by default</a:t>
            </a:r>
          </a:p>
          <a:p>
            <a:pPr lvl="1"/>
            <a:r>
              <a:rPr lang="en-US" altLang="en-US" sz="2400" b="1" dirty="0" smtClean="0"/>
              <a:t>Instead, permissions for shared resources or privileged      access—whether it’s shared data, such as the Contacts      database, or access to underlying hardware, such as the   built-in camera—must be explicitly registered within the  Android manifest file</a:t>
            </a:r>
          </a:p>
          <a:p>
            <a:pPr lvl="1"/>
            <a:r>
              <a:rPr lang="en-US" altLang="en-US" sz="2400" b="1" dirty="0" smtClean="0"/>
              <a:t>These permissions are granted when the application is        installed</a:t>
            </a:r>
          </a:p>
        </p:txBody>
      </p:sp>
    </p:spTree>
    <p:extLst>
      <p:ext uri="{BB962C8B-B14F-4D97-AF65-F5344CB8AC3E}">
        <p14:creationId xmlns:p14="http://schemas.microsoft.com/office/powerpoint/2010/main" val="1564366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Requires</a:t>
            </a:r>
            <a:endParaRPr lang="en-US" altLang="en-US" sz="2600" dirty="0" smtClean="0"/>
          </a:p>
        </p:txBody>
      </p:sp>
      <p:sp>
        <p:nvSpPr>
          <p:cNvPr id="2" name="Content Placeholder 1"/>
          <p:cNvSpPr>
            <a:spLocks noGrp="1"/>
          </p:cNvSpPr>
          <p:nvPr>
            <p:ph idx="1"/>
          </p:nvPr>
        </p:nvSpPr>
        <p:spPr>
          <a:xfrm>
            <a:off x="838200" y="2438400"/>
            <a:ext cx="7848600" cy="3306763"/>
          </a:xfrm>
        </p:spPr>
        <p:txBody>
          <a:bodyPr/>
          <a:lstStyle/>
          <a:p>
            <a:pPr marL="0" indent="0">
              <a:buFont typeface="Wingdings" pitchFamily="2" charset="2"/>
              <a:buNone/>
            </a:pPr>
            <a:r>
              <a:rPr lang="en-US" altLang="en-US" sz="2000" b="1" smtClean="0">
                <a:latin typeface="Courier New" pitchFamily="49" charset="0"/>
                <a:cs typeface="Courier New" pitchFamily="49" charset="0"/>
              </a:rPr>
              <a:t>&lt;uses-permission 	android:name="android.permission.CAMERA" /&gt;</a:t>
            </a:r>
          </a:p>
        </p:txBody>
      </p:sp>
    </p:spTree>
    <p:extLst>
      <p:ext uri="{BB962C8B-B14F-4D97-AF65-F5344CB8AC3E}">
        <p14:creationId xmlns:p14="http://schemas.microsoft.com/office/powerpoint/2010/main" val="3758869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Requires</a:t>
            </a:r>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A complete list of permissions can be found in the </a:t>
            </a:r>
            <a:r>
              <a:rPr lang="en-US" altLang="en-US" sz="2400" b="1" dirty="0" err="1" smtClean="0">
                <a:latin typeface="Courier New" pitchFamily="49" charset="0"/>
                <a:cs typeface="Courier New" pitchFamily="49" charset="0"/>
              </a:rPr>
              <a:t>android.Manifest.permission</a:t>
            </a:r>
            <a:r>
              <a:rPr lang="en-US" altLang="en-US" sz="2400" b="1" dirty="0" smtClean="0"/>
              <a:t> class</a:t>
            </a:r>
          </a:p>
          <a:p>
            <a:r>
              <a:rPr lang="en-US" altLang="en-US" sz="2400" b="1" dirty="0" smtClean="0"/>
              <a:t>Your application manifest should include only the </a:t>
            </a:r>
            <a:r>
              <a:rPr lang="en-US" altLang="en-US" sz="2400" b="1" dirty="0" smtClean="0"/>
              <a:t>                      permissions </a:t>
            </a:r>
            <a:r>
              <a:rPr lang="en-US" altLang="en-US" sz="2400" b="1" dirty="0" smtClean="0"/>
              <a:t>required to run</a:t>
            </a:r>
          </a:p>
          <a:p>
            <a:r>
              <a:rPr lang="en-US" altLang="en-US" sz="2400" b="1" dirty="0" smtClean="0"/>
              <a:t>The user is informed what permissions each Android              application requires at install time</a:t>
            </a:r>
          </a:p>
        </p:txBody>
      </p:sp>
    </p:spTree>
    <p:extLst>
      <p:ext uri="{BB962C8B-B14F-4D97-AF65-F5344CB8AC3E}">
        <p14:creationId xmlns:p14="http://schemas.microsoft.com/office/powerpoint/2010/main" val="423582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Enforces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Applications can also define and enforce their own                 permissions via the </a:t>
            </a:r>
            <a:r>
              <a:rPr lang="en-US" altLang="en-US" sz="2400" b="1" dirty="0" smtClean="0">
                <a:latin typeface="Courier New" pitchFamily="49" charset="0"/>
                <a:cs typeface="Courier New" pitchFamily="49" charset="0"/>
              </a:rPr>
              <a:t>&lt;permission&gt;</a:t>
            </a:r>
            <a:r>
              <a:rPr lang="en-US" altLang="en-US" sz="2400" i="1" dirty="0" smtClean="0"/>
              <a:t> </a:t>
            </a:r>
            <a:r>
              <a:rPr lang="en-US" altLang="en-US" sz="2400" b="1" dirty="0" smtClean="0"/>
              <a:t>tag</a:t>
            </a:r>
          </a:p>
          <a:p>
            <a:pPr lvl="1"/>
            <a:r>
              <a:rPr lang="en-US" altLang="en-US" sz="2400" b="1" dirty="0" smtClean="0"/>
              <a:t>These are used by other applications</a:t>
            </a:r>
          </a:p>
          <a:p>
            <a:r>
              <a:rPr lang="en-US" altLang="en-US" sz="2400" b="1" dirty="0" smtClean="0"/>
              <a:t>Permissions must be described and then applied to specific  application components</a:t>
            </a:r>
          </a:p>
          <a:p>
            <a:pPr lvl="1"/>
            <a:r>
              <a:rPr lang="en-US" altLang="en-US" sz="2400" b="1" dirty="0" smtClean="0"/>
              <a:t>Such as activities, using the </a:t>
            </a:r>
            <a:r>
              <a:rPr lang="en-US" altLang="en-US" sz="2400" b="1" dirty="0" err="1" smtClean="0">
                <a:latin typeface="Courier New" pitchFamily="49" charset="0"/>
                <a:cs typeface="Courier New" pitchFamily="49" charset="0"/>
              </a:rPr>
              <a:t>android:permission</a:t>
            </a:r>
            <a:r>
              <a:rPr lang="en-US" altLang="en-US" sz="2400" i="1" dirty="0" smtClean="0"/>
              <a:t>       </a:t>
            </a:r>
            <a:r>
              <a:rPr lang="en-US" altLang="en-US" sz="2400" b="1" dirty="0" smtClean="0"/>
              <a:t>attribute</a:t>
            </a:r>
          </a:p>
        </p:txBody>
      </p:sp>
    </p:spTree>
    <p:extLst>
      <p:ext uri="{BB962C8B-B14F-4D97-AF65-F5344CB8AC3E}">
        <p14:creationId xmlns:p14="http://schemas.microsoft.com/office/powerpoint/2010/main" val="53189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Enforces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400" b="1" smtClean="0"/>
              <a:t>Permissions can be enforced at several points</a:t>
            </a:r>
          </a:p>
          <a:p>
            <a:pPr lvl="1"/>
            <a:r>
              <a:rPr lang="en-US" altLang="en-US" sz="2400" b="1" smtClean="0"/>
              <a:t>When starting an </a:t>
            </a:r>
            <a:r>
              <a:rPr lang="en-US" altLang="en-US" sz="2400" b="1" smtClean="0">
                <a:latin typeface="Courier New" pitchFamily="49" charset="0"/>
                <a:cs typeface="Courier New" pitchFamily="49" charset="0"/>
              </a:rPr>
              <a:t>Activity</a:t>
            </a:r>
            <a:r>
              <a:rPr lang="en-US" altLang="en-US" sz="2400" b="1" smtClean="0"/>
              <a:t> or </a:t>
            </a:r>
            <a:r>
              <a:rPr lang="en-US" altLang="en-US" sz="2400" b="1" smtClean="0">
                <a:latin typeface="Courier New" pitchFamily="49" charset="0"/>
                <a:cs typeface="Courier New" pitchFamily="49" charset="0"/>
              </a:rPr>
              <a:t>Service</a:t>
            </a:r>
          </a:p>
          <a:p>
            <a:pPr lvl="1"/>
            <a:r>
              <a:rPr lang="en-US" altLang="en-US" sz="2400" b="1" smtClean="0"/>
              <a:t>When accessing data provided by a content provider</a:t>
            </a:r>
          </a:p>
          <a:p>
            <a:pPr lvl="1"/>
            <a:r>
              <a:rPr lang="en-US" altLang="en-US" sz="2400" b="1" smtClean="0"/>
              <a:t>At the function call level</a:t>
            </a:r>
          </a:p>
          <a:p>
            <a:pPr lvl="1"/>
            <a:r>
              <a:rPr lang="en-US" altLang="en-US" sz="2400" b="1" smtClean="0"/>
              <a:t>When sending or receiving broadcasts by an </a:t>
            </a:r>
            <a:r>
              <a:rPr lang="en-US" altLang="en-US" sz="2400" b="1" smtClean="0">
                <a:latin typeface="Courier New" pitchFamily="49" charset="0"/>
                <a:cs typeface="Courier New" pitchFamily="49" charset="0"/>
              </a:rPr>
              <a:t>Intent</a:t>
            </a:r>
          </a:p>
        </p:txBody>
      </p:sp>
    </p:spTree>
    <p:extLst>
      <p:ext uri="{BB962C8B-B14F-4D97-AF65-F5344CB8AC3E}">
        <p14:creationId xmlns:p14="http://schemas.microsoft.com/office/powerpoint/2010/main" val="1122941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Enforces</a:t>
            </a:r>
          </a:p>
        </p:txBody>
      </p:sp>
      <p:sp>
        <p:nvSpPr>
          <p:cNvPr id="2" name="Content Placeholder 1"/>
          <p:cNvSpPr>
            <a:spLocks noGrp="1"/>
          </p:cNvSpPr>
          <p:nvPr>
            <p:ph idx="1"/>
          </p:nvPr>
        </p:nvSpPr>
        <p:spPr>
          <a:xfrm>
            <a:off x="457200" y="1371600"/>
            <a:ext cx="8229600" cy="4754563"/>
          </a:xfrm>
        </p:spPr>
        <p:txBody>
          <a:bodyPr/>
          <a:lstStyle/>
          <a:p>
            <a:r>
              <a:rPr lang="en-US" altLang="en-US" sz="2400" b="1" dirty="0" smtClean="0"/>
              <a:t>Permissions can have three primary protection levels</a:t>
            </a:r>
          </a:p>
          <a:p>
            <a:pPr lvl="1"/>
            <a:r>
              <a:rPr lang="en-US" altLang="en-US" sz="2400" b="1" dirty="0" smtClean="0"/>
              <a:t>Normal, dangerous, and signature</a:t>
            </a:r>
          </a:p>
          <a:p>
            <a:pPr lvl="1"/>
            <a:r>
              <a:rPr lang="en-US" altLang="en-US" sz="2400" b="1" dirty="0" smtClean="0"/>
              <a:t>Normal is a good default for fine-grained permission          enforcement within the application </a:t>
            </a:r>
          </a:p>
          <a:p>
            <a:pPr lvl="1"/>
            <a:r>
              <a:rPr lang="en-US" altLang="en-US" sz="2400" b="1" dirty="0" smtClean="0"/>
              <a:t>Dangerous is used for higher-risk activities</a:t>
            </a:r>
          </a:p>
          <a:p>
            <a:pPr lvl="1"/>
            <a:r>
              <a:rPr lang="en-US" altLang="en-US" sz="2400" b="1" dirty="0" smtClean="0"/>
              <a:t>Signature permits any application signed with the same    certificate to use that component for controlled                     application interoperability</a:t>
            </a:r>
          </a:p>
        </p:txBody>
      </p:sp>
    </p:spTree>
    <p:extLst>
      <p:ext uri="{BB962C8B-B14F-4D97-AF65-F5344CB8AC3E}">
        <p14:creationId xmlns:p14="http://schemas.microsoft.com/office/powerpoint/2010/main" val="3330626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868362"/>
          </a:xfrm>
        </p:spPr>
        <p:txBody>
          <a:bodyPr/>
          <a:lstStyle/>
          <a:p>
            <a:pPr eaLnBrk="1" hangingPunct="1"/>
            <a:r>
              <a:rPr lang="en-US" altLang="en-US" dirty="0" smtClean="0"/>
              <a:t>Registering Permissions Your       Application Enforces</a:t>
            </a:r>
          </a:p>
        </p:txBody>
      </p:sp>
      <p:sp>
        <p:nvSpPr>
          <p:cNvPr id="2" name="Content Placeholder 1"/>
          <p:cNvSpPr>
            <a:spLocks noGrp="1"/>
          </p:cNvSpPr>
          <p:nvPr>
            <p:ph idx="1"/>
          </p:nvPr>
        </p:nvSpPr>
        <p:spPr>
          <a:xfrm>
            <a:off x="457200" y="1371600"/>
            <a:ext cx="8229600" cy="4754563"/>
          </a:xfrm>
        </p:spPr>
        <p:txBody>
          <a:bodyPr/>
          <a:lstStyle/>
          <a:p>
            <a:r>
              <a:rPr lang="en-US" altLang="en-US" sz="1800" b="1" dirty="0" smtClean="0"/>
              <a:t>Permissions can be broken down into categories</a:t>
            </a:r>
          </a:p>
          <a:p>
            <a:pPr lvl="1"/>
            <a:r>
              <a:rPr lang="en-US" altLang="en-US" sz="1800" b="1" dirty="0" smtClean="0"/>
              <a:t>Permission groups, which describe or warn why specific activities require        permission</a:t>
            </a:r>
          </a:p>
          <a:p>
            <a:pPr lvl="1"/>
            <a:r>
              <a:rPr lang="en-US" altLang="en-US" sz="1800" b="1" dirty="0" smtClean="0"/>
              <a:t>Permissions might be applied for activities that</a:t>
            </a:r>
          </a:p>
          <a:p>
            <a:pPr lvl="2"/>
            <a:r>
              <a:rPr lang="en-US" altLang="en-US" sz="1800" b="1" dirty="0" smtClean="0"/>
              <a:t>Expose sensitive user data such as location and personal information </a:t>
            </a:r>
          </a:p>
          <a:p>
            <a:pPr lvl="3"/>
            <a:r>
              <a:rPr lang="en-US" altLang="en-US" sz="1800" b="1" dirty="0" err="1" smtClean="0">
                <a:latin typeface="Courier New" pitchFamily="49" charset="0"/>
                <a:cs typeface="Courier New" pitchFamily="49" charset="0"/>
              </a:rPr>
              <a:t>android.permission-group.LOCATION</a:t>
            </a:r>
            <a:r>
              <a:rPr lang="en-US" altLang="en-US" sz="1800" b="1" dirty="0" smtClean="0"/>
              <a:t> and                                   </a:t>
            </a:r>
            <a:r>
              <a:rPr lang="en-US" altLang="en-US" sz="1800" b="1" dirty="0" err="1" smtClean="0">
                <a:latin typeface="Courier New" pitchFamily="49" charset="0"/>
                <a:cs typeface="Courier New" pitchFamily="49" charset="0"/>
              </a:rPr>
              <a:t>android.permission-group.PERSONAL_INFO</a:t>
            </a:r>
            <a:endParaRPr lang="en-US" altLang="en-US" sz="1800" b="1" dirty="0" smtClean="0">
              <a:latin typeface="Courier New" pitchFamily="49" charset="0"/>
              <a:cs typeface="Courier New" pitchFamily="49" charset="0"/>
            </a:endParaRPr>
          </a:p>
          <a:p>
            <a:pPr lvl="2"/>
            <a:r>
              <a:rPr lang="en-US" altLang="en-US" sz="1800" b="1" dirty="0" smtClean="0"/>
              <a:t>Access underlying hardware </a:t>
            </a:r>
          </a:p>
          <a:p>
            <a:pPr lvl="3"/>
            <a:r>
              <a:rPr lang="en-US" altLang="en-US" sz="1800" b="1" dirty="0" err="1" smtClean="0">
                <a:latin typeface="Courier New" pitchFamily="49" charset="0"/>
                <a:cs typeface="Courier New" pitchFamily="49" charset="0"/>
              </a:rPr>
              <a:t>android.permission-group.HARDWARE_CONTROLS</a:t>
            </a:r>
            <a:endParaRPr lang="en-US" altLang="en-US" sz="1800" b="1" dirty="0" smtClean="0">
              <a:latin typeface="Courier New" pitchFamily="49" charset="0"/>
              <a:cs typeface="Courier New" pitchFamily="49" charset="0"/>
            </a:endParaRPr>
          </a:p>
          <a:p>
            <a:pPr lvl="2"/>
            <a:r>
              <a:rPr lang="en-US" altLang="en-US" sz="1800" b="1" dirty="0" smtClean="0"/>
              <a:t>Perform operations that might incur fees to the user </a:t>
            </a:r>
          </a:p>
          <a:p>
            <a:pPr lvl="3"/>
            <a:r>
              <a:rPr lang="en-US" altLang="en-US" sz="1800" b="1" dirty="0" err="1" smtClean="0">
                <a:latin typeface="Courier New" pitchFamily="49" charset="0"/>
                <a:cs typeface="Courier New" pitchFamily="49" charset="0"/>
              </a:rPr>
              <a:t>android.permission-group.COST_MONEY</a:t>
            </a:r>
            <a:endParaRPr lang="en-US" altLang="en-US" sz="1800" b="1" dirty="0" smtClean="0">
              <a:latin typeface="Courier New" pitchFamily="49" charset="0"/>
              <a:cs typeface="Courier New" pitchFamily="49" charset="0"/>
            </a:endParaRPr>
          </a:p>
          <a:p>
            <a:r>
              <a:rPr lang="en-US" altLang="en-US" sz="1800" b="1" dirty="0" smtClean="0"/>
              <a:t>A complete list of permission groups is available within the                                                         </a:t>
            </a:r>
            <a:r>
              <a:rPr lang="en-US" altLang="en-US" sz="1800" b="1" dirty="0" err="1" smtClean="0">
                <a:latin typeface="Courier New" pitchFamily="49" charset="0"/>
                <a:cs typeface="Courier New" pitchFamily="49" charset="0"/>
              </a:rPr>
              <a:t>Manifest.permission_group</a:t>
            </a:r>
            <a:r>
              <a:rPr lang="en-US" altLang="en-US" sz="1800" b="1" dirty="0" smtClean="0"/>
              <a:t> class</a:t>
            </a:r>
          </a:p>
        </p:txBody>
      </p:sp>
    </p:spTree>
    <p:extLst>
      <p:ext uri="{BB962C8B-B14F-4D97-AF65-F5344CB8AC3E}">
        <p14:creationId xmlns:p14="http://schemas.microsoft.com/office/powerpoint/2010/main" val="820664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down)">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868362"/>
          </a:xfrm>
        </p:spPr>
        <p:txBody>
          <a:bodyPr/>
          <a:lstStyle/>
          <a:p>
            <a:pPr eaLnBrk="1" hangingPunct="1"/>
            <a:r>
              <a:rPr lang="en-US" altLang="en-US" dirty="0" smtClean="0"/>
              <a:t>Exploring Other Manifest File         Settings</a:t>
            </a:r>
            <a:endParaRPr lang="en-US" altLang="en-US" sz="2600" dirty="0" smtClean="0"/>
          </a:p>
        </p:txBody>
      </p:sp>
      <p:sp>
        <p:nvSpPr>
          <p:cNvPr id="2" name="Content Placeholder 1"/>
          <p:cNvSpPr>
            <a:spLocks noGrp="1"/>
          </p:cNvSpPr>
          <p:nvPr>
            <p:ph idx="1"/>
          </p:nvPr>
        </p:nvSpPr>
        <p:spPr>
          <a:xfrm>
            <a:off x="457200" y="1371600"/>
            <a:ext cx="8229600" cy="4754563"/>
          </a:xfrm>
        </p:spPr>
        <p:txBody>
          <a:bodyPr/>
          <a:lstStyle/>
          <a:p>
            <a:r>
              <a:rPr lang="en-US" altLang="en-US" sz="2000" b="1" dirty="0" smtClean="0"/>
              <a:t>Some other features you can configure</a:t>
            </a:r>
          </a:p>
          <a:p>
            <a:pPr lvl="1"/>
            <a:r>
              <a:rPr lang="en-US" altLang="en-US" sz="2000" b="1" dirty="0" smtClean="0"/>
              <a:t>Setting application-wide themes using the </a:t>
            </a:r>
            <a:r>
              <a:rPr lang="en-US" altLang="en-US" sz="2000" b="1" dirty="0" smtClean="0">
                <a:latin typeface="Courier New" pitchFamily="49" charset="0"/>
                <a:cs typeface="Courier New" pitchFamily="49" charset="0"/>
              </a:rPr>
              <a:t>&lt;application&gt;</a:t>
            </a:r>
            <a:r>
              <a:rPr lang="en-US" altLang="en-US" sz="2000" b="1" dirty="0" smtClean="0"/>
              <a:t> tag           attributes</a:t>
            </a:r>
          </a:p>
          <a:p>
            <a:pPr lvl="1"/>
            <a:r>
              <a:rPr lang="en-US" altLang="en-US" sz="2000" b="1" dirty="0" smtClean="0"/>
              <a:t>Configuring unit-testing features using the </a:t>
            </a:r>
            <a:r>
              <a:rPr lang="en-US" altLang="en-US" sz="2000" b="1" dirty="0" smtClean="0">
                <a:latin typeface="Courier New" pitchFamily="49" charset="0"/>
                <a:cs typeface="Courier New" pitchFamily="49" charset="0"/>
              </a:rPr>
              <a:t>&lt;instrumentation&gt;</a:t>
            </a:r>
            <a:r>
              <a:rPr lang="en-US" altLang="en-US" sz="2000" b="1" dirty="0" smtClean="0"/>
              <a:t>           tag</a:t>
            </a:r>
          </a:p>
          <a:p>
            <a:pPr lvl="1"/>
            <a:r>
              <a:rPr lang="en-US" altLang="en-US" sz="2000" b="1" dirty="0" smtClean="0"/>
              <a:t>Aliasing activities using the </a:t>
            </a:r>
            <a:r>
              <a:rPr lang="en-US" altLang="en-US" sz="2000" b="1" dirty="0" smtClean="0">
                <a:latin typeface="Courier New" pitchFamily="49" charset="0"/>
                <a:cs typeface="Courier New" pitchFamily="49" charset="0"/>
              </a:rPr>
              <a:t>&lt;activity-alias&gt;</a:t>
            </a:r>
            <a:r>
              <a:rPr lang="en-US" altLang="en-US" sz="2000" i="1" dirty="0" smtClean="0"/>
              <a:t> </a:t>
            </a:r>
            <a:r>
              <a:rPr lang="en-US" altLang="en-US" sz="2000" b="1" dirty="0" smtClean="0"/>
              <a:t>tag</a:t>
            </a:r>
          </a:p>
          <a:p>
            <a:pPr lvl="1"/>
            <a:r>
              <a:rPr lang="en-US" altLang="en-US" sz="2000" b="1" dirty="0" smtClean="0"/>
              <a:t>Creating broadcast receivers using the </a:t>
            </a:r>
            <a:r>
              <a:rPr lang="en-US" altLang="en-US" sz="2000" b="1" dirty="0" smtClean="0">
                <a:latin typeface="Courier New" pitchFamily="49" charset="0"/>
                <a:cs typeface="Courier New" pitchFamily="49" charset="0"/>
              </a:rPr>
              <a:t>&lt;receiver&gt;</a:t>
            </a:r>
            <a:r>
              <a:rPr lang="en-US" altLang="en-US" sz="2000" i="1" dirty="0" smtClean="0"/>
              <a:t> </a:t>
            </a:r>
            <a:r>
              <a:rPr lang="en-US" altLang="en-US" sz="2000" b="1" dirty="0" smtClean="0"/>
              <a:t>tag</a:t>
            </a:r>
          </a:p>
          <a:p>
            <a:pPr lvl="1"/>
            <a:r>
              <a:rPr lang="en-US" altLang="en-US" sz="2000" b="1" dirty="0" smtClean="0"/>
              <a:t>Creating content providers using the </a:t>
            </a:r>
            <a:r>
              <a:rPr lang="en-US" altLang="en-US" sz="2000" b="1" dirty="0" smtClean="0">
                <a:latin typeface="Courier New" pitchFamily="49" charset="0"/>
                <a:cs typeface="Courier New" pitchFamily="49" charset="0"/>
              </a:rPr>
              <a:t>&lt;provider&gt;</a:t>
            </a:r>
            <a:r>
              <a:rPr lang="en-US" altLang="en-US" sz="2000" i="1" dirty="0" smtClean="0"/>
              <a:t> </a:t>
            </a:r>
            <a:r>
              <a:rPr lang="en-US" altLang="en-US" sz="2000" b="1" dirty="0" smtClean="0"/>
              <a:t>tag</a:t>
            </a:r>
          </a:p>
          <a:p>
            <a:pPr lvl="1"/>
            <a:r>
              <a:rPr lang="en-US" altLang="en-US" sz="2000" b="1" dirty="0" smtClean="0"/>
              <a:t>Managing content provider permissions using the                                     </a:t>
            </a:r>
            <a:r>
              <a:rPr lang="en-US" altLang="en-US" sz="2000" b="1" dirty="0" smtClean="0">
                <a:latin typeface="Courier New" pitchFamily="49" charset="0"/>
                <a:cs typeface="Courier New" pitchFamily="49" charset="0"/>
              </a:rPr>
              <a:t>&lt;grant-</a:t>
            </a:r>
            <a:r>
              <a:rPr lang="en-US" altLang="en-US" sz="2000" b="1" dirty="0" err="1" smtClean="0">
                <a:latin typeface="Courier New" pitchFamily="49" charset="0"/>
                <a:cs typeface="Courier New" pitchFamily="49" charset="0"/>
              </a:rPr>
              <a:t>uri</a:t>
            </a:r>
            <a:r>
              <a:rPr lang="en-US" altLang="en-US" sz="2000" b="1" dirty="0" smtClean="0">
                <a:latin typeface="Courier New" pitchFamily="49" charset="0"/>
                <a:cs typeface="Courier New" pitchFamily="49" charset="0"/>
              </a:rPr>
              <a:t>-permission&gt;</a:t>
            </a:r>
            <a:r>
              <a:rPr lang="en-US" altLang="en-US" sz="2000" b="1" dirty="0" smtClean="0"/>
              <a:t> and </a:t>
            </a:r>
            <a:r>
              <a:rPr lang="en-US" altLang="en-US" sz="2000" b="1" dirty="0" smtClean="0">
                <a:latin typeface="Courier New" pitchFamily="49" charset="0"/>
                <a:cs typeface="Courier New" pitchFamily="49" charset="0"/>
              </a:rPr>
              <a:t>&lt;path-permission&gt;</a:t>
            </a:r>
            <a:r>
              <a:rPr lang="en-US" altLang="en-US" sz="2000" i="1" dirty="0" smtClean="0"/>
              <a:t> </a:t>
            </a:r>
            <a:r>
              <a:rPr lang="en-US" altLang="en-US" sz="2000" b="1" dirty="0" smtClean="0"/>
              <a:t>tags</a:t>
            </a:r>
          </a:p>
          <a:p>
            <a:pPr lvl="1"/>
            <a:r>
              <a:rPr lang="en-US" altLang="en-US" sz="2000" b="1" dirty="0" smtClean="0"/>
              <a:t>Including other data within your </a:t>
            </a:r>
            <a:r>
              <a:rPr lang="en-US" altLang="en-US" sz="2000" b="1" dirty="0" smtClean="0">
                <a:latin typeface="Courier New" pitchFamily="49" charset="0"/>
                <a:cs typeface="Courier New" pitchFamily="49" charset="0"/>
              </a:rPr>
              <a:t>Activity</a:t>
            </a:r>
            <a:r>
              <a:rPr lang="en-US" altLang="en-US" sz="2000" b="1" dirty="0" smtClean="0"/>
              <a:t>, </a:t>
            </a:r>
            <a:r>
              <a:rPr lang="en-US" altLang="en-US" sz="2000" b="1" dirty="0" smtClean="0">
                <a:latin typeface="Courier New" pitchFamily="49" charset="0"/>
                <a:cs typeface="Courier New" pitchFamily="49" charset="0"/>
              </a:rPr>
              <a:t>Service</a:t>
            </a:r>
            <a:r>
              <a:rPr lang="en-US" altLang="en-US" sz="2000" b="1" dirty="0" smtClean="0"/>
              <a:t>, or receiver    component registrations with the </a:t>
            </a:r>
            <a:r>
              <a:rPr lang="en-US" altLang="en-US" sz="2000" b="1" dirty="0" smtClean="0">
                <a:latin typeface="Courier New" pitchFamily="49" charset="0"/>
                <a:cs typeface="Courier New" pitchFamily="49" charset="0"/>
              </a:rPr>
              <a:t>&lt;meta-data&gt;</a:t>
            </a:r>
            <a:r>
              <a:rPr lang="en-US" altLang="en-US" sz="2000" i="1" dirty="0" smtClean="0"/>
              <a:t> </a:t>
            </a:r>
            <a:r>
              <a:rPr lang="en-US" altLang="en-US" sz="2000" b="1" dirty="0" smtClean="0"/>
              <a:t>tag</a:t>
            </a:r>
          </a:p>
          <a:p>
            <a:endParaRPr lang="en-US" altLang="en-US" sz="2000" b="1" dirty="0" smtClean="0"/>
          </a:p>
        </p:txBody>
      </p:sp>
    </p:spTree>
    <p:extLst>
      <p:ext uri="{BB962C8B-B14F-4D97-AF65-F5344CB8AC3E}">
        <p14:creationId xmlns:p14="http://schemas.microsoft.com/office/powerpoint/2010/main" val="4227167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114300" indent="0">
              <a:buNone/>
            </a:pPr>
            <a:r>
              <a:rPr lang="en-US" altLang="ko-KR" b="1" u="sng" dirty="0" smtClean="0"/>
              <a:t>Services</a:t>
            </a:r>
          </a:p>
          <a:p>
            <a:r>
              <a:rPr lang="en-US" altLang="ko-KR" dirty="0"/>
              <a:t>A </a:t>
            </a:r>
            <a:r>
              <a:rPr lang="en-US" altLang="ko-KR" b="1" i="1" dirty="0"/>
              <a:t>service</a:t>
            </a:r>
            <a:r>
              <a:rPr lang="en-US" altLang="ko-KR" b="1" dirty="0"/>
              <a:t> </a:t>
            </a:r>
            <a:r>
              <a:rPr lang="en-US" altLang="ko-KR" dirty="0"/>
              <a:t>is a component that runs in the background to perform long-running operations or to perform work for remote processes</a:t>
            </a:r>
            <a:r>
              <a:rPr lang="en-US" altLang="ko-KR" dirty="0" smtClean="0"/>
              <a:t>.</a:t>
            </a:r>
          </a:p>
          <a:p>
            <a:r>
              <a:rPr lang="en-US" altLang="ko-KR" dirty="0"/>
              <a:t>A service does not provide a user interface. </a:t>
            </a:r>
            <a:r>
              <a:rPr lang="en-US" altLang="ko-KR" dirty="0" smtClean="0"/>
              <a:t> (</a:t>
            </a:r>
            <a:r>
              <a:rPr lang="en-US" altLang="ko-KR" dirty="0" err="1" smtClean="0"/>
              <a:t>eg</a:t>
            </a:r>
            <a:r>
              <a:rPr lang="en-US" altLang="ko-KR" dirty="0" smtClean="0"/>
              <a:t>:-Background music)</a:t>
            </a:r>
          </a:p>
          <a:p>
            <a:r>
              <a:rPr lang="en-US" altLang="ko-KR" dirty="0"/>
              <a:t>Another component, such as an activity, can start the service and let it run or bind to it in order to interact with it</a:t>
            </a:r>
            <a:r>
              <a:rPr lang="en-US" altLang="ko-KR" dirty="0" smtClean="0"/>
              <a:t>.</a:t>
            </a:r>
          </a:p>
          <a:p>
            <a:r>
              <a:rPr lang="en-US" altLang="ko-KR" dirty="0"/>
              <a:t>A service is implemented as a subclass of </a:t>
            </a:r>
            <a:r>
              <a:rPr lang="en-US" altLang="ko-KR" b="1" dirty="0" smtClean="0"/>
              <a:t>Service</a:t>
            </a:r>
            <a:r>
              <a:rPr lang="en-US" altLang="ko-KR" dirty="0" smtClean="0"/>
              <a:t>.</a:t>
            </a:r>
            <a:endParaRPr lang="ko-KR" altLang="en-US" dirty="0"/>
          </a:p>
        </p:txBody>
      </p:sp>
      <p:sp>
        <p:nvSpPr>
          <p:cNvPr id="4" name="제목 1"/>
          <p:cNvSpPr>
            <a:spLocks noGrp="1"/>
          </p:cNvSpPr>
          <p:nvPr>
            <p:ph type="title"/>
          </p:nvPr>
        </p:nvSpPr>
        <p:spPr/>
        <p:txBody>
          <a:bodyPr/>
          <a:lstStyle/>
          <a:p>
            <a:r>
              <a:rPr lang="en-US" altLang="ko-KR" dirty="0" smtClean="0"/>
              <a:t>App Components</a:t>
            </a:r>
            <a:endParaRPr lang="ko-KR" altLang="en-US" dirty="0"/>
          </a:p>
        </p:txBody>
      </p:sp>
    </p:spTree>
    <p:extLst>
      <p:ext uri="{BB962C8B-B14F-4D97-AF65-F5344CB8AC3E}">
        <p14:creationId xmlns:p14="http://schemas.microsoft.com/office/powerpoint/2010/main" val="7619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fontScale="92500"/>
          </a:bodyPr>
          <a:lstStyle/>
          <a:p>
            <a:pPr marL="114300" indent="0">
              <a:buNone/>
            </a:pPr>
            <a:r>
              <a:rPr lang="en-US" altLang="ko-KR" b="1" u="sng" dirty="0" smtClean="0"/>
              <a:t>Content Providers</a:t>
            </a:r>
          </a:p>
          <a:p>
            <a:r>
              <a:rPr lang="en-US" altLang="ko-KR" dirty="0"/>
              <a:t>A </a:t>
            </a:r>
            <a:r>
              <a:rPr lang="en-US" altLang="ko-KR" i="1" dirty="0"/>
              <a:t>content provider</a:t>
            </a:r>
            <a:r>
              <a:rPr lang="en-US" altLang="ko-KR" dirty="0"/>
              <a:t> manages a shared set of app data. </a:t>
            </a:r>
            <a:endParaRPr lang="en-US" altLang="ko-KR" dirty="0" smtClean="0"/>
          </a:p>
          <a:p>
            <a:r>
              <a:rPr lang="en-US" altLang="ko-KR" dirty="0" smtClean="0"/>
              <a:t>Data could be in </a:t>
            </a:r>
            <a:r>
              <a:rPr lang="en-US" altLang="ko-KR" dirty="0"/>
              <a:t>the file system, an SQLite database, on the web, or any other persistent storage location your app can access. </a:t>
            </a:r>
            <a:endParaRPr lang="en-US" altLang="ko-KR" dirty="0" smtClean="0"/>
          </a:p>
          <a:p>
            <a:r>
              <a:rPr lang="en-US" altLang="ko-KR" dirty="0"/>
              <a:t>Through the content provider, other apps can query or even modify the data (if the content provider allows it). </a:t>
            </a:r>
            <a:endParaRPr lang="en-US" altLang="ko-KR" dirty="0" smtClean="0"/>
          </a:p>
          <a:p>
            <a:r>
              <a:rPr lang="en-US" altLang="ko-KR" dirty="0" smtClean="0"/>
              <a:t>Any </a:t>
            </a:r>
            <a:r>
              <a:rPr lang="en-US" altLang="ko-KR" dirty="0"/>
              <a:t>app with the proper permissions can query part of the content provider (such as </a:t>
            </a:r>
            <a:r>
              <a:rPr lang="en-US" altLang="ko-KR" b="1" dirty="0" err="1"/>
              <a:t>ContactsContract.Data</a:t>
            </a:r>
            <a:r>
              <a:rPr lang="en-US" altLang="ko-KR" dirty="0"/>
              <a:t>) to read and write information about a particular person</a:t>
            </a:r>
            <a:r>
              <a:rPr lang="en-US" altLang="ko-KR" dirty="0" smtClean="0"/>
              <a:t>.</a:t>
            </a:r>
          </a:p>
          <a:p>
            <a:r>
              <a:rPr lang="en-US" altLang="ko-KR" dirty="0"/>
              <a:t>Content providers are also useful for reading and writing data that is private to your app and not shared. </a:t>
            </a:r>
            <a:endParaRPr lang="en-US" altLang="ko-KR" dirty="0" smtClean="0"/>
          </a:p>
          <a:p>
            <a:r>
              <a:rPr lang="en-US" altLang="ko-KR" dirty="0"/>
              <a:t>A content provider is implemented as a subclass of </a:t>
            </a:r>
            <a:r>
              <a:rPr lang="en-US" altLang="ko-KR" b="1" dirty="0" err="1" smtClean="0"/>
              <a:t>ContentProvider</a:t>
            </a:r>
            <a:r>
              <a:rPr lang="en-US" altLang="ko-KR" dirty="0"/>
              <a:t> </a:t>
            </a:r>
            <a:r>
              <a:rPr lang="en-US" altLang="ko-KR" dirty="0" smtClean="0"/>
              <a:t>and </a:t>
            </a:r>
            <a:r>
              <a:rPr lang="en-US" altLang="ko-KR" dirty="0"/>
              <a:t>must implement a standard set of APIs that enable other apps to perform transactions.</a:t>
            </a:r>
            <a:endParaRPr lang="ko-KR" altLang="en-US" dirty="0"/>
          </a:p>
        </p:txBody>
      </p:sp>
      <p:sp>
        <p:nvSpPr>
          <p:cNvPr id="4" name="제목 1"/>
          <p:cNvSpPr>
            <a:spLocks noGrp="1"/>
          </p:cNvSpPr>
          <p:nvPr>
            <p:ph type="title"/>
          </p:nvPr>
        </p:nvSpPr>
        <p:spPr/>
        <p:txBody>
          <a:bodyPr/>
          <a:lstStyle/>
          <a:p>
            <a:r>
              <a:rPr lang="en-US" altLang="ko-KR" dirty="0" smtClean="0"/>
              <a:t>App Components</a:t>
            </a:r>
            <a:endParaRPr lang="ko-KR" altLang="en-US" dirty="0"/>
          </a:p>
        </p:txBody>
      </p:sp>
    </p:spTree>
    <p:extLst>
      <p:ext uri="{BB962C8B-B14F-4D97-AF65-F5344CB8AC3E}">
        <p14:creationId xmlns:p14="http://schemas.microsoft.com/office/powerpoint/2010/main" val="326085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lnSpcReduction="10000"/>
          </a:bodyPr>
          <a:lstStyle/>
          <a:p>
            <a:pPr marL="114300" indent="0">
              <a:buNone/>
            </a:pPr>
            <a:r>
              <a:rPr lang="en-US" altLang="ko-KR" b="1" u="sng" dirty="0" smtClean="0"/>
              <a:t>Broadcast Receivers</a:t>
            </a:r>
          </a:p>
          <a:p>
            <a:r>
              <a:rPr lang="en-US" altLang="ko-KR" dirty="0"/>
              <a:t>A </a:t>
            </a:r>
            <a:r>
              <a:rPr lang="en-US" altLang="ko-KR" i="1" dirty="0"/>
              <a:t>broadcast receiver</a:t>
            </a:r>
            <a:r>
              <a:rPr lang="en-US" altLang="ko-KR" dirty="0"/>
              <a:t> is a component that responds to system-wide broadcast announcements. </a:t>
            </a:r>
            <a:endParaRPr lang="en-US" altLang="ko-KR" dirty="0" smtClean="0"/>
          </a:p>
          <a:p>
            <a:r>
              <a:rPr lang="en-US" altLang="ko-KR" dirty="0"/>
              <a:t>Many broadcasts originate from the system—for example, a broadcast announcing that the screen has turned off, the battery is low, or a picture was captured. </a:t>
            </a:r>
            <a:endParaRPr lang="en-US" altLang="ko-KR" dirty="0" smtClean="0"/>
          </a:p>
          <a:p>
            <a:r>
              <a:rPr lang="en-US" altLang="ko-KR" dirty="0"/>
              <a:t>Apps can also initiate broadcasts—for example, to let other apps know that some data has been downloaded to the device and is available for them to use. </a:t>
            </a:r>
            <a:endParaRPr lang="en-US" altLang="ko-KR" dirty="0" smtClean="0"/>
          </a:p>
          <a:p>
            <a:r>
              <a:rPr lang="en-US" altLang="ko-KR" dirty="0"/>
              <a:t>M</a:t>
            </a:r>
            <a:r>
              <a:rPr lang="en-US" altLang="ko-KR" dirty="0" smtClean="0"/>
              <a:t>ay</a:t>
            </a:r>
            <a:r>
              <a:rPr lang="en-US" altLang="ko-KR" dirty="0"/>
              <a:t> create a status bar notification to alert the user when a broadcast event occurs</a:t>
            </a:r>
            <a:r>
              <a:rPr lang="en-US" altLang="ko-KR" dirty="0" smtClean="0"/>
              <a:t>.</a:t>
            </a:r>
          </a:p>
          <a:p>
            <a:r>
              <a:rPr lang="en-US" altLang="ko-KR" dirty="0"/>
              <a:t>A broadcast receiver is implemented as a subclass of </a:t>
            </a:r>
            <a:r>
              <a:rPr lang="en-US" altLang="ko-KR" b="1" dirty="0" err="1"/>
              <a:t>BroadcastReceiver</a:t>
            </a:r>
            <a:r>
              <a:rPr lang="en-US" altLang="ko-KR" dirty="0"/>
              <a:t> and each broadcast is delivered as an </a:t>
            </a:r>
            <a:r>
              <a:rPr lang="en-US" altLang="ko-KR" b="1" dirty="0"/>
              <a:t>Intent</a:t>
            </a:r>
            <a:r>
              <a:rPr lang="en-US" altLang="ko-KR" dirty="0"/>
              <a:t> object.</a:t>
            </a:r>
            <a:endParaRPr lang="ko-KR" altLang="en-US" dirty="0"/>
          </a:p>
        </p:txBody>
      </p:sp>
      <p:sp>
        <p:nvSpPr>
          <p:cNvPr id="4" name="제목 1"/>
          <p:cNvSpPr>
            <a:spLocks noGrp="1"/>
          </p:cNvSpPr>
          <p:nvPr>
            <p:ph type="title"/>
          </p:nvPr>
        </p:nvSpPr>
        <p:spPr/>
        <p:txBody>
          <a:bodyPr/>
          <a:lstStyle/>
          <a:p>
            <a:r>
              <a:rPr lang="en-US" altLang="ko-KR" dirty="0" smtClean="0"/>
              <a:t>App Components</a:t>
            </a:r>
            <a:endParaRPr lang="ko-KR" altLang="en-US" dirty="0"/>
          </a:p>
        </p:txBody>
      </p:sp>
    </p:spTree>
    <p:extLst>
      <p:ext uri="{BB962C8B-B14F-4D97-AF65-F5344CB8AC3E}">
        <p14:creationId xmlns:p14="http://schemas.microsoft.com/office/powerpoint/2010/main" val="1000656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근접">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1606</TotalTime>
  <Words>3854</Words>
  <Application>Microsoft Office PowerPoint</Application>
  <PresentationFormat>화면 슬라이드 쇼(4:3)</PresentationFormat>
  <Paragraphs>509</Paragraphs>
  <Slides>68</Slides>
  <Notes>51</Notes>
  <HiddenSlides>0</HiddenSlides>
  <MMClips>0</MMClips>
  <ScaleCrop>false</ScaleCrop>
  <HeadingPairs>
    <vt:vector size="4" baseType="variant">
      <vt:variant>
        <vt:lpstr>테마</vt:lpstr>
      </vt:variant>
      <vt:variant>
        <vt:i4>1</vt:i4>
      </vt:variant>
      <vt:variant>
        <vt:lpstr>슬라이드 제목</vt:lpstr>
      </vt:variant>
      <vt:variant>
        <vt:i4>68</vt:i4>
      </vt:variant>
    </vt:vector>
  </HeadingPairs>
  <TitlesOfParts>
    <vt:vector size="69" baseType="lpstr">
      <vt:lpstr>근접</vt:lpstr>
      <vt:lpstr>Android Fundamental</vt:lpstr>
      <vt:lpstr>Introduction to Android</vt:lpstr>
      <vt:lpstr>Introduction to Android</vt:lpstr>
      <vt:lpstr>Application Fundamental</vt:lpstr>
      <vt:lpstr>Application Fundamental</vt:lpstr>
      <vt:lpstr>App Components</vt:lpstr>
      <vt:lpstr>App Components</vt:lpstr>
      <vt:lpstr>App Components</vt:lpstr>
      <vt:lpstr>App Components</vt:lpstr>
      <vt:lpstr>App Components-working</vt:lpstr>
      <vt:lpstr>Activating Components</vt:lpstr>
      <vt:lpstr>Activating Components</vt:lpstr>
      <vt:lpstr>Manifest File</vt:lpstr>
      <vt:lpstr>Manifest-declaring components</vt:lpstr>
      <vt:lpstr>Manifest-declaring components</vt:lpstr>
      <vt:lpstr>Structure of Manifest</vt:lpstr>
      <vt:lpstr>Structure of Manifest</vt:lpstr>
      <vt:lpstr>Configuring the Android Manifest</vt:lpstr>
      <vt:lpstr>Editing the Android Manifest File Using the Android IDE</vt:lpstr>
      <vt:lpstr>Configuring Package-Wide Settings Using the Manifest Tab</vt:lpstr>
      <vt:lpstr>Managing Application and Activity Settings</vt:lpstr>
      <vt:lpstr>Enforcing Application Permissions</vt:lpstr>
      <vt:lpstr>Managing Test Instrumentation</vt:lpstr>
      <vt:lpstr>Editing the Manifest File Manually</vt:lpstr>
      <vt:lpstr>Editing the Manifest File Manually </vt:lpstr>
      <vt:lpstr>Managing Your Application’s Identity</vt:lpstr>
      <vt:lpstr>Versioning Your Application</vt:lpstr>
      <vt:lpstr>Versioning Your Application</vt:lpstr>
      <vt:lpstr>Setting the Application Name and Icon</vt:lpstr>
      <vt:lpstr>Setting the Application Name and Icon </vt:lpstr>
      <vt:lpstr>Enforcing Application System       Requirements</vt:lpstr>
      <vt:lpstr>Enforcing Application System               Requirements</vt:lpstr>
      <vt:lpstr>Targeting Specific SDK Versions</vt:lpstr>
      <vt:lpstr>Targeting Specific SDK Versions</vt:lpstr>
      <vt:lpstr>  Android SDK Versions and Their API Levels</vt:lpstr>
      <vt:lpstr>Specifying the Minimum SDK        Version</vt:lpstr>
      <vt:lpstr>Specifying the Minimum SDK Version</vt:lpstr>
      <vt:lpstr>Specifying the Minimum SDK        Version</vt:lpstr>
      <vt:lpstr>Specifying the Target SDK Version</vt:lpstr>
      <vt:lpstr>Specifying the Target SDK Version</vt:lpstr>
      <vt:lpstr>Specifying the Target SDK Version</vt:lpstr>
      <vt:lpstr>Specifying the Maximum SDK       Version</vt:lpstr>
      <vt:lpstr>Enforcing Application Platform    Requirements</vt:lpstr>
      <vt:lpstr>Specifying Supported Input          Methods</vt:lpstr>
      <vt:lpstr>Specifying Supported Input          Methods</vt:lpstr>
      <vt:lpstr>Specifying Required Device            Features</vt:lpstr>
      <vt:lpstr>Specifying Required Device            Features</vt:lpstr>
      <vt:lpstr>Specifying Required Device            Features</vt:lpstr>
      <vt:lpstr>Specifying Supported Screen         Sizes</vt:lpstr>
      <vt:lpstr>Specifying Supported Screen Size</vt:lpstr>
      <vt:lpstr>Working with External Libraries</vt:lpstr>
      <vt:lpstr>Working with External Libraries</vt:lpstr>
      <vt:lpstr>Other Application Configuration  Settings and Filters</vt:lpstr>
      <vt:lpstr>Registering Activities in the           Android Manifest</vt:lpstr>
      <vt:lpstr>Designating an Entry  Point Activity Using an Intent Filter</vt:lpstr>
      <vt:lpstr>Designating an Entry Point Activity Using an Intent Filter</vt:lpstr>
      <vt:lpstr>Configuring Other Intent Filters</vt:lpstr>
      <vt:lpstr>Configuring Other Intent Filters</vt:lpstr>
      <vt:lpstr>Registering Other Application       Components</vt:lpstr>
      <vt:lpstr>Working with Permissions</vt:lpstr>
      <vt:lpstr>Registering Permissions Your       Application Requires</vt:lpstr>
      <vt:lpstr>Registering Permissions Your       Application Requires</vt:lpstr>
      <vt:lpstr>Registering Permissions Your       Application Requires</vt:lpstr>
      <vt:lpstr>Registering Permissions Your       Application Enforces</vt:lpstr>
      <vt:lpstr>Registering Permissions Your       Application Enforces</vt:lpstr>
      <vt:lpstr>Registering Permissions Your       Application Enforces</vt:lpstr>
      <vt:lpstr>Registering Permissions Your       Application Enforces</vt:lpstr>
      <vt:lpstr>Exploring Other Manifest File         Settings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Fundamental</dc:title>
  <dc:creator>CEYAP</dc:creator>
  <cp:lastModifiedBy>CEYAP</cp:lastModifiedBy>
  <cp:revision>29</cp:revision>
  <dcterms:created xsi:type="dcterms:W3CDTF">2014-08-25T06:10:06Z</dcterms:created>
  <dcterms:modified xsi:type="dcterms:W3CDTF">2014-09-10T04:43:37Z</dcterms:modified>
</cp:coreProperties>
</file>