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74" r:id="rId2"/>
    <p:sldId id="257" r:id="rId3"/>
    <p:sldId id="258" r:id="rId4"/>
    <p:sldId id="264" r:id="rId5"/>
    <p:sldId id="273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2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BDF45-A5C2-4BFE-9546-921D282F72CB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D028F3-BFA0-4BB9-89B5-050534647341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5CAA6-FB02-43A0-964C-05DEDCCAE804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031F-9808-4176-B7F5-AD185E36F9E3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03A381-1520-43CD-B605-1530F09FD463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3C7E89-B7EA-4AAA-8982-D134D743B736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8C3C4-9933-4F8A-93FC-432809586C02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2E710C-BB61-45B8-8CE4-B1EA1FF0EDA9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881A7-0F6A-4DDA-A4FF-F2E32EBDE343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EC8570-CCB0-4CBB-9A08-814AC77ABFA8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652F7E-7D3A-4E4E-A39F-515D057EA6C6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3F08B9-CDE7-4073-8890-8DFC95DB3825}" type="datetime1">
              <a:rPr lang="ko-KR" altLang="en-US" smtClean="0"/>
              <a:pPr/>
              <a:t>16. 5. 24.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/>
          <a:lstStyle/>
          <a:p>
            <a:pPr>
              <a:buNone/>
            </a:pPr>
            <a:r>
              <a:rPr lang="en-US" altLang="ko-KR" b="1" dirty="0" smtClean="0"/>
              <a:t>5. </a:t>
            </a:r>
            <a:r>
              <a:rPr lang="ko-KR" altLang="en-US" b="1" dirty="0" smtClean="0"/>
              <a:t>여성정책의 새로운 패러다임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여성정책은 남성의 변화를 포함하는 </a:t>
            </a:r>
            <a:r>
              <a:rPr lang="ko-KR" altLang="en-US" dirty="0" err="1" smtClean="0"/>
              <a:t>젠더정책이어야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성불평등 구조 변혁으로서의 평등 정책이어야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남성의 역할변화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사회 전반의 변화를 포괄해야 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성평등에</a:t>
            </a:r>
            <a:r>
              <a:rPr lang="ko-KR" altLang="en-US" dirty="0" smtClean="0"/>
              <a:t> 대한 여성주의 이상이 현실 정치의 맥락에서 어떻게 이해되고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효과를 가져오는지에 대한 냉정한 성찰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이에 대한 전략적 대응 고찰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544616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endParaRPr lang="en-US" altLang="ko-KR" b="1" dirty="0" smtClean="0"/>
          </a:p>
          <a:p>
            <a:pPr marL="681228" indent="-571500">
              <a:buNone/>
            </a:pPr>
            <a:r>
              <a:rPr lang="en-US" altLang="ko-KR" sz="3200" b="1" dirty="0" smtClean="0"/>
              <a:t>I. </a:t>
            </a:r>
            <a:r>
              <a:rPr lang="ko-KR" altLang="en-US" sz="3200" b="1" dirty="0" smtClean="0"/>
              <a:t>여성과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국가 </a:t>
            </a:r>
            <a:endParaRPr lang="en-US" altLang="ko-KR" sz="3200" b="1" dirty="0" smtClean="0"/>
          </a:p>
          <a:p>
            <a:pPr marL="681228" indent="-571500">
              <a:buNone/>
            </a:pPr>
            <a:endParaRPr lang="en-US" altLang="ko-KR" sz="2800" b="1" dirty="0" smtClean="0"/>
          </a:p>
          <a:p>
            <a:pPr marL="624078" indent="-51435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시민권 논의를 통한 여성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국가 관계</a:t>
            </a:r>
          </a:p>
          <a:p>
            <a:pPr marL="624078" lvl="0" indent="-51435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시민권 정의 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국민국가 구성원의 권리와 의미를 갖도록 하는 일종의 지위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시민권은 공동체 구성원으로서 시민들에게 차별 없이 부여되는 지위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동등한 지위를 공유한 시민들이 공동체 사회를 구성하고 운영</a:t>
            </a:r>
          </a:p>
          <a:p>
            <a:pPr marL="624078" lvl="0" indent="-51435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시민권의 구성요소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공민적 권리</a:t>
            </a:r>
            <a:r>
              <a:rPr lang="en-US" altLang="ko-KR" dirty="0" smtClean="0"/>
              <a:t>(civil right): </a:t>
            </a:r>
            <a:r>
              <a:rPr lang="ko-KR" altLang="en-US" dirty="0" smtClean="0"/>
              <a:t>법 앞에서의 자유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평등 권리 </a:t>
            </a:r>
            <a:r>
              <a:rPr lang="en-US" altLang="ko-KR" dirty="0" smtClean="0"/>
              <a:t>ii) </a:t>
            </a:r>
            <a:r>
              <a:rPr lang="ko-KR" altLang="en-US" dirty="0" smtClean="0"/>
              <a:t>정치적 권리</a:t>
            </a:r>
            <a:r>
              <a:rPr lang="en-US" altLang="ko-KR" dirty="0" smtClean="0"/>
              <a:t>:</a:t>
            </a:r>
            <a:r>
              <a:rPr lang="ko-KR" altLang="en-US" dirty="0" smtClean="0"/>
              <a:t>참정권 </a:t>
            </a:r>
            <a:r>
              <a:rPr lang="en-US" altLang="ko-KR" dirty="0" smtClean="0"/>
              <a:t>iii) </a:t>
            </a:r>
            <a:r>
              <a:rPr lang="ko-KR" altLang="en-US" dirty="0" smtClean="0"/>
              <a:t>사회적 권리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최소한의 경제적 복지나 사회보장에 대한 권리 </a:t>
            </a:r>
          </a:p>
          <a:p>
            <a:pPr marL="624078" lvl="0" indent="-514350">
              <a:buFont typeface="Arial" charset="0"/>
              <a:buChar char="•"/>
            </a:pPr>
            <a:endParaRPr lang="ko-KR" altLang="en-US" dirty="0" smtClean="0"/>
          </a:p>
          <a:p>
            <a:pPr marL="624078" indent="-514350">
              <a:buNone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국가와 여성정책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1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초기의 </a:t>
            </a:r>
            <a:r>
              <a:rPr lang="ko-KR" altLang="en-US" dirty="0" err="1" smtClean="0"/>
              <a:t>젠더와</a:t>
            </a:r>
            <a:r>
              <a:rPr lang="ko-KR" altLang="en-US" dirty="0" smtClean="0"/>
              <a:t> 시민권 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시민권의 성별화 증명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시민권이 성별에 따라 다른 차이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지위가 부여되는 점을 증명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남성이 시민의 역할</a:t>
            </a:r>
            <a:r>
              <a:rPr lang="en-US" altLang="ko-KR" dirty="0" smtClean="0"/>
              <a:t>/</a:t>
            </a:r>
            <a:r>
              <a:rPr lang="ko-KR" altLang="en-US" dirty="0" smtClean="0"/>
              <a:t>권리에 있어 동등하지 않음을  드러내는 작업부터 시작</a:t>
            </a:r>
            <a:endParaRPr lang="en-US" altLang="ko-KR" dirty="0" smtClean="0"/>
          </a:p>
          <a:p>
            <a:pPr marL="624078" indent="-514350">
              <a:buNone/>
            </a:pP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시민권에 대한 접근 방식</a:t>
            </a:r>
            <a:endParaRPr lang="en-US" altLang="ko-KR" b="1" dirty="0" smtClean="0"/>
          </a:p>
          <a:p>
            <a:pPr marL="624078" indent="-514350">
              <a:buNone/>
            </a:pPr>
            <a:r>
              <a:rPr lang="en-US" altLang="ko-KR" dirty="0" smtClean="0"/>
              <a:t>1) </a:t>
            </a:r>
            <a:r>
              <a:rPr lang="ko-KR" altLang="en-US" b="1" dirty="0" smtClean="0"/>
              <a:t>남성과 같은 여성</a:t>
            </a:r>
            <a:endParaRPr lang="ko-KR" altLang="en-US" dirty="0" smtClean="0"/>
          </a:p>
          <a:p>
            <a:pPr marL="624078" lvl="0" indent="-51435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페미니즘의 시민권 논의의 출발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인간</a:t>
            </a:r>
            <a:r>
              <a:rPr lang="en-US" altLang="ko-KR" dirty="0" smtClean="0"/>
              <a:t>’</a:t>
            </a:r>
          </a:p>
          <a:p>
            <a:pPr marL="624078" lvl="0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남녀 모두 동등한 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권리를 누려야 함을 주장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중립적</a:t>
            </a:r>
            <a:r>
              <a:rPr lang="en-US" altLang="ko-KR" dirty="0" smtClean="0"/>
              <a:t>(gender neutral) </a:t>
            </a:r>
            <a:r>
              <a:rPr lang="ko-KR" altLang="en-US" dirty="0" smtClean="0"/>
              <a:t>시민권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남성의 삶을 기준으로 삼고 있으며 여성도 남성처럼 될 수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되어야 한다고 보는 관점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남성과 다른 여성</a:t>
            </a:r>
            <a:endParaRPr lang="en-US" altLang="ko-KR" b="1" dirty="0" smtClean="0"/>
          </a:p>
          <a:p>
            <a:pPr marL="624078" indent="-51435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남성과 같음을 증명하지 못하는 여성들은 남성과 다른 지위에 있는 것이 당연한 결과로 인식하게 되는 것에 의문을 갖기 시작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‘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차별화된 시민권’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여성의 삶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경험을 중심으로 보는 관점</a:t>
            </a:r>
            <a:endParaRPr lang="en-US" altLang="ko-KR" dirty="0" smtClean="0"/>
          </a:p>
          <a:p>
            <a:pPr marL="624078" indent="-514350">
              <a:buFont typeface="Arial" charset="0"/>
              <a:buChar char="•"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 marL="624078" indent="-514350">
              <a:buNone/>
            </a:pPr>
            <a:endParaRPr lang="en-US" altLang="ko-KR" b="1" dirty="0" smtClean="0"/>
          </a:p>
          <a:p>
            <a:pPr marL="624078" indent="-514350">
              <a:buNone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 marL="624078" indent="-514350">
              <a:buNone/>
            </a:pPr>
            <a:endParaRPr lang="ko-KR" altLang="en-US" dirty="0" smtClean="0"/>
          </a:p>
          <a:p>
            <a:pPr marL="624078" lvl="0" indent="-514350">
              <a:buNone/>
            </a:pPr>
            <a:endParaRPr lang="ko-KR" altLang="en-US" dirty="0" smtClean="0"/>
          </a:p>
          <a:p>
            <a:pPr marL="624078" indent="-514350">
              <a:buNone/>
            </a:pPr>
            <a:endParaRPr lang="ko-KR" altLang="en-US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altLang="ko-KR" sz="3300" b="1" dirty="0" smtClean="0"/>
              <a:t>II. </a:t>
            </a:r>
            <a:r>
              <a:rPr lang="ko-KR" altLang="en-US" sz="3300" b="1" dirty="0" err="1" smtClean="0"/>
              <a:t>성평등에</a:t>
            </a:r>
            <a:r>
              <a:rPr lang="ko-KR" altLang="en-US" sz="3300" b="1" dirty="0" smtClean="0"/>
              <a:t> 대한 국가 정책</a:t>
            </a:r>
            <a:endParaRPr lang="en-US" altLang="ko-KR" sz="3300" b="1" dirty="0" smtClean="0"/>
          </a:p>
          <a:p>
            <a:pPr lvl="0">
              <a:buNone/>
            </a:pPr>
            <a:endParaRPr lang="en-US" altLang="ko-KR" b="1" dirty="0" smtClean="0"/>
          </a:p>
          <a:p>
            <a:pPr lvl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정책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여성정책 정의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dirty="0" smtClean="0"/>
              <a:t>정책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정부 또는 공공기관 공적 목표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공익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달성하기 위하여 마련한 장기적인 행동지침</a:t>
            </a:r>
            <a:r>
              <a:rPr lang="en-US" altLang="ko-KR" dirty="0" smtClean="0"/>
              <a:t>’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어떠한 사회를 어떻게 만들겠다고 하는 것을 권위 있게 결정해놓은 것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국가의 여성관에 따라 여성정책의 우선순위 달라짐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여성정책의 목적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여성들의 차이를 인정하되 권력관계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성별관계에 주목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정책적 개입을 통해 성 평등한 사회 실현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여성 정책에 대한 오해 </a:t>
            </a:r>
            <a:endParaRPr lang="en-US" altLang="ko-KR" b="1" dirty="0" smtClean="0"/>
          </a:p>
          <a:p>
            <a:pPr marL="624078" lvl="0" indent="-514350"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여성들만을 위한 정책</a:t>
            </a:r>
            <a:r>
              <a:rPr lang="en-US" altLang="ko-KR" b="1" dirty="0" smtClean="0"/>
              <a:t>?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여성정책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 부정의로서의 성불평등 문제에 대응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자원을 불평등하게 분배하는 사회구조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관행 등을 개선하고자 하는 국가의 공적 대응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여성 문제는 남성과의 관계 속에서 형성되므로 여성들만의 문제일 수 없음</a:t>
            </a:r>
            <a:endParaRPr lang="en-US" altLang="ko-KR" dirty="0" smtClean="0"/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FontTx/>
              <a:buChar char="-"/>
            </a:pPr>
            <a:endParaRPr lang="ko-KR" altLang="en-US" dirty="0" smtClean="0"/>
          </a:p>
          <a:p>
            <a:pPr lvl="0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7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여성 우대 정책</a:t>
            </a:r>
            <a:r>
              <a:rPr lang="en-US" altLang="ko-KR" b="1" dirty="0" smtClean="0"/>
              <a:t>?</a:t>
            </a:r>
          </a:p>
          <a:p>
            <a:pPr fontAlgn="base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적극적 조치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여성과 남성에게 사회의 규칙이 공정하지 않다는 가정 하에 도입된 제도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우리 사회 전반의 공식적 조직 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규범은 남성 기준으로 구조화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출발선을 같게 하여 결과적 평등을 실현하기 위한 정책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공무원 채용 </a:t>
            </a:r>
            <a:r>
              <a:rPr lang="ko-KR" altLang="en-US" dirty="0" err="1" smtClean="0"/>
              <a:t>목표제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할당제 등</a:t>
            </a:r>
            <a:r>
              <a:rPr lang="en-US" altLang="ko-KR" dirty="0" smtClean="0"/>
              <a:t>)</a:t>
            </a:r>
          </a:p>
          <a:p>
            <a:pPr fontAlgn="base">
              <a:buNone/>
            </a:pPr>
            <a:endParaRPr lang="ko-KR" altLang="en-US" dirty="0" smtClean="0"/>
          </a:p>
          <a:p>
            <a:pPr fontAlgn="base">
              <a:buNone/>
            </a:pPr>
            <a:r>
              <a:rPr lang="en-US" altLang="ko-KR" b="1" dirty="0" smtClean="0"/>
              <a:t>3) </a:t>
            </a:r>
            <a:r>
              <a:rPr lang="ko-KR" altLang="en-US" b="1" dirty="0" smtClean="0"/>
              <a:t>우먼파워 시대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남성에 대한 역차별</a:t>
            </a:r>
            <a:r>
              <a:rPr lang="en-US" altLang="ko-KR" b="1" dirty="0" smtClean="0"/>
              <a:t>?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영향력 있는 자리의 여성 수 증가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전체 여성 중 일부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착시 효과</a:t>
            </a:r>
            <a:r>
              <a:rPr lang="en-US" altLang="ko-KR" dirty="0" smtClean="0"/>
              <a:t>)- </a:t>
            </a:r>
            <a:r>
              <a:rPr lang="ko-KR" altLang="en-US" dirty="0" smtClean="0"/>
              <a:t>세계경제포럼 성 격차 지수</a:t>
            </a:r>
            <a:r>
              <a:rPr lang="en-US" altLang="ko-KR" dirty="0" smtClean="0"/>
              <a:t>: 136</a:t>
            </a:r>
            <a:r>
              <a:rPr lang="ko-KR" altLang="en-US" dirty="0" smtClean="0"/>
              <a:t>개국 중 </a:t>
            </a:r>
            <a:r>
              <a:rPr lang="en-US" altLang="ko-KR" dirty="0" smtClean="0"/>
              <a:t>111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(2013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)-&gt; </a:t>
            </a:r>
            <a:r>
              <a:rPr lang="ko-KR" altLang="en-US" dirty="0" smtClean="0"/>
              <a:t>거시 평등 지표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다수 여성의 삶을 보여 주는 것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여성의 전반적 지위는 남성에 비해 월등히 낮은 수준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1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altLang="ko-KR" sz="3200" b="1" dirty="0" smtClean="0"/>
              <a:t>3. </a:t>
            </a:r>
            <a:r>
              <a:rPr lang="ko-KR" altLang="en-US" sz="3200" b="1" dirty="0" err="1" smtClean="0"/>
              <a:t>성평등</a:t>
            </a:r>
            <a:r>
              <a:rPr lang="ko-KR" altLang="en-US" sz="3200" b="1" dirty="0" smtClean="0"/>
              <a:t> 비전과 정책 논리의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변화  </a:t>
            </a:r>
            <a:endParaRPr lang="en-US" altLang="ko-KR" sz="3200" b="1" dirty="0" smtClean="0"/>
          </a:p>
          <a:p>
            <a:pPr fontAlgn="base">
              <a:buNone/>
            </a:pPr>
            <a:endParaRPr lang="ko-KR" altLang="en-US" sz="3100" dirty="0" smtClean="0"/>
          </a:p>
          <a:p>
            <a:pPr fontAlgn="base">
              <a:buNone/>
            </a:pPr>
            <a:r>
              <a:rPr lang="en-US" altLang="ko-KR" sz="3200" b="1" dirty="0" smtClean="0"/>
              <a:t>1) </a:t>
            </a:r>
            <a:r>
              <a:rPr lang="ko-KR" altLang="en-US" sz="3200" b="1" dirty="0" smtClean="0"/>
              <a:t>균등처우</a:t>
            </a:r>
            <a:r>
              <a:rPr lang="en-US" altLang="ko-KR" sz="3200" b="1" dirty="0" smtClean="0"/>
              <a:t>(equal treatment): </a:t>
            </a:r>
            <a:r>
              <a:rPr lang="ko-KR" altLang="en-US" sz="3200" dirty="0" err="1" smtClean="0"/>
              <a:t>같음으로서의</a:t>
            </a:r>
            <a:r>
              <a:rPr lang="ko-KR" altLang="en-US" sz="3200" dirty="0" smtClean="0"/>
              <a:t> 평등 비전에 기초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남성과 동등한 법적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제도적 권리 보장</a:t>
            </a:r>
            <a:r>
              <a:rPr lang="en-US" altLang="ko-KR" sz="3200" dirty="0" smtClean="0"/>
              <a:t>(70</a:t>
            </a:r>
            <a:r>
              <a:rPr lang="ko-KR" altLang="en-US" sz="3200" dirty="0" smtClean="0"/>
              <a:t>년대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한계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남성과 다른 조건에 놓인 여성의 상황을 고려하지 못함</a:t>
            </a:r>
            <a:endParaRPr lang="en-US" altLang="ko-KR" sz="3200" dirty="0" smtClean="0"/>
          </a:p>
          <a:p>
            <a:pPr fontAlgn="base">
              <a:buNone/>
            </a:pP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b="1" dirty="0" smtClean="0"/>
              <a:t>2) </a:t>
            </a:r>
            <a:r>
              <a:rPr lang="ko-KR" altLang="en-US" sz="3200" b="1" dirty="0" smtClean="0"/>
              <a:t>특별처우</a:t>
            </a:r>
            <a:r>
              <a:rPr lang="en-US" altLang="ko-KR" sz="3200" b="1" dirty="0" smtClean="0"/>
              <a:t>(special treatment):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차이의 인정으로서의 평등 비전에 기초</a:t>
            </a:r>
            <a:endParaRPr lang="en-US" altLang="ko-KR" sz="3200" dirty="0" smtClean="0"/>
          </a:p>
          <a:p>
            <a:pPr fontAlgn="base">
              <a:buNone/>
            </a:pP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여성의 특수한 조건과 욕구를 인정</a:t>
            </a:r>
            <a:r>
              <a:rPr lang="en-US" altLang="ko-KR" sz="3200" dirty="0" smtClean="0"/>
              <a:t>(ex. </a:t>
            </a:r>
            <a:r>
              <a:rPr lang="ko-KR" altLang="en-US" sz="3200" dirty="0" smtClean="0"/>
              <a:t>여성 직업교육 </a:t>
            </a:r>
            <a:r>
              <a:rPr lang="en-US" altLang="ko-KR" sz="3200" dirty="0" smtClean="0"/>
              <a:t>or </a:t>
            </a:r>
            <a:r>
              <a:rPr lang="ko-KR" altLang="en-US" sz="3200" dirty="0" smtClean="0"/>
              <a:t>창업지원프로그램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여학생 진로 지도 등</a:t>
            </a:r>
            <a:r>
              <a:rPr lang="en-US" altLang="ko-KR" sz="3200" dirty="0" smtClean="0"/>
              <a:t>)</a:t>
            </a: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한계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정책 설계 시 기존 남성 경험 위주로 정책들이 설계된 점을 문제시하지 않기 때문에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남성과 다른 여성의 욕구와 경험이 문제로 인식되고 주변화 될 수 밖에 없음</a:t>
            </a:r>
            <a:r>
              <a:rPr lang="en-US" altLang="ko-KR" sz="3200" dirty="0" smtClean="0"/>
              <a:t>(80</a:t>
            </a:r>
            <a:r>
              <a:rPr lang="ko-KR" altLang="en-US" sz="3200" dirty="0" smtClean="0"/>
              <a:t>년대</a:t>
            </a:r>
            <a:r>
              <a:rPr lang="en-US" altLang="ko-KR" sz="3200" dirty="0" smtClean="0"/>
              <a:t>)</a:t>
            </a:r>
          </a:p>
          <a:p>
            <a:pPr fontAlgn="base">
              <a:buNone/>
            </a:pPr>
            <a:endParaRPr lang="ko-KR" altLang="en-US" sz="3200" dirty="0" smtClean="0"/>
          </a:p>
          <a:p>
            <a:pPr fontAlgn="base">
              <a:buNone/>
            </a:pPr>
            <a:r>
              <a:rPr lang="en-US" altLang="ko-KR" sz="3200" b="1" dirty="0" smtClean="0"/>
              <a:t>3) </a:t>
            </a:r>
            <a:r>
              <a:rPr lang="ko-KR" altLang="en-US" sz="3200" b="1" dirty="0" smtClean="0"/>
              <a:t>성 주류화 접근</a:t>
            </a:r>
            <a:r>
              <a:rPr lang="en-US" altLang="ko-KR" sz="3200" b="1" dirty="0" smtClean="0"/>
              <a:t>(gender mainstreaming): </a:t>
            </a:r>
            <a:r>
              <a:rPr lang="ko-KR" altLang="en-US" sz="3200" dirty="0" smtClean="0"/>
              <a:t>같음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차이 딜레마 넘어 성불평등 구조 자체의 변혁 지향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평등은 불평등한 관계를 가져오는 체계와 구조 자체의 변혁을 통해 성취 가능</a:t>
            </a:r>
          </a:p>
          <a:p>
            <a:pPr fontAlgn="base"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공공정책을 </a:t>
            </a:r>
            <a:r>
              <a:rPr lang="ko-KR" altLang="en-US" sz="3200" dirty="0" err="1" smtClean="0"/>
              <a:t>성평등</a:t>
            </a:r>
            <a:r>
              <a:rPr lang="ko-KR" altLang="en-US" sz="3200" dirty="0" smtClean="0"/>
              <a:t> 관점에서 평가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재조직하기 위한 새로운 정책 도구 필요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성인지교육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성인지 통계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성별영향평가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성인지예산</a:t>
            </a:r>
            <a:r>
              <a:rPr lang="ko-KR" altLang="en-US" sz="3200" dirty="0" smtClean="0"/>
              <a:t> 제도 등</a:t>
            </a:r>
            <a:endParaRPr lang="en-US" altLang="ko-KR" sz="3200" dirty="0" smtClean="0"/>
          </a:p>
          <a:p>
            <a:pPr fontAlgn="base">
              <a:buNone/>
            </a:pPr>
            <a:r>
              <a:rPr lang="en-US" altLang="ko-KR" sz="3200" dirty="0" smtClean="0"/>
              <a:t>=&gt; </a:t>
            </a:r>
            <a:r>
              <a:rPr lang="ko-KR" altLang="en-US" sz="3200" dirty="0" smtClean="0"/>
              <a:t>모든 정부 부처의 </a:t>
            </a:r>
            <a:r>
              <a:rPr lang="ko-KR" altLang="en-US" sz="3200" dirty="0" err="1" smtClean="0"/>
              <a:t>몰성적</a:t>
            </a:r>
            <a:r>
              <a:rPr lang="ko-KR" altLang="en-US" sz="3200" dirty="0" smtClean="0"/>
              <a:t> 정책에 개입 </a:t>
            </a:r>
            <a:r>
              <a:rPr lang="en-US" altLang="ko-KR" sz="3200" dirty="0" smtClean="0"/>
              <a:t>&amp;</a:t>
            </a:r>
            <a:r>
              <a:rPr lang="ko-KR" altLang="en-US" sz="3200" dirty="0" smtClean="0"/>
              <a:t> 성인지적으로 개선토록 하기 위함</a:t>
            </a:r>
          </a:p>
          <a:p>
            <a:pPr fontAlgn="base">
              <a:buNone/>
            </a:pPr>
            <a:endParaRPr lang="ko-KR" altLang="en-US" sz="3200" dirty="0" smtClean="0"/>
          </a:p>
          <a:p>
            <a:pPr fontAlgn="base">
              <a:buNone/>
            </a:pPr>
            <a:endParaRPr lang="en-US" altLang="ko-KR" b="1" dirty="0" smtClean="0"/>
          </a:p>
          <a:p>
            <a:pPr>
              <a:buFont typeface="Symbol"/>
              <a:buChar char="Þ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한국 여성 정책의 전개 과정</a:t>
            </a:r>
            <a:endParaRPr lang="en-US" altLang="ko-KR" sz="2800" b="1" dirty="0" smtClean="0"/>
          </a:p>
          <a:p>
            <a:pPr fontAlgn="base">
              <a:buNone/>
            </a:pPr>
            <a:r>
              <a:rPr lang="en-US" altLang="ko-KR" b="1" dirty="0" err="1" smtClean="0"/>
              <a:t>i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형식적 분화기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초반</a:t>
            </a:r>
            <a:r>
              <a:rPr lang="en-US" altLang="ko-KR" dirty="0" smtClean="0"/>
              <a:t>~</a:t>
            </a:r>
            <a:r>
              <a:rPr lang="ko-KR" altLang="en-US" dirty="0" smtClean="0"/>
              <a:t>후반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 복지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정책 용어를 공식적으로 사용하면서 성차별 문제에 관심 기울이기 시작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주요 정책 방향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국가발전에의 여성 참여 확대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여성 인력 활용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여성 능력 개발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건강한 가정 설계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-&gt;WID </a:t>
            </a:r>
            <a:r>
              <a:rPr lang="ko-KR" altLang="en-US" dirty="0" smtClean="0"/>
              <a:t>접근 반영</a:t>
            </a:r>
            <a:endParaRPr lang="en-US" altLang="ko-KR" dirty="0" smtClean="0"/>
          </a:p>
          <a:p>
            <a:pPr fontAlgn="base">
              <a:buNone/>
            </a:pPr>
            <a:endParaRPr lang="en-US" altLang="ko-KR" dirty="0" smtClean="0"/>
          </a:p>
          <a:p>
            <a:pPr fontAlgn="base">
              <a:buNone/>
            </a:pPr>
            <a:r>
              <a:rPr lang="en-US" altLang="ko-KR" b="1" dirty="0" smtClean="0"/>
              <a:t>ii) </a:t>
            </a:r>
            <a:r>
              <a:rPr lang="ko-KR" altLang="en-US" b="1" dirty="0" smtClean="0"/>
              <a:t>형성기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후반</a:t>
            </a:r>
            <a:r>
              <a:rPr lang="en-US" altLang="ko-KR" dirty="0" smtClean="0"/>
              <a:t>~ 90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중후반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정책의 기본 골격 형성 시작 시기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여성발전기본법 제정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 정책의 위상 강화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여성 정책 추진 가능한 제도적 기반 공고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공직에서의 여성대표성 확보를 위한 제도 도입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남녀고용평등법</a:t>
            </a:r>
            <a:r>
              <a:rPr lang="en-US" altLang="ko-KR" dirty="0" smtClean="0"/>
              <a:t>(87), </a:t>
            </a:r>
            <a:r>
              <a:rPr lang="ko-KR" altLang="en-US" dirty="0" smtClean="0"/>
              <a:t>모자복지법</a:t>
            </a:r>
            <a:r>
              <a:rPr lang="en-US" altLang="ko-KR" dirty="0" smtClean="0"/>
              <a:t>(89), </a:t>
            </a:r>
            <a:r>
              <a:rPr lang="ko-KR" altLang="en-US" dirty="0" err="1" smtClean="0"/>
              <a:t>영유아보육법</a:t>
            </a:r>
            <a:r>
              <a:rPr lang="en-US" altLang="ko-KR" dirty="0" smtClean="0"/>
              <a:t>(91), </a:t>
            </a:r>
            <a:r>
              <a:rPr lang="ko-KR" altLang="en-US" dirty="0" smtClean="0"/>
              <a:t>성폭력범죄의 처벌 및 피해자보호 등에 관한 법률</a:t>
            </a:r>
            <a:r>
              <a:rPr lang="en-US" altLang="ko-KR" dirty="0" smtClean="0"/>
              <a:t>(94) </a:t>
            </a:r>
            <a:r>
              <a:rPr lang="ko-KR" altLang="en-US" dirty="0" smtClean="0"/>
              <a:t>등 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영유아보육법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모자복지법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자녀 양육이 여성의 일차적 역할이라는 가정을 전제 한 것</a:t>
            </a:r>
          </a:p>
          <a:p>
            <a:pPr fontAlgn="base">
              <a:buFontTx/>
              <a:buChar char="-"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1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altLang="ko-KR" b="1" dirty="0" smtClean="0"/>
              <a:t>iii) </a:t>
            </a:r>
            <a:r>
              <a:rPr lang="ko-KR" altLang="en-US" b="1" dirty="0" smtClean="0"/>
              <a:t>외연 </a:t>
            </a:r>
            <a:r>
              <a:rPr lang="ko-KR" altLang="en-US" b="1" dirty="0" err="1" smtClean="0"/>
              <a:t>확장기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후반</a:t>
            </a:r>
            <a:r>
              <a:rPr lang="en-US" altLang="ko-KR" dirty="0" smtClean="0"/>
              <a:t>~ 2000</a:t>
            </a:r>
            <a:r>
              <a:rPr lang="ko-KR" altLang="en-US" dirty="0" smtClean="0"/>
              <a:t>년대 중반</a:t>
            </a:r>
          </a:p>
          <a:p>
            <a:pPr fontAlgn="base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여성정책의 내용상 범위 확대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 고용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보육에 초점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불평등한 지위에 있는 특정 범주의 여성 지원 정책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가정폭력</a:t>
            </a:r>
            <a:r>
              <a:rPr lang="en-US" altLang="ko-KR" dirty="0" smtClean="0"/>
              <a:t>98,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2004)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여성채용목표제</a:t>
            </a:r>
            <a:r>
              <a:rPr lang="en-US" altLang="ko-KR" dirty="0" smtClean="0"/>
              <a:t>(96-2002), </a:t>
            </a:r>
            <a:r>
              <a:rPr lang="ko-KR" altLang="en-US" dirty="0" smtClean="0"/>
              <a:t>여성공천할당제</a:t>
            </a:r>
            <a:r>
              <a:rPr lang="en-US" altLang="ko-KR" dirty="0" smtClean="0"/>
              <a:t>(2000)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저출산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고령화 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가족위기 등 위기담론 부상 후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 초반부터 보육정책 핵심과제로 주목 </a:t>
            </a:r>
          </a:p>
          <a:p>
            <a:pPr fontAlgn="base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성 주류화가 여성정책의 새로운 접근으로 등장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한국양성평등교육진흥원 설립</a:t>
            </a:r>
            <a:r>
              <a:rPr lang="en-US" altLang="ko-KR" dirty="0" smtClean="0"/>
              <a:t>(2003): </a:t>
            </a:r>
            <a:r>
              <a:rPr lang="ko-KR" altLang="en-US" dirty="0" smtClean="0"/>
              <a:t>공무원 </a:t>
            </a:r>
            <a:r>
              <a:rPr lang="ko-KR" altLang="en-US" dirty="0" err="1" smtClean="0"/>
              <a:t>성평등</a:t>
            </a:r>
            <a:r>
              <a:rPr lang="ko-KR" altLang="en-US" dirty="0" smtClean="0"/>
              <a:t> 교육 담당기관</a:t>
            </a:r>
          </a:p>
          <a:p>
            <a:pPr fontAlgn="base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여성 정책의 대상이 여성 뿐 아니라 남성을 포괄하는 것으로 확대 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모자복지법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</a:t>
            </a:r>
            <a:r>
              <a:rPr lang="en-US" altLang="ko-KR" dirty="0" smtClean="0"/>
              <a:t>.</a:t>
            </a:r>
            <a:r>
              <a:rPr lang="ko-KR" altLang="en-US" dirty="0" smtClean="0"/>
              <a:t>부자복지법 개정</a:t>
            </a:r>
            <a:r>
              <a:rPr lang="en-US" altLang="ko-KR" dirty="0" smtClean="0"/>
              <a:t>(2002)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양성평등채용목표제</a:t>
            </a:r>
            <a:r>
              <a:rPr lang="en-US" altLang="ko-KR" dirty="0" smtClean="0"/>
              <a:t>(2003)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여성 정책 전담 기구의 위상과 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업무의 범위도 단계적으로 확대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대통령직속여성특별위원회 신설</a:t>
            </a:r>
            <a:r>
              <a:rPr lang="en-US" altLang="ko-KR" dirty="0" smtClean="0"/>
              <a:t>(98)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여성부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(2001)-&gt; </a:t>
            </a:r>
            <a:r>
              <a:rPr lang="ko-KR" altLang="en-US" dirty="0" err="1" smtClean="0"/>
              <a:t>여가부</a:t>
            </a:r>
            <a:r>
              <a:rPr lang="ko-KR" altLang="en-US" dirty="0" smtClean="0"/>
              <a:t> 명칭 변경</a:t>
            </a:r>
            <a:r>
              <a:rPr lang="en-US" altLang="ko-KR" dirty="0" smtClean="0"/>
              <a:t>(2005)</a:t>
            </a:r>
            <a:endParaRPr lang="ko-KR" altLang="en-US" dirty="0" smtClean="0"/>
          </a:p>
          <a:p>
            <a:pPr fontAlgn="base">
              <a:buFont typeface="Symbol"/>
              <a:buChar char="Þ"/>
            </a:pPr>
            <a:r>
              <a:rPr lang="ko-KR" altLang="en-US" dirty="0" smtClean="0"/>
              <a:t>특별 처우 접근이 지배적인 가운데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관점의 통합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위한 성 주류화 접근이 초보적 첫걸음을 내디딘 것이 특징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altLang="ko-KR" b="1" dirty="0" smtClean="0"/>
              <a:t>iv) </a:t>
            </a:r>
            <a:r>
              <a:rPr lang="ko-KR" altLang="en-US" b="1" dirty="0" err="1" smtClean="0"/>
              <a:t>타협기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 중반</a:t>
            </a:r>
            <a:r>
              <a:rPr lang="en-US" altLang="ko-KR" dirty="0" smtClean="0"/>
              <a:t>~ </a:t>
            </a:r>
            <a:r>
              <a:rPr lang="ko-KR" altLang="en-US" dirty="0" smtClean="0"/>
              <a:t>현재</a:t>
            </a:r>
          </a:p>
          <a:p>
            <a:pPr fontAlgn="base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가족 양립 정책이 전면에 부상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 주류화 정책 도구의 적용이 활성화 되면서 </a:t>
            </a:r>
            <a:r>
              <a:rPr lang="ko-KR" altLang="en-US" dirty="0" err="1" smtClean="0"/>
              <a:t>성평등의</a:t>
            </a:r>
            <a:r>
              <a:rPr lang="ko-KR" altLang="en-US" dirty="0" smtClean="0"/>
              <a:t> 위상과 의미가 변화하는 시기 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성평등</a:t>
            </a:r>
            <a:r>
              <a:rPr lang="ko-KR" altLang="en-US" dirty="0" smtClean="0"/>
              <a:t> 의미의 왜곡 현상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금융위기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인구학적 위기로 인한 국가정책의 우선순위가 변하면서 여성정책이 긴박한 사회적 요구에 대응하기 위한 수단으로 위치 지워짐</a:t>
            </a:r>
            <a:r>
              <a:rPr lang="en-US" altLang="ko-KR" dirty="0" smtClean="0"/>
              <a:t>: ex. </a:t>
            </a:r>
            <a:r>
              <a:rPr lang="ko-KR" altLang="en-US" dirty="0" smtClean="0"/>
              <a:t>남녀고용평등과 일 가정 양립 지원에 관한 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가족친화 사회환경의 조성 촉진에 관한 법률</a:t>
            </a:r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성 주류화 도구 적용이 활성화되면서 </a:t>
            </a:r>
            <a:r>
              <a:rPr lang="ko-KR" altLang="en-US" dirty="0" err="1" smtClean="0"/>
              <a:t>젠더의</a:t>
            </a:r>
            <a:r>
              <a:rPr lang="ko-KR" altLang="en-US" dirty="0" smtClean="0"/>
              <a:t> 탈정치화 역설이 심화됨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성불평등한</a:t>
            </a:r>
            <a:r>
              <a:rPr lang="ko-KR" altLang="en-US" dirty="0" smtClean="0"/>
              <a:t> 권력관계의 맥락을 간과한 ‘</a:t>
            </a:r>
            <a:r>
              <a:rPr lang="ko-KR" altLang="en-US" dirty="0" err="1" smtClean="0"/>
              <a:t>젠더</a:t>
            </a:r>
            <a:r>
              <a:rPr lang="ko-KR" altLang="en-US" dirty="0" smtClean="0"/>
              <a:t> 균형’</a:t>
            </a:r>
            <a:r>
              <a:rPr lang="en-US" altLang="ko-KR" dirty="0" smtClean="0"/>
              <a:t>(50:50)</a:t>
            </a:r>
            <a:r>
              <a:rPr lang="ko-KR" altLang="en-US" dirty="0" smtClean="0"/>
              <a:t>으로 축소되면서 </a:t>
            </a:r>
            <a:r>
              <a:rPr lang="ko-KR" altLang="en-US" dirty="0" err="1" smtClean="0"/>
              <a:t>젠더가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탈정치화되는</a:t>
            </a:r>
            <a:r>
              <a:rPr lang="ko-KR" altLang="en-US" dirty="0" smtClean="0"/>
              <a:t> 현상</a:t>
            </a:r>
          </a:p>
          <a:p>
            <a:pPr>
              <a:buFont typeface="Symbol"/>
              <a:buChar char="Þ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1610</TotalTime>
  <Words>1123</Words>
  <Application>Microsoft Macintosh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광장</vt:lpstr>
      <vt:lpstr>여성학</vt:lpstr>
      <vt:lpstr>국가와 여성정책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You HeeDong</cp:lastModifiedBy>
  <cp:revision>137</cp:revision>
  <dcterms:created xsi:type="dcterms:W3CDTF">2014-02-28T07:58:19Z</dcterms:created>
  <dcterms:modified xsi:type="dcterms:W3CDTF">2016-05-24T07:11:35Z</dcterms:modified>
</cp:coreProperties>
</file>