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77" r:id="rId2"/>
    <p:sldId id="276" r:id="rId3"/>
    <p:sldId id="263" r:id="rId4"/>
    <p:sldId id="264" r:id="rId5"/>
    <p:sldId id="265" r:id="rId6"/>
    <p:sldId id="267" r:id="rId7"/>
    <p:sldId id="268" r:id="rId8"/>
    <p:sldId id="271" r:id="rId9"/>
    <p:sldId id="272" r:id="rId10"/>
    <p:sldId id="273" r:id="rId11"/>
    <p:sldId id="274" r:id="rId12"/>
  </p:sldIdLst>
  <p:sldSz cx="9144000" cy="6858000" type="screen4x3"/>
  <p:notesSz cx="6858000" cy="9947275"/>
  <p:custShowLst>
    <p:custShow name="재구성한 쇼 1" id="0">
      <p:sldLst>
        <p:sld r:id="rId4"/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9" tIns="45939" rIns="91879" bIns="459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956"/>
            <a:ext cx="5486400" cy="4476274"/>
          </a:xfrm>
          <a:prstGeom prst="rect">
            <a:avLst/>
          </a:prstGeom>
        </p:spPr>
        <p:txBody>
          <a:bodyPr vert="horz" lIns="91879" tIns="45939" rIns="91879" bIns="4593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4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8184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A84D0C-2164-49A4-9D1F-653DB6E45053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F90D9A-06FF-4EDA-B1E5-9BF069438CEB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2707-A934-40A3-920A-25C19F6C1464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AC0CF7-338E-4911-A114-89E42A6C28CB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B85D19-BA7B-45FD-B551-FF37ABFA24A5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67BF7-C1E2-4DA3-915A-3A8EECBD5EE1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97583-E966-404B-B277-046482B1BE9C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99350-FED8-49A7-BFC4-90AB173F5BC8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71FFC-E78C-453E-8B41-E2ED542364E3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2FE4C-795E-47FA-BF83-290A97A932CC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6E7169-3163-43C0-A3BB-CAADA5322CEF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D8139-664D-4E27-BAA6-5A7E930D31F4}" type="datetime1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7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altLang="ko-KR" sz="3000" b="1" dirty="0" smtClean="0"/>
              <a:t>2. </a:t>
            </a:r>
            <a:r>
              <a:rPr lang="ko-KR" altLang="en-US" sz="3000" b="1" dirty="0" smtClean="0"/>
              <a:t>몸 가꾸기의 문제점 </a:t>
            </a:r>
            <a:endParaRPr lang="en-US" altLang="ko-KR" sz="3000" b="1" dirty="0" smtClean="0"/>
          </a:p>
          <a:p>
            <a:pPr lvl="0" fontAlgn="base">
              <a:buNone/>
            </a:pPr>
            <a:endParaRPr lang="ko-KR" altLang="en-US" b="1" i="1" dirty="0" smtClean="0"/>
          </a:p>
          <a:p>
            <a:pPr fontAlgn="base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외모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몸 이외 다른 경쟁력  저하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영역에서의 </a:t>
            </a:r>
            <a:r>
              <a:rPr lang="ko-KR" altLang="en-US" dirty="0" smtClean="0"/>
              <a:t>자기계발 에너지 </a:t>
            </a:r>
            <a:r>
              <a:rPr lang="ko-KR" altLang="en-US" dirty="0" smtClean="0"/>
              <a:t>상대적으로 약화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경쟁력 저하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여성의 열등한 지위 고착</a:t>
            </a:r>
          </a:p>
          <a:p>
            <a:pPr fontAlgn="base"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몸 관리의 물리적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심리적 고통이 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각종 부작용</a:t>
            </a:r>
            <a:r>
              <a:rPr lang="en-US" altLang="ko-KR" dirty="0" smtClean="0"/>
              <a:t>+ </a:t>
            </a:r>
            <a:r>
              <a:rPr lang="ko-KR" altLang="en-US" dirty="0" smtClean="0"/>
              <a:t>외모관리 실패에 따른 자기비하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자기혐오 </a:t>
            </a:r>
          </a:p>
          <a:p>
            <a:pPr fontAlgn="base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이상적 몸을 동질화함으로써 </a:t>
            </a:r>
            <a:r>
              <a:rPr lang="ko-KR" altLang="en-US" dirty="0" smtClean="0"/>
              <a:t>외모관리 </a:t>
            </a:r>
            <a:r>
              <a:rPr lang="ko-KR" altLang="en-US" dirty="0" smtClean="0"/>
              <a:t>열풍</a:t>
            </a:r>
            <a:r>
              <a:rPr lang="en-US" altLang="ko-KR" dirty="0" smtClean="0"/>
              <a:t>/</a:t>
            </a:r>
            <a:r>
              <a:rPr lang="ko-KR" altLang="en-US" dirty="0" smtClean="0"/>
              <a:t>육체산업 </a:t>
            </a:r>
            <a:r>
              <a:rPr lang="ko-KR" altLang="en-US" dirty="0" smtClean="0"/>
              <a:t>팽창이 </a:t>
            </a:r>
            <a:r>
              <a:rPr lang="ko-KR" altLang="en-US" dirty="0" smtClean="0"/>
              <a:t>서로간의 </a:t>
            </a:r>
            <a:r>
              <a:rPr lang="ko-KR" altLang="en-US" dirty="0" smtClean="0"/>
              <a:t>경쟁에서 비롯된 것으로 오인</a:t>
            </a:r>
          </a:p>
          <a:p>
            <a:pPr fontAlgn="base">
              <a:buNone/>
            </a:pPr>
            <a:r>
              <a:rPr lang="en-US" altLang="ko-KR" dirty="0" smtClean="0"/>
              <a:t>iv) </a:t>
            </a:r>
            <a:r>
              <a:rPr lang="ko-KR" altLang="en-US" dirty="0" smtClean="0"/>
              <a:t>외모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몸관리를</a:t>
            </a:r>
            <a:r>
              <a:rPr lang="ko-KR" altLang="en-US" dirty="0" smtClean="0"/>
              <a:t> 자기만족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자기관리로 의미화 함으로써 저항의 가능성 봉쇄 </a:t>
            </a:r>
            <a:r>
              <a:rPr lang="en-US" altLang="ko-KR" dirty="0" smtClean="0"/>
              <a:t>&amp; ‘</a:t>
            </a:r>
            <a:r>
              <a:rPr lang="ko-KR" altLang="en-US" dirty="0" smtClean="0"/>
              <a:t>외모</a:t>
            </a:r>
            <a:r>
              <a:rPr lang="en-US" altLang="ko-KR" dirty="0" smtClean="0"/>
              <a:t>=</a:t>
            </a:r>
            <a:r>
              <a:rPr lang="ko-KR" altLang="en-US" dirty="0" smtClean="0"/>
              <a:t>권력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이데올로기를 실천함으로써 </a:t>
            </a:r>
            <a:r>
              <a:rPr lang="ko-KR" altLang="en-US" dirty="0" smtClean="0"/>
              <a:t>성별권력관계 </a:t>
            </a:r>
            <a:r>
              <a:rPr lang="ko-KR" altLang="en-US" dirty="0" smtClean="0"/>
              <a:t>재생산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en-US" altLang="ko-KR" sz="3200" dirty="0" smtClean="0"/>
          </a:p>
          <a:p>
            <a:pPr lvl="0">
              <a:buNone/>
            </a:pPr>
            <a:r>
              <a:rPr lang="en-US" altLang="ko-KR" sz="3200" dirty="0" smtClean="0"/>
              <a:t>=&gt; </a:t>
            </a:r>
            <a:r>
              <a:rPr lang="ko-KR" altLang="en-US" sz="3200" dirty="0" smtClean="0"/>
              <a:t>사회 규범에 맞춰진 일률적 몸이 아닌 다양한 이질적인 몸의 존재 </a:t>
            </a:r>
            <a:r>
              <a:rPr lang="ko-KR" altLang="en-US" sz="3200" dirty="0" smtClean="0"/>
              <a:t>직시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외모에 따른 불이익을 없앨 수 있는 문화적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제도적 실천의 구체화 작업 필요 </a:t>
            </a:r>
            <a:r>
              <a:rPr lang="en-US" altLang="ko-KR" sz="3200" dirty="0" smtClean="0"/>
              <a:t>(ex. </a:t>
            </a:r>
            <a:r>
              <a:rPr lang="ko-KR" altLang="en-US" sz="3200" dirty="0" err="1" smtClean="0"/>
              <a:t>안티</a:t>
            </a:r>
            <a:r>
              <a:rPr lang="ko-KR" altLang="en-US" sz="3200" dirty="0" smtClean="0"/>
              <a:t> 다이어트 운동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안티</a:t>
            </a:r>
            <a:r>
              <a:rPr lang="ko-KR" altLang="en-US" sz="3200" dirty="0" smtClean="0"/>
              <a:t> 미스코리아 페스티벌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월경 </a:t>
            </a:r>
            <a:r>
              <a:rPr lang="ko-KR" altLang="en-US" sz="3200" dirty="0" smtClean="0"/>
              <a:t>페스티벌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성형광고 전면규제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프랑스</a:t>
            </a:r>
            <a:r>
              <a:rPr lang="en-US" altLang="ko-KR" sz="3200" dirty="0" smtClean="0"/>
              <a:t>)) </a:t>
            </a:r>
            <a:endParaRPr lang="ko-KR" altLang="en-US" sz="32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몸에 대한 </a:t>
            </a:r>
            <a:r>
              <a:rPr lang="ko-KR" altLang="en-US" dirty="0" smtClean="0"/>
              <a:t>자본 </a:t>
            </a:r>
            <a:r>
              <a:rPr lang="ko-KR" altLang="en-US" dirty="0" smtClean="0"/>
              <a:t>이데올로기에서 탈피하기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/>
          </p:cNvSpPr>
          <p:nvPr/>
        </p:nvSpPr>
        <p:spPr>
          <a:xfrm>
            <a:off x="457200" y="260648"/>
            <a:ext cx="8229600" cy="60486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섹슈얼리티란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신체 영역을 넘어서 정서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심리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무의식 등의 심층적 의미 구조들로 성의 범위를 확대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욕망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판타지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매력 의미</a:t>
            </a:r>
          </a:p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ii)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정체성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(sexual identity)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포함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성과 관련된 자기규정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삶의 스타일</a:t>
            </a:r>
          </a:p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iii)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지위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(sexual status)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의미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이성애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동성애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순진녀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성적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개방녀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 fontAlgn="base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ko-KR" sz="3200" dirty="0" smtClean="0"/>
              <a:t>=&gt; </a:t>
            </a:r>
            <a:r>
              <a:rPr lang="ko-KR" altLang="en-US" sz="3200" dirty="0" smtClean="0"/>
              <a:t>생물학적 개념을 넘어선 포괄적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사회적 의미의 </a:t>
            </a:r>
            <a:r>
              <a:rPr lang="ko-KR" altLang="en-US" sz="3200" dirty="0" err="1" smtClean="0"/>
              <a:t>섹슈얼리티</a:t>
            </a:r>
            <a:r>
              <a:rPr lang="ko-KR" altLang="en-US" sz="3200" dirty="0" smtClean="0"/>
              <a:t> 개념 등장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성적 욕망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성 규범의 사회적 </a:t>
            </a:r>
            <a:r>
              <a:rPr lang="ko-KR" altLang="en-US" sz="3200" dirty="0" err="1" smtClean="0"/>
              <a:t>구성성</a:t>
            </a:r>
            <a:r>
              <a:rPr lang="ko-KR" altLang="en-US" sz="3200" dirty="0" smtClean="0"/>
              <a:t> 조명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성을 사회적 문제로 정치화하여 사회구조 변화 가능</a:t>
            </a:r>
          </a:p>
          <a:p>
            <a:pPr marL="365760" marR="0" lvl="0" indent="-256032" algn="l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ko-KR" altLang="en-US" b="1" dirty="0" smtClean="0"/>
              <a:t> </a:t>
            </a:r>
            <a:r>
              <a:rPr lang="en-US" altLang="ko-KR" sz="3200" b="1" dirty="0" smtClean="0"/>
              <a:t>1) </a:t>
            </a:r>
            <a:r>
              <a:rPr lang="ko-KR" altLang="en-US" sz="3200" b="1" dirty="0" smtClean="0"/>
              <a:t>자연주</a:t>
            </a:r>
            <a:r>
              <a:rPr lang="ko-KR" altLang="en-US" sz="3200" b="1" dirty="0" smtClean="0">
                <a:latin typeface="+mj-lt"/>
              </a:rPr>
              <a:t>의적 </a:t>
            </a:r>
            <a:r>
              <a:rPr lang="ko-KR" altLang="en-US" sz="3200" b="1" dirty="0" smtClean="0">
                <a:latin typeface="+mj-lt"/>
              </a:rPr>
              <a:t>관점</a:t>
            </a:r>
            <a:r>
              <a:rPr lang="en-US" altLang="ko-KR" sz="3200" b="1" dirty="0" smtClean="0">
                <a:latin typeface="+mj-lt"/>
              </a:rPr>
              <a:t>: </a:t>
            </a:r>
            <a:r>
              <a:rPr lang="ko-KR" altLang="en-US" sz="3200" dirty="0" smtClean="0">
                <a:latin typeface="+mj-lt"/>
              </a:rPr>
              <a:t>인간</a:t>
            </a:r>
            <a:r>
              <a:rPr lang="en-US" altLang="ko-KR" sz="3200" dirty="0" smtClean="0">
                <a:latin typeface="+mj-lt"/>
              </a:rPr>
              <a:t> </a:t>
            </a:r>
            <a:r>
              <a:rPr lang="ko-KR" altLang="en-US" sz="3200" dirty="0" smtClean="0">
                <a:latin typeface="+mj-lt"/>
              </a:rPr>
              <a:t>행위는 유전적</a:t>
            </a:r>
            <a:r>
              <a:rPr lang="en-US" altLang="ko-KR" sz="3200" dirty="0" smtClean="0">
                <a:latin typeface="+mj-lt"/>
              </a:rPr>
              <a:t>, </a:t>
            </a:r>
            <a:r>
              <a:rPr lang="ko-KR" altLang="en-US" sz="3200" dirty="0" smtClean="0">
                <a:latin typeface="+mj-lt"/>
              </a:rPr>
              <a:t>생물학적</a:t>
            </a:r>
            <a:r>
              <a:rPr lang="en-US" altLang="ko-KR" sz="3200" dirty="0" smtClean="0">
                <a:latin typeface="+mj-lt"/>
              </a:rPr>
              <a:t>, </a:t>
            </a:r>
            <a:r>
              <a:rPr lang="ko-KR" altLang="en-US" sz="3200" dirty="0" smtClean="0">
                <a:latin typeface="+mj-lt"/>
              </a:rPr>
              <a:t>육체적 원리에 의해 결정되는 자연스러운 것 </a:t>
            </a:r>
            <a:endParaRPr lang="en-US" altLang="ko-KR" sz="3200" dirty="0" smtClean="0">
              <a:latin typeface="+mj-lt"/>
            </a:endParaRPr>
          </a:p>
          <a:p>
            <a:pPr fontAlgn="base">
              <a:buNone/>
            </a:pPr>
            <a:endParaRPr lang="ko-KR" altLang="en-US" sz="3200" b="1" dirty="0" smtClean="0"/>
          </a:p>
          <a:p>
            <a:pPr lvl="0" fontAlgn="base">
              <a:buNone/>
            </a:pPr>
            <a:r>
              <a:rPr lang="en-US" altLang="ko-KR" sz="3200" dirty="0" smtClean="0"/>
              <a:t>* </a:t>
            </a:r>
            <a:r>
              <a:rPr lang="ko-KR" altLang="en-US" sz="3200" dirty="0" smtClean="0"/>
              <a:t>몸에 </a:t>
            </a:r>
            <a:r>
              <a:rPr lang="ko-KR" altLang="en-US" sz="3200" dirty="0" smtClean="0"/>
              <a:t>대한 인식 변화의 역사</a:t>
            </a:r>
          </a:p>
          <a:p>
            <a:pPr lvl="0" fontAlgn="base">
              <a:buNone/>
            </a:pPr>
            <a:r>
              <a:rPr lang="en-US" altLang="ko-KR" sz="3200" dirty="0" smtClean="0"/>
              <a:t>- 17C </a:t>
            </a:r>
            <a:r>
              <a:rPr lang="ko-KR" altLang="en-US" sz="3200" dirty="0" smtClean="0"/>
              <a:t>말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남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여 구분이 자연스러운 것으로 인식 </a:t>
            </a:r>
            <a:r>
              <a:rPr lang="en-US" altLang="ko-KR" sz="3200" dirty="0" smtClean="0"/>
              <a:t>but, </a:t>
            </a:r>
            <a:r>
              <a:rPr lang="ko-KR" altLang="en-US" sz="3200" dirty="0" smtClean="0"/>
              <a:t>구분의 내용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경계가 불명확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생물학적 상관관계 없음</a:t>
            </a:r>
          </a:p>
          <a:p>
            <a:pPr lvl="0" fontAlgn="base">
              <a:buNone/>
            </a:pPr>
            <a:r>
              <a:rPr lang="en-US" altLang="ko-KR" sz="3200" dirty="0" smtClean="0"/>
              <a:t>- 18C </a:t>
            </a:r>
            <a:r>
              <a:rPr lang="ko-KR" altLang="en-US" sz="3200" dirty="0" smtClean="0"/>
              <a:t>이후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남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여성 범주가 생물학적 차이에 기초해 구체화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생활방식과 사회적 지위가 육체적 능력과 밀접하게 연관된다고 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여성의 몸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출산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양육에 적합하다는 인식 형성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몸에 대한 이론적 논의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458612"/>
          </a:xfrm>
        </p:spPr>
        <p:txBody>
          <a:bodyPr>
            <a:normAutofit/>
          </a:bodyPr>
          <a:lstStyle/>
          <a:p>
            <a:pPr lvl="0" fontAlgn="base">
              <a:buNone/>
            </a:pPr>
            <a:r>
              <a:rPr lang="en-US" altLang="ko-KR" sz="2800" dirty="0" smtClean="0"/>
              <a:t>* 19C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여성의 몸을 의학적으로 정의</a:t>
            </a:r>
            <a:r>
              <a:rPr lang="en-US" altLang="ko-KR" sz="2800" dirty="0" smtClean="0"/>
              <a:t>-&gt;</a:t>
            </a:r>
            <a:r>
              <a:rPr lang="ko-KR" altLang="en-US" sz="2800" dirty="0" smtClean="0"/>
              <a:t> 남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여성의 몸에 대한 확고한 경계 설정</a:t>
            </a:r>
            <a:r>
              <a:rPr lang="en-US" altLang="ko-KR" sz="2800" dirty="0" smtClean="0"/>
              <a:t>- ex. </a:t>
            </a:r>
            <a:r>
              <a:rPr lang="ko-KR" altLang="en-US" sz="2800" dirty="0" smtClean="0"/>
              <a:t>월경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부정적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파괴적인 것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남성들의 직업적 특권을 보호하기 위해 여성의 몸에 관한 의학적 설명 동원</a:t>
            </a:r>
            <a:endParaRPr lang="en-US" altLang="ko-KR" sz="2800" dirty="0" smtClean="0"/>
          </a:p>
          <a:p>
            <a:pPr lvl="0" fontAlgn="base">
              <a:buNone/>
            </a:pP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여성의 몸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출산력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생식능력의 범주 내에서 규정됨 </a:t>
            </a:r>
            <a:endParaRPr lang="en-US" altLang="ko-KR" sz="2800" dirty="0" smtClean="0"/>
          </a:p>
          <a:p>
            <a:pPr lvl="0" fontAlgn="base">
              <a:buNone/>
            </a:pPr>
            <a:endParaRPr lang="ko-KR" altLang="en-US" sz="2800" dirty="0" smtClean="0"/>
          </a:p>
          <a:p>
            <a:pPr fontAlgn="base">
              <a:buNone/>
            </a:pP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자연주의적 관점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몸의 본질적 특징을 정한 다음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인체 사이의 공통점 무시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차이점을 강조함으로써 몸을 성차에 따라 차별화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458612"/>
          </a:xfrm>
        </p:spPr>
        <p:txBody>
          <a:bodyPr>
            <a:noAutofit/>
          </a:bodyPr>
          <a:lstStyle/>
          <a:p>
            <a:pPr fontAlgn="base">
              <a:buNone/>
            </a:pPr>
            <a:endParaRPr lang="en-US" altLang="ko-KR" sz="3200" b="1" dirty="0" smtClean="0"/>
          </a:p>
          <a:p>
            <a:pPr fontAlgn="base">
              <a:buNone/>
            </a:pPr>
            <a:r>
              <a:rPr lang="en-US" altLang="ko-KR" sz="3200" b="1" dirty="0" smtClean="0"/>
              <a:t>2</a:t>
            </a:r>
            <a:r>
              <a:rPr lang="en-US" altLang="ko-KR" sz="3200" b="1" dirty="0" smtClean="0"/>
              <a:t>) </a:t>
            </a:r>
            <a:r>
              <a:rPr lang="ko-KR" altLang="en-US" sz="3200" b="1" dirty="0" smtClean="0"/>
              <a:t>사회구성주의적 </a:t>
            </a:r>
            <a:r>
              <a:rPr lang="ko-KR" altLang="en-US" sz="3200" b="1" dirty="0" smtClean="0"/>
              <a:t>관점</a:t>
            </a:r>
            <a:r>
              <a:rPr lang="en-US" altLang="ko-KR" sz="3200" b="1" dirty="0" smtClean="0"/>
              <a:t>: </a:t>
            </a:r>
            <a:r>
              <a:rPr lang="ko-KR" altLang="en-US" sz="2800" dirty="0" smtClean="0"/>
              <a:t>몸을 사회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문화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역사적 구성물로 보는 관점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특정 시간과 장소에서 만들어진 사회관계와 문화의 산물 </a:t>
            </a:r>
            <a:endParaRPr lang="en-US" altLang="ko-KR" sz="2800" dirty="0" smtClean="0"/>
          </a:p>
          <a:p>
            <a:pPr fontAlgn="base">
              <a:buNone/>
            </a:pPr>
            <a:endParaRPr lang="en-US" altLang="ko-KR" sz="2800" dirty="0" smtClean="0"/>
          </a:p>
          <a:p>
            <a:pPr fontAlgn="base">
              <a:buNone/>
            </a:pPr>
            <a:r>
              <a:rPr lang="en-US" altLang="ko-KR" sz="2800" dirty="0" smtClean="0"/>
              <a:t>=&gt; </a:t>
            </a:r>
            <a:r>
              <a:rPr lang="ko-KR" altLang="en-US" sz="2800" dirty="0" smtClean="0"/>
              <a:t>몸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특정 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공간의 사회적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문화적 요소들로 구성된 것 </a:t>
            </a:r>
            <a:r>
              <a:rPr lang="en-US" altLang="ko-KR" sz="2800" dirty="0" smtClean="0"/>
              <a:t>(ex. </a:t>
            </a:r>
            <a:r>
              <a:rPr lang="ko-KR" altLang="en-US" sz="2800" dirty="0" err="1" smtClean="0"/>
              <a:t>푸코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몸에 작용하는 규율권력이 작동되는 방식에 주목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몸에 대한 담론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실천이 어떻게 이데올로기에 적합한 주체를 형성 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 특정 권력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능력을 가진 몸을 구성하는지 보여줌 </a:t>
            </a:r>
          </a:p>
          <a:p>
            <a:pPr>
              <a:buNone/>
            </a:pP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fontAlgn="base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몸짱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얼짱</a:t>
            </a:r>
            <a:r>
              <a:rPr lang="ko-KR" altLang="en-US" b="1" dirty="0" smtClean="0"/>
              <a:t> 사회의 </a:t>
            </a:r>
            <a:r>
              <a:rPr lang="ko-KR" altLang="en-US" b="1" dirty="0" smtClean="0"/>
              <a:t>정착과정</a:t>
            </a:r>
            <a:endParaRPr lang="en-US" altLang="ko-KR" b="1" dirty="0" smtClean="0"/>
          </a:p>
          <a:p>
            <a:pPr marL="624078" indent="-514350" fontAlgn="base">
              <a:buNone/>
            </a:pPr>
            <a:endParaRPr lang="ko-KR" altLang="en-US" b="1" dirty="0" smtClean="0"/>
          </a:p>
          <a:p>
            <a:pPr lvl="0" fontAlgn="base">
              <a:buNone/>
            </a:pPr>
            <a:r>
              <a:rPr lang="en-US" altLang="ko-KR" dirty="0" smtClean="0"/>
              <a:t>* 19C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자본주의 발달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날씬함이 이상적 몸으로 정착</a:t>
            </a:r>
            <a:r>
              <a:rPr lang="en-US" altLang="ko-KR" dirty="0" smtClean="0"/>
              <a:t>-&gt; 20C </a:t>
            </a:r>
            <a:r>
              <a:rPr lang="ko-KR" altLang="en-US" dirty="0" smtClean="0"/>
              <a:t>시각적 대중매체의 등장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날씬함의 이상이 전 계층으로 확산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다이어트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외모관리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삶 </a:t>
            </a:r>
            <a:r>
              <a:rPr lang="ko-KR" altLang="en-US" dirty="0" smtClean="0"/>
              <a:t>일부로 자리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날씬한 </a:t>
            </a:r>
            <a:r>
              <a:rPr lang="ko-KR" altLang="en-US" dirty="0" smtClean="0"/>
              <a:t>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단순한 미적 기준을 넘어 </a:t>
            </a:r>
            <a:r>
              <a:rPr lang="ko-KR" altLang="en-US" dirty="0" smtClean="0"/>
              <a:t>자아실현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사회적 </a:t>
            </a:r>
            <a:r>
              <a:rPr lang="ko-KR" altLang="en-US" dirty="0" smtClean="0"/>
              <a:t>성공의 기준으로 작용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외모도 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자본으로 인식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소비자본과 몸 가꾸기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386604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외모 강박의 현주소</a:t>
            </a:r>
            <a:endParaRPr lang="en-US" altLang="ko-KR" b="1" dirty="0" smtClean="0"/>
          </a:p>
          <a:p>
            <a:pPr fontAlgn="base">
              <a:buNone/>
            </a:pPr>
            <a:endParaRPr lang="ko-KR" altLang="en-US" b="1" dirty="0" smtClean="0"/>
          </a:p>
          <a:p>
            <a:pPr lvl="0" fontAlgn="base">
              <a:buNone/>
            </a:pPr>
            <a:r>
              <a:rPr lang="en-US" altLang="ko-KR" dirty="0" smtClean="0"/>
              <a:t>* 18</a:t>
            </a:r>
            <a:r>
              <a:rPr lang="ko-KR" altLang="en-US" dirty="0" smtClean="0"/>
              <a:t>세 이상 여성</a:t>
            </a:r>
            <a:r>
              <a:rPr lang="en-US" altLang="ko-KR" dirty="0" smtClean="0"/>
              <a:t>(810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77.5% </a:t>
            </a:r>
            <a:r>
              <a:rPr lang="ko-KR" altLang="en-US" dirty="0" smtClean="0"/>
              <a:t>미용성형 필요성에 응답</a:t>
            </a:r>
            <a:r>
              <a:rPr lang="en-US" altLang="ko-KR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한 번 이상 미용성형경험자</a:t>
            </a:r>
            <a:r>
              <a:rPr lang="en-US" altLang="ko-KR" dirty="0" smtClean="0"/>
              <a:t>: 47.3%(2014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0" fontAlgn="base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채용과 외모 상관관계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외모가 채용에 영향 미친다</a:t>
            </a:r>
            <a:r>
              <a:rPr lang="en-US" altLang="ko-KR" dirty="0" smtClean="0"/>
              <a:t>’- 66.1% &amp; </a:t>
            </a:r>
            <a:r>
              <a:rPr lang="ko-KR" altLang="en-US" dirty="0" smtClean="0"/>
              <a:t>외모 </a:t>
            </a:r>
            <a:r>
              <a:rPr lang="ko-KR" altLang="en-US" dirty="0" err="1" smtClean="0"/>
              <a:t>가산점</a:t>
            </a:r>
            <a:r>
              <a:rPr lang="ko-KR" altLang="en-US" dirty="0" smtClean="0"/>
              <a:t> 부여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합격시킨 경험 있는 기업</a:t>
            </a:r>
            <a:r>
              <a:rPr lang="en-US" altLang="ko-KR" dirty="0" smtClean="0"/>
              <a:t>: 64.9% (2012</a:t>
            </a:r>
            <a:r>
              <a:rPr lang="ko-KR" altLang="en-US" dirty="0" smtClean="0"/>
              <a:t>년 조사</a:t>
            </a:r>
            <a:r>
              <a:rPr lang="en-US" altLang="ko-KR" dirty="0" smtClean="0"/>
              <a:t>)</a:t>
            </a:r>
          </a:p>
          <a:p>
            <a:pPr lvl="0" fontAlgn="base"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몸 </a:t>
            </a:r>
            <a:r>
              <a:rPr lang="ko-KR" altLang="en-US" dirty="0" smtClean="0"/>
              <a:t>가꾸기는 자기계발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배려의 행위일 수 있음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희망하는 몸이 ‘섹시하고 날씬한 몸’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획일화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몸에 대한 사회적 규범화를 내면화하고 실천한다는 증거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810540"/>
          </a:xfrm>
        </p:spPr>
        <p:txBody>
          <a:bodyPr>
            <a:normAutofit fontScale="92500"/>
          </a:bodyPr>
          <a:lstStyle/>
          <a:p>
            <a:pPr marL="624078" indent="-514350" fontAlgn="base">
              <a:buNone/>
            </a:pPr>
            <a:r>
              <a:rPr lang="en-US" altLang="ko-KR" sz="3300" b="1" dirty="0" smtClean="0"/>
              <a:t>1. </a:t>
            </a:r>
            <a:r>
              <a:rPr lang="ko-KR" altLang="en-US" sz="3300" b="1" dirty="0" smtClean="0"/>
              <a:t>몸 가꾸기의 원인</a:t>
            </a:r>
            <a:endParaRPr lang="en-US" altLang="ko-KR" sz="3300" b="1" dirty="0" smtClean="0"/>
          </a:p>
          <a:p>
            <a:pPr marL="624078" indent="-514350" fontAlgn="base">
              <a:buNone/>
            </a:pPr>
            <a:endParaRPr lang="ko-KR" altLang="en-US" sz="3000" b="1" dirty="0" smtClean="0"/>
          </a:p>
          <a:p>
            <a:pPr marL="681228" lvl="0" indent="-571500" fontAlgn="base">
              <a:buNone/>
            </a:pPr>
            <a:r>
              <a:rPr lang="en-US" altLang="ko-KR" sz="3000" dirty="0" err="1" smtClean="0"/>
              <a:t>i</a:t>
            </a:r>
            <a:r>
              <a:rPr lang="en-US" altLang="ko-KR" sz="3000" dirty="0" smtClean="0"/>
              <a:t>) </a:t>
            </a:r>
            <a:r>
              <a:rPr lang="en-US" altLang="ko-KR" sz="3000" dirty="0" smtClean="0"/>
              <a:t>‘</a:t>
            </a:r>
            <a:r>
              <a:rPr lang="ko-KR" altLang="en-US" sz="3000" dirty="0" smtClean="0"/>
              <a:t>외모</a:t>
            </a:r>
            <a:r>
              <a:rPr lang="en-US" altLang="ko-KR" sz="3000" dirty="0" smtClean="0"/>
              <a:t>= </a:t>
            </a:r>
            <a:r>
              <a:rPr lang="ko-KR" altLang="en-US" sz="3000" dirty="0" smtClean="0"/>
              <a:t>자본</a:t>
            </a:r>
            <a:r>
              <a:rPr lang="en-US" altLang="ko-KR" sz="3000" dirty="0" smtClean="0"/>
              <a:t>’</a:t>
            </a:r>
            <a:r>
              <a:rPr lang="ko-KR" altLang="en-US" sz="3000" dirty="0" smtClean="0"/>
              <a:t>의 </a:t>
            </a:r>
            <a:r>
              <a:rPr lang="ko-KR" altLang="en-US" sz="3000" dirty="0" smtClean="0"/>
              <a:t>사회문화적 환경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몸</a:t>
            </a:r>
            <a:r>
              <a:rPr lang="en-US" altLang="ko-KR" sz="3000" dirty="0" smtClean="0"/>
              <a:t>=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경제적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사회적 자본으로 전환 가능한 </a:t>
            </a:r>
            <a:r>
              <a:rPr lang="ko-KR" altLang="en-US" sz="3000" dirty="0" smtClean="0"/>
              <a:t>자원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육체자본</a:t>
            </a:r>
            <a:r>
              <a:rPr lang="en-US" altLang="ko-KR" sz="3000" dirty="0" smtClean="0"/>
              <a:t>)- </a:t>
            </a:r>
            <a:r>
              <a:rPr lang="ko-KR" altLang="en-US" sz="3000" dirty="0" smtClean="0"/>
              <a:t>다른 자본에 비해 </a:t>
            </a:r>
            <a:r>
              <a:rPr lang="ko-KR" altLang="en-US" sz="3000" dirty="0" smtClean="0"/>
              <a:t>단시간에 형성 가능</a:t>
            </a:r>
            <a:endParaRPr lang="en-US" altLang="ko-KR" sz="3000" dirty="0" smtClean="0"/>
          </a:p>
          <a:p>
            <a:pPr marL="681228" lvl="0" indent="-571500" fontAlgn="base">
              <a:buNone/>
            </a:pPr>
            <a:r>
              <a:rPr lang="en-US" altLang="ko-KR" sz="3000" dirty="0" smtClean="0"/>
              <a:t>ii) </a:t>
            </a:r>
            <a:r>
              <a:rPr lang="ko-KR" altLang="en-US" sz="3000" dirty="0" smtClean="0"/>
              <a:t>육체산업의 급팽창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소비자본주의 시대의 최대 </a:t>
            </a:r>
            <a:r>
              <a:rPr lang="ko-KR" altLang="en-US" sz="3000" dirty="0" err="1" smtClean="0"/>
              <a:t>이윤창출원</a:t>
            </a:r>
            <a:r>
              <a:rPr lang="en-US" altLang="ko-KR" sz="3000" dirty="0" smtClean="0"/>
              <a:t> </a:t>
            </a:r>
            <a:r>
              <a:rPr lang="en-US" altLang="ko-KR" sz="3000" dirty="0" smtClean="0"/>
              <a:t>&amp; </a:t>
            </a:r>
            <a:r>
              <a:rPr lang="ko-KR" altLang="en-US" sz="3000" dirty="0" smtClean="0"/>
              <a:t>경쟁력 </a:t>
            </a:r>
            <a:r>
              <a:rPr lang="ko-KR" altLang="en-US" sz="3000" dirty="0" smtClean="0"/>
              <a:t>있는 몸을 </a:t>
            </a:r>
            <a:r>
              <a:rPr lang="ko-KR" altLang="en-US" sz="3000" dirty="0" smtClean="0"/>
              <a:t>강조하는 </a:t>
            </a:r>
            <a:r>
              <a:rPr lang="ko-KR" altLang="en-US" sz="3000" dirty="0" smtClean="0"/>
              <a:t>육체산업 논리에 </a:t>
            </a:r>
            <a:r>
              <a:rPr lang="ko-KR" altLang="en-US" sz="3000" dirty="0" smtClean="0"/>
              <a:t>포섭되기 쉬운 환경</a:t>
            </a:r>
            <a:endParaRPr lang="en-US" altLang="ko-KR" sz="3000" dirty="0" smtClean="0"/>
          </a:p>
          <a:p>
            <a:pPr marL="681228" indent="-571500" fontAlgn="base">
              <a:buNone/>
            </a:pPr>
            <a:r>
              <a:rPr lang="en-US" altLang="ko-KR" sz="3000" dirty="0" smtClean="0"/>
              <a:t>iii) </a:t>
            </a:r>
            <a:r>
              <a:rPr lang="ko-KR" altLang="en-US" sz="3000" dirty="0" err="1" smtClean="0"/>
              <a:t>신자유주의</a:t>
            </a:r>
            <a:r>
              <a:rPr lang="ko-KR" altLang="en-US" sz="3000" dirty="0" smtClean="0"/>
              <a:t> 무한경쟁논리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몸</a:t>
            </a:r>
            <a:r>
              <a:rPr lang="en-US" altLang="ko-KR" sz="3000" dirty="0" smtClean="0"/>
              <a:t>= </a:t>
            </a:r>
            <a:r>
              <a:rPr lang="ko-KR" altLang="en-US" sz="3000" dirty="0" err="1" smtClean="0"/>
              <a:t>스펙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몸이 최후의 투자처라는 위기의식 확산</a:t>
            </a:r>
            <a:endParaRPr lang="ko-KR" altLang="en-US" sz="3000" dirty="0" smtClean="0"/>
          </a:p>
          <a:p>
            <a:pPr marL="681228" lvl="0" indent="-571500" fontAlgn="base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몸 가꾸기의 원인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88254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육체산업의 문제점 </a:t>
            </a:r>
            <a:endParaRPr lang="en-US" altLang="ko-KR" b="1" dirty="0" smtClean="0"/>
          </a:p>
          <a:p>
            <a:pPr marL="681228" lvl="0" indent="-571500" algn="just">
              <a:buNone/>
            </a:pPr>
            <a:endParaRPr lang="en-US" altLang="ko-KR" dirty="0" smtClean="0"/>
          </a:p>
          <a:p>
            <a:pPr marL="681228" lvl="0" indent="-571500" algn="just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육체산업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몸 가꾸기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자기 계발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자아 성찰적 방식으로 간주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상품화 논리 은폐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소비문화는 여성의 미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외모를 물질적 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출세와 직결되는 것으로 이미지화함으로써 여성의 몸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외모를 상품화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외모차별적 관행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문화에 기대어 육체산업 성장</a:t>
            </a:r>
            <a:endParaRPr lang="en-US" altLang="ko-KR" dirty="0" smtClean="0"/>
          </a:p>
          <a:p>
            <a:pPr marL="681228" lvl="0" indent="-571500" algn="just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육체산업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몸 가꾸기의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2321</TotalTime>
  <Words>743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1</vt:i4>
      </vt:variant>
    </vt:vector>
  </HeadingPairs>
  <TitlesOfParts>
    <vt:vector size="13" baseType="lpstr">
      <vt:lpstr>광장</vt:lpstr>
      <vt:lpstr>여성학</vt:lpstr>
      <vt:lpstr>슬라이드 2</vt:lpstr>
      <vt:lpstr>몸에 대한 이론적 논의 </vt:lpstr>
      <vt:lpstr>슬라이드 4</vt:lpstr>
      <vt:lpstr>슬라이드 5</vt:lpstr>
      <vt:lpstr>소비자본과 몸 가꾸기</vt:lpstr>
      <vt:lpstr>슬라이드 7</vt:lpstr>
      <vt:lpstr>몸 가꾸기의 원인/문제점</vt:lpstr>
      <vt:lpstr>육체산업/몸 가꾸기의 문제점</vt:lpstr>
      <vt:lpstr>슬라이드 10</vt:lpstr>
      <vt:lpstr>몸에 대한 자본 이데올로기에서 탈피하기?</vt:lpstr>
      <vt:lpstr>재구성한 쇼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170</cp:revision>
  <dcterms:created xsi:type="dcterms:W3CDTF">2014-02-28T07:58:19Z</dcterms:created>
  <dcterms:modified xsi:type="dcterms:W3CDTF">2016-03-28T05:25:09Z</dcterms:modified>
</cp:coreProperties>
</file>