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66" r:id="rId2"/>
    <p:sldId id="257" r:id="rId3"/>
    <p:sldId id="263" r:id="rId4"/>
    <p:sldId id="258" r:id="rId5"/>
    <p:sldId id="265" r:id="rId6"/>
    <p:sldId id="260" r:id="rId7"/>
    <p:sldId id="261" r:id="rId8"/>
  </p:sldIdLst>
  <p:sldSz cx="9144000" cy="6858000" type="screen4x3"/>
  <p:notesSz cx="6797675" cy="9926638"/>
  <p:custShowLst>
    <p:custShow name="재구성한 쇼 1" id="0">
      <p:sldLst>
        <p:sld r:id="rId3"/>
        <p:sld r:id="rId5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599" autoAdjust="0"/>
  </p:normalViewPr>
  <p:slideViewPr>
    <p:cSldViewPr>
      <p:cViewPr varScale="1">
        <p:scale>
          <a:sx n="87" d="100"/>
          <a:sy n="87" d="100"/>
        </p:scale>
        <p:origin x="-18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60" y="-7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BF36B-F7B8-4E06-AB3A-FD7F78F22CB9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625C-55A9-48AC-B7BA-CED7ABEFF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64DF40-9E66-4733-B940-DA0E1DDBEEAB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94B0BE-C861-4A1E-B659-042F2661FF05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E9951B-6949-40D1-96DF-D93A71AEF37D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6C479-A490-41D1-BE52-28D2D524B23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EC4568-54AC-4458-84EC-0923A13188BB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329C2E-18A7-4D38-B6AE-36FAB87B8915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2D972-A95A-4877-A2E0-88F3DC19D37B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26F4A-62E9-434E-9EC4-2A0955749A53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573C3-DB42-4798-8901-D403EB7FF7EF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FB739-47AC-417B-A8E4-32295D6468CC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53FE3E-B96A-4DC8-BA05-9B791EEFE3FD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55409D-0843-43C9-8067-78C9EA3E9B2D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FEAED2C-F2B7-402F-946B-A4C9954672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512168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여성학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/>
          </a:p>
          <a:p>
            <a:r>
              <a:rPr lang="ko-KR" altLang="en-US" sz="3600" b="1" dirty="0" smtClean="0"/>
              <a:t>경상관 </a:t>
            </a:r>
            <a:r>
              <a:rPr lang="en-US" altLang="ko-KR" sz="3600" b="1" dirty="0" smtClean="0"/>
              <a:t>02310</a:t>
            </a:r>
            <a:r>
              <a:rPr lang="ko-KR" altLang="en-US" sz="3600" b="1" dirty="0" smtClean="0"/>
              <a:t>호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4704"/>
            <a:ext cx="51125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2016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년 </a:t>
            </a:r>
            <a:r>
              <a:rPr lang="en-US" altLang="ko-KR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</a:t>
            </a:r>
            <a:r>
              <a:rPr lang="ko-KR" alt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학기</a:t>
            </a:r>
            <a:endParaRPr lang="en-US" altLang="ko-KR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None/>
            </a:pPr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가족의 정의 </a:t>
            </a:r>
            <a:endParaRPr lang="en-US" altLang="ko-KR" sz="2800" b="1" dirty="0" smtClean="0"/>
          </a:p>
          <a:p>
            <a:pPr marL="624078" indent="-514350">
              <a:buNone/>
            </a:pPr>
            <a:endParaRPr lang="en-US" altLang="ko-KR" sz="2800" b="1" dirty="0" smtClean="0"/>
          </a:p>
          <a:p>
            <a:pPr marL="624078" indent="-514350"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가족에 대한 전통적 정의</a:t>
            </a:r>
            <a:endParaRPr lang="ko-KR" altLang="en-US" dirty="0" smtClean="0"/>
          </a:p>
          <a:p>
            <a:pPr marL="624078" indent="-514350">
              <a:buNone/>
            </a:pPr>
            <a:r>
              <a:rPr lang="en-US" altLang="ko-KR" dirty="0" smtClean="0"/>
              <a:t>* Murdock- “</a:t>
            </a:r>
            <a:r>
              <a:rPr lang="ko-KR" altLang="en-US" dirty="0" smtClean="0"/>
              <a:t>가족은 공동거주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경제적 협동 및 출산을 특징으로 하는 사회집단</a:t>
            </a:r>
            <a:r>
              <a:rPr lang="en-US" altLang="ko-KR" dirty="0" smtClean="0"/>
              <a:t>”</a:t>
            </a:r>
          </a:p>
          <a:p>
            <a:pPr marL="624078" indent="-514350">
              <a:buNone/>
            </a:pPr>
            <a:r>
              <a:rPr lang="en-US" altLang="ko-KR" dirty="0" smtClean="0"/>
              <a:t>* Burgess and Locke- </a:t>
            </a:r>
            <a:r>
              <a:rPr lang="ko-KR" altLang="en-US" dirty="0" smtClean="0"/>
              <a:t>혼인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혈연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입양의 유대로 맺어진 사람들의 집단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단일가구</a:t>
            </a:r>
            <a:r>
              <a:rPr lang="ko-KR" altLang="en-US" dirty="0" smtClean="0"/>
              <a:t> 형성하고 구성원 각각의 사회적 역할을 수행해 나감으로써 </a:t>
            </a:r>
            <a:r>
              <a:rPr lang="ko-KR" altLang="en-US" b="1" dirty="0" smtClean="0"/>
              <a:t>상호작용</a:t>
            </a:r>
            <a:r>
              <a:rPr lang="ko-KR" altLang="en-US" dirty="0" smtClean="0"/>
              <a:t>하고 </a:t>
            </a:r>
            <a:r>
              <a:rPr lang="ko-KR" altLang="en-US" b="1" dirty="0" smtClean="0"/>
              <a:t>공통의 문화</a:t>
            </a:r>
            <a:r>
              <a:rPr lang="ko-KR" altLang="en-US" dirty="0" smtClean="0"/>
              <a:t>를 만들고 유지해가는 집단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부모 자녀로의 구성과 가족의 일체감을 중시하는 전형적 핵가족 형태로 정의</a:t>
            </a:r>
            <a:endParaRPr lang="en-US" altLang="ko-KR" dirty="0" smtClean="0"/>
          </a:p>
          <a:p>
            <a:pPr marL="624078" indent="-514350">
              <a:buNone/>
            </a:pPr>
            <a:endParaRPr lang="en-US" altLang="ko-KR" dirty="0" smtClean="0"/>
          </a:p>
          <a:p>
            <a:pPr marL="624078" indent="-514350">
              <a:buNone/>
            </a:pPr>
            <a:r>
              <a:rPr lang="ko-KR" altLang="en-US" dirty="0" smtClean="0"/>
              <a:t>** 전통적 정의에 따른 가족의 특성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공동거주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경제적 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배타적 성관계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공통의 문화를 통한 구성원간 협력관계와 강한 일체감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공동운명체 의식 강함</a:t>
            </a:r>
            <a:endParaRPr lang="en-US" altLang="ko-KR" dirty="0" smtClean="0"/>
          </a:p>
          <a:p>
            <a:pPr marL="624078" indent="-51435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사회생활의 최소단위는 개인이 아닌 가족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64704"/>
          </a:xfrm>
        </p:spPr>
        <p:txBody>
          <a:bodyPr/>
          <a:lstStyle/>
          <a:p>
            <a:r>
              <a:rPr lang="ko-KR" altLang="en-US" dirty="0" smtClean="0"/>
              <a:t>가족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결혼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60486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800" b="1" dirty="0" smtClean="0"/>
              <a:t>2</a:t>
            </a:r>
            <a:r>
              <a:rPr lang="en-US" altLang="ko-KR" sz="2800" b="1" dirty="0" smtClean="0"/>
              <a:t>) </a:t>
            </a:r>
            <a:r>
              <a:rPr lang="ko-KR" altLang="en-US" sz="2800" b="1" dirty="0" smtClean="0"/>
              <a:t>전통적 가족정의의 </a:t>
            </a:r>
            <a:r>
              <a:rPr lang="ko-KR" altLang="en-US" sz="2800" b="1" dirty="0" smtClean="0"/>
              <a:t>문제점</a:t>
            </a:r>
            <a:endParaRPr lang="en-US" altLang="ko-KR" sz="2800" b="1" dirty="0" smtClean="0"/>
          </a:p>
          <a:p>
            <a:pPr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공동거주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경제적 협동의 틀을 벗어난 가족 급증</a:t>
            </a:r>
          </a:p>
          <a:p>
            <a:pPr>
              <a:buNone/>
            </a:pPr>
            <a:r>
              <a:rPr lang="en-US" altLang="ko-KR" dirty="0" smtClean="0"/>
              <a:t>ii) </a:t>
            </a:r>
            <a:r>
              <a:rPr lang="ko-KR" altLang="en-US" dirty="0" smtClean="0"/>
              <a:t>전통적 관점의 가족 고유 기능 설명력 떨어짐</a:t>
            </a:r>
          </a:p>
          <a:p>
            <a:pPr>
              <a:buNone/>
            </a:pPr>
            <a:r>
              <a:rPr lang="en-US" altLang="ko-KR" dirty="0" smtClean="0"/>
              <a:t>iii) </a:t>
            </a:r>
            <a:r>
              <a:rPr lang="ko-KR" altLang="en-US" dirty="0" smtClean="0"/>
              <a:t>핵가족이 보편적 가족형태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2800" dirty="0" smtClean="0"/>
              <a:t>-</a:t>
            </a:r>
            <a:r>
              <a:rPr lang="ko-KR" altLang="en-US" sz="2800" dirty="0" smtClean="0"/>
              <a:t>전형적 핵가족</a:t>
            </a:r>
            <a:r>
              <a:rPr lang="en-US" altLang="ko-KR" sz="2800" dirty="0" smtClean="0"/>
              <a:t>: 52.1%</a:t>
            </a:r>
            <a:r>
              <a:rPr lang="ko-KR" altLang="en-US" sz="2800" dirty="0" smtClean="0"/>
              <a:t>에 불과</a:t>
            </a:r>
            <a:r>
              <a:rPr lang="en-US" altLang="ko-KR" sz="2800" dirty="0" smtClean="0"/>
              <a:t>(2003</a:t>
            </a:r>
            <a:r>
              <a:rPr lang="en-US" altLang="ko-KR" sz="2800" dirty="0" smtClean="0"/>
              <a:t>)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b="1" dirty="0" smtClean="0"/>
              <a:t>3) </a:t>
            </a:r>
            <a:r>
              <a:rPr lang="ko-KR" altLang="en-US" sz="2800" b="1" dirty="0" smtClean="0"/>
              <a:t>여성주의적 접근의 가족 정의 </a:t>
            </a:r>
            <a:endParaRPr lang="en-US" altLang="ko-KR" sz="2800" b="1" dirty="0" smtClean="0"/>
          </a:p>
          <a:p>
            <a:pPr fontAlgn="base">
              <a:buNone/>
            </a:pPr>
            <a:r>
              <a:rPr lang="en-US" altLang="ko-KR" sz="2800" dirty="0" err="1" smtClean="0"/>
              <a:t>i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가족제도는 자연적인 현상이 아니라 사회적 산물</a:t>
            </a:r>
          </a:p>
          <a:p>
            <a:pPr fontAlgn="base">
              <a:buNone/>
            </a:pPr>
            <a:r>
              <a:rPr lang="en-US" altLang="ko-KR" sz="2800" dirty="0" smtClean="0"/>
              <a:t>ii) </a:t>
            </a:r>
            <a:r>
              <a:rPr lang="ko-KR" altLang="en-US" sz="2800" dirty="0" smtClean="0"/>
              <a:t>인간에게 가장 소중한 정서적인 관계는 가족 내에서만 가능하다고 보지 않는다 </a:t>
            </a:r>
          </a:p>
          <a:p>
            <a:pPr fontAlgn="base">
              <a:buNone/>
            </a:pPr>
            <a:r>
              <a:rPr lang="en-US" altLang="ko-KR" sz="2800" dirty="0" smtClean="0"/>
              <a:t>iii) </a:t>
            </a:r>
            <a:r>
              <a:rPr lang="ko-KR" altLang="en-US" sz="2800" dirty="0" smtClean="0"/>
              <a:t>가족구성원 모두가 가족생활을 동일하게 인식하거나 서로 대등한 권력관계에 있다고 보지 않는다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esp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부부 역할분담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가사분담 등</a:t>
            </a:r>
            <a:r>
              <a:rPr lang="en-US" altLang="ko-KR" sz="2800" dirty="0" smtClean="0"/>
              <a:t>)</a:t>
            </a:r>
            <a:endParaRPr lang="ko-KR" altLang="en-US" sz="2800" dirty="0" smtClean="0"/>
          </a:p>
          <a:p>
            <a:pPr fontAlgn="base">
              <a:buNone/>
            </a:pPr>
            <a:r>
              <a:rPr lang="en-US" altLang="ko-KR" sz="2800" dirty="0" smtClean="0"/>
              <a:t>iv) </a:t>
            </a:r>
            <a:r>
              <a:rPr lang="ko-KR" altLang="en-US" sz="2800" dirty="0" smtClean="0"/>
              <a:t>가족을 </a:t>
            </a:r>
            <a:r>
              <a:rPr lang="ko-KR" altLang="en-US" sz="2800" dirty="0" err="1" smtClean="0"/>
              <a:t>공적영역에서</a:t>
            </a:r>
            <a:r>
              <a:rPr lang="ko-KR" altLang="en-US" sz="2800" dirty="0" smtClean="0"/>
              <a:t> 독립되어 독자적으로 존재하는 제도로 보지 않는다</a:t>
            </a:r>
          </a:p>
          <a:p>
            <a:pPr fontAlgn="base">
              <a:buNone/>
            </a:pPr>
            <a:r>
              <a:rPr lang="en-US" altLang="ko-KR" sz="2800" dirty="0" smtClean="0"/>
              <a:t>v) </a:t>
            </a:r>
            <a:r>
              <a:rPr lang="ko-KR" altLang="en-US" sz="2800" dirty="0" smtClean="0"/>
              <a:t>가족을 </a:t>
            </a:r>
            <a:r>
              <a:rPr lang="en-US" altLang="ko-KR" sz="2800" dirty="0" smtClean="0"/>
              <a:t>the family</a:t>
            </a:r>
            <a:r>
              <a:rPr lang="ko-KR" altLang="en-US" sz="2800" dirty="0" smtClean="0"/>
              <a:t>라고 표현하는 것이 이데올로적</a:t>
            </a:r>
            <a:r>
              <a:rPr lang="en-US" altLang="ko-KR" sz="2800" dirty="0" smtClean="0"/>
              <a:t>- families</a:t>
            </a:r>
            <a:r>
              <a:rPr lang="ko-KR" altLang="en-US" sz="2800" dirty="0" smtClean="0"/>
              <a:t>가 현대사회의 가족생활에 대한 적합한 표현</a:t>
            </a:r>
          </a:p>
          <a:p>
            <a:pPr>
              <a:buNone/>
            </a:pPr>
            <a:r>
              <a:rPr lang="en-US" altLang="ko-KR" dirty="0" smtClean="0"/>
              <a:t>(ex. </a:t>
            </a:r>
            <a:r>
              <a:rPr lang="ko-KR" altLang="en-US" dirty="0" smtClean="0"/>
              <a:t>이혼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한부모가족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동성결혼 등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5306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sz="3000" b="1" dirty="0" smtClean="0"/>
              <a:t>2. </a:t>
            </a:r>
            <a:r>
              <a:rPr lang="ko-KR" altLang="en-US" sz="3000" b="1" dirty="0" smtClean="0"/>
              <a:t>따뜻한 </a:t>
            </a:r>
            <a:r>
              <a:rPr lang="ko-KR" altLang="en-US" sz="3000" b="1" dirty="0" smtClean="0"/>
              <a:t>안식처라는 가족 이상의 기반</a:t>
            </a:r>
            <a:endParaRPr lang="en-US" altLang="ko-KR" sz="3000" b="1" dirty="0" smtClean="0"/>
          </a:p>
          <a:p>
            <a:pPr>
              <a:buNone/>
            </a:pPr>
            <a:endParaRPr lang="en-US" altLang="ko-KR" b="1" dirty="0" smtClean="0"/>
          </a:p>
          <a:p>
            <a:pPr marL="681228" indent="-57150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애정적 가족관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가족은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애정과 친밀성에 기반한 공동체 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가족의 권력관계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갈등 은폐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근대의 공사이분법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성별분업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결합하여 공적세계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사적세계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여성의 이분화 강화 </a:t>
            </a:r>
            <a:endParaRPr lang="en-US" altLang="ko-KR" dirty="0" smtClean="0"/>
          </a:p>
          <a:p>
            <a:pPr marL="681228" lvl="0" indent="-571500">
              <a:buNone/>
            </a:pPr>
            <a:r>
              <a:rPr lang="en-US" altLang="ko-KR" dirty="0" smtClean="0"/>
              <a:t>ii) </a:t>
            </a:r>
            <a:r>
              <a:rPr lang="ko-KR" altLang="en-US" dirty="0" smtClean="0"/>
              <a:t>핏줄의식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가족 간 유대감을 드러내는 기제 </a:t>
            </a:r>
            <a:r>
              <a:rPr lang="en-US" altLang="ko-KR" dirty="0" smtClean="0"/>
              <a:t>but, </a:t>
            </a:r>
            <a:r>
              <a:rPr lang="ko-KR" altLang="en-US" dirty="0" smtClean="0"/>
              <a:t>혈연은 남성중심적으로 인식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가부장제 가족제도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부권제도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계보를 이어주는 도구적 존재</a:t>
            </a:r>
            <a:r>
              <a:rPr lang="en-US" altLang="ko-KR" dirty="0" smtClean="0"/>
              <a:t>/ </a:t>
            </a:r>
            <a:r>
              <a:rPr lang="ko-KR" altLang="en-US" dirty="0" smtClean="0"/>
              <a:t>부계성씨제도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가족 내에서 여성의 위치는 남편 집안의 자녀를 낳고 길러주는 도구적인 것 </a:t>
            </a:r>
          </a:p>
          <a:p>
            <a:pPr marL="681228" lvl="0" indent="-571500">
              <a:buNone/>
            </a:pPr>
            <a:r>
              <a:rPr lang="en-US" altLang="ko-KR" dirty="0" smtClean="0"/>
              <a:t>iii) </a:t>
            </a:r>
            <a:r>
              <a:rPr lang="ko-KR" altLang="en-US" dirty="0" smtClean="0"/>
              <a:t>모성애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모성의 본능화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모성은 본능이 아니라 사회적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정치적 구성물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근대 성별분업 강화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주부의 노동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사랑의 노동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미화하면서 무가치한 것으로 인식하게 함</a:t>
            </a:r>
          </a:p>
          <a:p>
            <a:pPr marL="681228" indent="-571500">
              <a:buNone/>
            </a:pPr>
            <a:endParaRPr lang="ko-KR" altLang="en-US" dirty="0" smtClean="0"/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8"/>
          </a:xfrm>
        </p:spPr>
        <p:txBody>
          <a:bodyPr>
            <a:normAutofit fontScale="92500" lnSpcReduction="20000"/>
          </a:bodyPr>
          <a:lstStyle/>
          <a:p>
            <a:pPr lvl="0" fontAlgn="base">
              <a:buNone/>
            </a:pPr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모성에 대한 페미니즘의 </a:t>
            </a:r>
            <a:r>
              <a:rPr lang="ko-KR" altLang="en-US" sz="2800" b="1" dirty="0" err="1" smtClean="0"/>
              <a:t>재개념화</a:t>
            </a:r>
            <a:endParaRPr lang="en-US" altLang="ko-KR" sz="2800" b="1" dirty="0" smtClean="0"/>
          </a:p>
          <a:p>
            <a:pPr lvl="0" fontAlgn="base">
              <a:buNone/>
            </a:pPr>
            <a:endParaRPr lang="en-US" altLang="ko-KR" sz="2800" dirty="0" smtClean="0"/>
          </a:p>
          <a:p>
            <a:pPr lvl="0" fontAlgn="base">
              <a:buNone/>
            </a:pPr>
            <a:r>
              <a:rPr lang="en-US" altLang="ko-KR" sz="2800" dirty="0" smtClean="0"/>
              <a:t>1) </a:t>
            </a:r>
            <a:r>
              <a:rPr lang="en-US" altLang="ko-KR" sz="2800" dirty="0" smtClean="0"/>
              <a:t>F </a:t>
            </a:r>
            <a:r>
              <a:rPr lang="ko-KR" altLang="en-US" sz="2800" dirty="0" smtClean="0"/>
              <a:t>가족연구자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여성이 어머니가 되는 것은 모성본능 때문이 아니라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여성을 일차적 양육자로 만드는 사회제도 때문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여성의 모성은 사회적으로 강제된 것</a:t>
            </a:r>
            <a:r>
              <a:rPr lang="en-US" altLang="ko-KR" sz="2800" dirty="0" smtClean="0"/>
              <a:t>- ‘</a:t>
            </a:r>
            <a:r>
              <a:rPr lang="ko-KR" altLang="en-US" sz="2800" dirty="0" smtClean="0"/>
              <a:t>강제적 모성</a:t>
            </a:r>
            <a:r>
              <a:rPr lang="en-US" altLang="ko-KR" sz="2800" dirty="0" smtClean="0"/>
              <a:t>’(</a:t>
            </a:r>
            <a:r>
              <a:rPr lang="ko-KR" altLang="en-US" sz="2800" dirty="0" err="1" smtClean="0"/>
              <a:t>리치</a:t>
            </a:r>
            <a:r>
              <a:rPr lang="en-US" altLang="ko-KR" sz="2800" dirty="0" smtClean="0"/>
              <a:t>, 2002)</a:t>
            </a:r>
            <a:endParaRPr lang="ko-KR" altLang="en-US" sz="2800" dirty="0" smtClean="0"/>
          </a:p>
          <a:p>
            <a:pPr fontAlgn="base"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강제적 모성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어머니 역할을 생물학적 특성에 의한 운명으로 규정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여성을 잠재적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예비적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실제적 어머니로 간주</a:t>
            </a:r>
            <a:endParaRPr lang="en-US" altLang="ko-KR" sz="2800" dirty="0" smtClean="0"/>
          </a:p>
          <a:p>
            <a:pPr fontAlgn="base"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과학적 모성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모성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육아에 관한 과학적 담론을 의미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가사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자녀양육에 과학적 원리 강조</a:t>
            </a:r>
            <a:endParaRPr lang="en-US" altLang="ko-KR" sz="2800" dirty="0" smtClean="0"/>
          </a:p>
          <a:p>
            <a:pPr fontAlgn="base">
              <a:buNone/>
            </a:pP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집중적 모성</a:t>
            </a:r>
            <a:r>
              <a:rPr lang="en-US" altLang="ko-KR" sz="2800" b="1" dirty="0" smtClean="0"/>
              <a:t>: </a:t>
            </a:r>
            <a:r>
              <a:rPr lang="ko-KR" altLang="en-US" sz="2800" dirty="0" smtClean="0"/>
              <a:t>어머니가 일차적 자녀양육자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어머니 노릇이 여성의 역할 중에서 가장 중요하다는 이데올로기에 기반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자녀중심적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전문가의 지도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정서적 열중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노동집약적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고비용 지출하는 집중적 방식으로 수행 </a:t>
            </a:r>
            <a:endParaRPr lang="en-US" altLang="ko-KR" sz="28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현대 </a:t>
            </a:r>
            <a:r>
              <a:rPr lang="ko-KR" altLang="en-US" b="1" dirty="0" smtClean="0"/>
              <a:t>사회가 요구하는 어머니 노릇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아내</a:t>
            </a:r>
            <a:endParaRPr lang="en-US" altLang="ko-KR" b="1" dirty="0" smtClean="0"/>
          </a:p>
          <a:p>
            <a:pPr>
              <a:buNone/>
            </a:pPr>
            <a:endParaRPr lang="en-US" altLang="ko-KR" dirty="0" smtClean="0"/>
          </a:p>
          <a:p>
            <a:pPr marL="681228" lvl="0" indent="-571500">
              <a:buNone/>
            </a:pP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근대의 과학적 모성상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자녀를 올바로 지도하기 위해서는 똑똑한 어머니가 되어야 한다는 논리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전문가 집단</a:t>
            </a:r>
            <a:r>
              <a:rPr lang="en-US" altLang="ko-KR" dirty="0" smtClean="0"/>
              <a:t>+ </a:t>
            </a:r>
            <a:r>
              <a:rPr lang="ko-KR" altLang="en-US" dirty="0" smtClean="0"/>
              <a:t>중산층 어머니들의 결탁으로 만들어진 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Ehrenreich</a:t>
            </a:r>
            <a:r>
              <a:rPr lang="en-US" altLang="ko-KR" dirty="0" smtClean="0"/>
              <a:t> &amp; English, 1978; </a:t>
            </a:r>
            <a:r>
              <a:rPr lang="en-US" altLang="ko-KR" dirty="0" err="1" smtClean="0"/>
              <a:t>Donzelot</a:t>
            </a:r>
            <a:r>
              <a:rPr lang="en-US" altLang="ko-KR" dirty="0" smtClean="0"/>
              <a:t>, 1997)</a:t>
            </a:r>
          </a:p>
          <a:p>
            <a:pPr marL="681228" indent="-571500">
              <a:buNone/>
            </a:pPr>
            <a:r>
              <a:rPr lang="en-US" altLang="ko-KR" dirty="0" smtClean="0"/>
              <a:t>ii) </a:t>
            </a:r>
            <a:r>
              <a:rPr lang="ko-KR" altLang="en-US" dirty="0" smtClean="0"/>
              <a:t>매니저 엄마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신자유주의</a:t>
            </a:r>
            <a:r>
              <a:rPr lang="ko-KR" altLang="en-US" dirty="0" smtClean="0"/>
              <a:t> 질서 하에서 어머니 노릇 더욱 강화</a:t>
            </a:r>
          </a:p>
          <a:p>
            <a:pPr marL="681228" indent="-571500">
              <a:buNone/>
            </a:pPr>
            <a:r>
              <a:rPr lang="en-US" altLang="ko-KR" dirty="0" smtClean="0"/>
              <a:t>iii) 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부동산 등 재테크 기술과 정보관리 능력을 가진 아내</a:t>
            </a:r>
            <a:endParaRPr lang="en-US" altLang="ko-KR" dirty="0" smtClean="0"/>
          </a:p>
          <a:p>
            <a:pPr marL="681228" indent="-57150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여성은 모성애 신화를 통해 어머니로서 희생을 강요 </a:t>
            </a:r>
            <a:r>
              <a:rPr lang="ko-KR" altLang="en-US" dirty="0" smtClean="0"/>
              <a:t>당하고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근대 가족은 누군가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여성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희생을 담보로 유지됨</a:t>
            </a:r>
          </a:p>
          <a:p>
            <a:pPr marL="681228" indent="-571500">
              <a:buNone/>
            </a:pPr>
            <a:endParaRPr lang="ko-KR" altLang="en-US" dirty="0" smtClean="0"/>
          </a:p>
          <a:p>
            <a:pPr marL="681228" lvl="0" indent="-57150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8"/>
          </a:xfrm>
        </p:spPr>
        <p:txBody>
          <a:bodyPr/>
          <a:lstStyle/>
          <a:p>
            <a:pPr>
              <a:buNone/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대안적 </a:t>
            </a:r>
            <a:r>
              <a:rPr lang="ko-KR" altLang="en-US" b="1" dirty="0" smtClean="0"/>
              <a:t>모색</a:t>
            </a:r>
            <a:endParaRPr lang="en-US" altLang="ko-KR" b="1" dirty="0" smtClean="0"/>
          </a:p>
          <a:p>
            <a:pPr>
              <a:buNone/>
            </a:pPr>
            <a:endParaRPr lang="en-US" altLang="ko-KR" b="1" dirty="0" smtClean="0"/>
          </a:p>
          <a:p>
            <a:pPr lvl="0">
              <a:buNone/>
            </a:pPr>
            <a:r>
              <a:rPr lang="ko-KR" altLang="en-US" dirty="0" smtClean="0"/>
              <a:t>이성애 부부와 자녀로 구성된 핵가족이 정상가족이라는 고정관념 탈피하여 다양한 가족개념을 수용</a:t>
            </a:r>
          </a:p>
          <a:p>
            <a:pPr lvl="0">
              <a:buNone/>
            </a:pPr>
            <a:r>
              <a:rPr lang="en-US" altLang="ko-KR" dirty="0" smtClean="0"/>
              <a:t>=&gt; ‘</a:t>
            </a:r>
            <a:r>
              <a:rPr lang="ko-KR" altLang="en-US" dirty="0" smtClean="0"/>
              <a:t>유연가족</a:t>
            </a:r>
            <a:r>
              <a:rPr lang="en-US" altLang="ko-KR" dirty="0" smtClean="0"/>
              <a:t>’(</a:t>
            </a:r>
            <a:r>
              <a:rPr lang="ko-KR" altLang="en-US" dirty="0" err="1" smtClean="0"/>
              <a:t>엘킨드</a:t>
            </a:r>
            <a:r>
              <a:rPr lang="en-US" altLang="ko-KR" dirty="0" smtClean="0"/>
              <a:t>):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전통적 가족관계의 관습적 규범 극복 강조 </a:t>
            </a:r>
            <a:r>
              <a:rPr lang="en-US" altLang="ko-KR" dirty="0" smtClean="0"/>
              <a:t>ii) </a:t>
            </a:r>
            <a:r>
              <a:rPr lang="ko-KR" altLang="en-US" dirty="0" smtClean="0"/>
              <a:t>부모 역할은 자연스런 수행이 아니라 철저한 학습을 거친 것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성역할분리와</a:t>
            </a:r>
            <a:r>
              <a:rPr lang="ko-KR" altLang="en-US" dirty="0" smtClean="0"/>
              <a:t> 모성 신화의 관념 탈피 </a:t>
            </a:r>
            <a:r>
              <a:rPr lang="en-US" altLang="ko-KR" dirty="0" smtClean="0"/>
              <a:t>iii) </a:t>
            </a:r>
            <a:r>
              <a:rPr lang="ko-KR" altLang="en-US" dirty="0" smtClean="0"/>
              <a:t>부모자녀 관계 또한 의존성에서 자율성으로 이동하는 것이어야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0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성별이원화의 해체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다양한 친밀한 결사체들을 인정하는 것을 포함</a:t>
            </a:r>
          </a:p>
          <a:p>
            <a:pPr lvl="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ED2C-F2B7-402F-946B-A4C9954672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4282</TotalTime>
  <Words>619</Words>
  <Application>Microsoft Office PowerPoint</Application>
  <PresentationFormat>화면 슬라이드 쇼(4:3)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1</vt:i4>
      </vt:variant>
    </vt:vector>
  </HeadingPairs>
  <TitlesOfParts>
    <vt:vector size="9" baseType="lpstr">
      <vt:lpstr>광장</vt:lpstr>
      <vt:lpstr>여성학</vt:lpstr>
      <vt:lpstr>가족 &amp; 결혼</vt:lpstr>
      <vt:lpstr>슬라이드 3</vt:lpstr>
      <vt:lpstr>슬라이드 4</vt:lpstr>
      <vt:lpstr>슬라이드 5</vt:lpstr>
      <vt:lpstr>슬라이드 6</vt:lpstr>
      <vt:lpstr>슬라이드 7</vt:lpstr>
      <vt:lpstr>재구성한 쇼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성과 사회</dc:title>
  <dc:creator>강 미 연</dc:creator>
  <cp:lastModifiedBy>user</cp:lastModifiedBy>
  <cp:revision>318</cp:revision>
  <dcterms:created xsi:type="dcterms:W3CDTF">2014-02-28T07:58:19Z</dcterms:created>
  <dcterms:modified xsi:type="dcterms:W3CDTF">2016-05-02T02:26:44Z</dcterms:modified>
</cp:coreProperties>
</file>