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66" r:id="rId2"/>
    <p:sldId id="257" r:id="rId3"/>
    <p:sldId id="258" r:id="rId4"/>
    <p:sldId id="259" r:id="rId5"/>
    <p:sldId id="265" r:id="rId6"/>
    <p:sldId id="261" r:id="rId7"/>
    <p:sldId id="262" r:id="rId8"/>
    <p:sldId id="264" r:id="rId9"/>
  </p:sldIdLst>
  <p:sldSz cx="9144000" cy="6858000" type="screen4x3"/>
  <p:notesSz cx="6858000" cy="99472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910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BF36B-F7B8-4E06-AB3A-FD7F78F22CB9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3625C-55A9-48AC-B7BA-CED7ABEFF4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78BDF45-A5C2-4BFE-9546-921D282F72CB}" type="datetime1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D028F3-BFA0-4BB9-89B5-050534647341}" type="datetime1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95CAA6-FB02-43A0-964C-05DEDCCAE804}" type="datetime1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031F-9808-4176-B7F5-AD185E36F9E3}" type="datetime1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03A381-1520-43CD-B605-1530F09FD463}" type="datetime1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3C7E89-B7EA-4AAA-8982-D134D743B736}" type="datetime1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58C3C4-9933-4F8A-93FC-432809586C02}" type="datetime1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2E710C-BB61-45B8-8CE4-B1EA1FF0EDA9}" type="datetime1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881A7-0F6A-4DDA-A4FF-F2E32EBDE343}" type="datetime1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2EC8570-CCB0-4CBB-9A08-814AC77ABFA8}" type="datetime1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4652F7E-7D3A-4E4E-A39F-515D057EA6C6}" type="datetime1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F3F08B9-CDE7-4073-8890-8DFC95DB3825}" type="datetime1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512168"/>
          </a:xfrm>
        </p:spPr>
        <p:txBody>
          <a:bodyPr>
            <a:normAutofit/>
          </a:bodyPr>
          <a:lstStyle/>
          <a:p>
            <a:r>
              <a:rPr lang="ko-KR" altLang="en-US" sz="6000" dirty="0" smtClean="0"/>
              <a:t>여성학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altLang="ko-KR" sz="3200" b="1" dirty="0" smtClean="0"/>
          </a:p>
          <a:p>
            <a:r>
              <a:rPr lang="ko-KR" altLang="en-US" sz="3600" b="1" dirty="0" smtClean="0"/>
              <a:t>경상관 </a:t>
            </a:r>
            <a:r>
              <a:rPr lang="en-US" altLang="ko-KR" sz="3600" b="1" dirty="0" smtClean="0"/>
              <a:t>02310</a:t>
            </a:r>
            <a:r>
              <a:rPr lang="ko-KR" altLang="en-US" sz="3600" b="1" dirty="0" smtClean="0"/>
              <a:t>호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323528" y="764704"/>
            <a:ext cx="511256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2016</a:t>
            </a:r>
            <a:r>
              <a:rPr lang="ko-KR" altLang="en-US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년 </a:t>
            </a:r>
            <a:r>
              <a:rPr lang="en-US" altLang="ko-KR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1</a:t>
            </a:r>
            <a:r>
              <a:rPr lang="ko-KR" altLang="en-US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학기</a:t>
            </a:r>
            <a:endParaRPr lang="en-US" altLang="ko-KR" sz="4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4882548"/>
          </a:xfrm>
        </p:spPr>
        <p:txBody>
          <a:bodyPr>
            <a:normAutofit fontScale="85000" lnSpcReduction="10000"/>
          </a:bodyPr>
          <a:lstStyle/>
          <a:p>
            <a:pPr marL="624078" lvl="0" indent="-514350">
              <a:buNone/>
            </a:pPr>
            <a:r>
              <a:rPr lang="en-US" altLang="ko-KR" b="1" dirty="0" smtClean="0"/>
              <a:t>1. </a:t>
            </a:r>
            <a:r>
              <a:rPr lang="ko-KR" altLang="en-US" b="1" dirty="0" smtClean="0"/>
              <a:t>노동개념의 문제점</a:t>
            </a:r>
            <a:endParaRPr lang="ko-KR" altLang="en-US" dirty="0" smtClean="0"/>
          </a:p>
          <a:p>
            <a:pPr marL="624078" lvl="0" indent="-514350">
              <a:buNone/>
            </a:pPr>
            <a:r>
              <a:rPr lang="en-US" altLang="ko-KR" dirty="0" smtClean="0"/>
              <a:t>1) </a:t>
            </a:r>
            <a:r>
              <a:rPr lang="ko-KR" altLang="en-US" dirty="0" smtClean="0"/>
              <a:t>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임금노동 뿐 아니라 특별한 보수를 받지 않는 활동까지 포함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사회적으로 유용한 가치를 지니지만 경제적 보상과는 무관한 활동까지 총칭하는 포괄적 범주 </a:t>
            </a:r>
          </a:p>
          <a:p>
            <a:pPr lvl="0">
              <a:buNone/>
            </a:pPr>
            <a:r>
              <a:rPr lang="en-US" altLang="ko-KR" dirty="0" smtClean="0"/>
              <a:t>2) </a:t>
            </a:r>
            <a:r>
              <a:rPr lang="ko-KR" altLang="en-US" dirty="0" smtClean="0"/>
              <a:t>노동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인간의 생존에 필요한 활동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생계를 유지하기 위해 하는 활동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자본주의적 생산관계에서 고용과 같은 의미로 사용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자본주의 사회에서 일은 경제적 보상이 주어지는 측면을 중심으로 재정의 되어 ‘</a:t>
            </a:r>
            <a:r>
              <a:rPr lang="en-US" altLang="ko-KR" dirty="0" smtClean="0"/>
              <a:t>(</a:t>
            </a:r>
            <a:r>
              <a:rPr lang="ko-KR" altLang="en-US" dirty="0" smtClean="0"/>
              <a:t>임금</a:t>
            </a:r>
            <a:r>
              <a:rPr lang="en-US" altLang="ko-KR" dirty="0" smtClean="0"/>
              <a:t>)</a:t>
            </a:r>
            <a:r>
              <a:rPr lang="ko-KR" altLang="en-US" dirty="0" smtClean="0"/>
              <a:t>노동</a:t>
            </a:r>
            <a:r>
              <a:rPr lang="en-US" altLang="ko-KR" dirty="0" smtClean="0"/>
              <a:t>= </a:t>
            </a:r>
            <a:r>
              <a:rPr lang="ko-KR" altLang="en-US" dirty="0" smtClean="0"/>
              <a:t>일’ 등식 성립</a:t>
            </a:r>
            <a:endParaRPr lang="en-US" altLang="ko-KR" dirty="0" smtClean="0"/>
          </a:p>
          <a:p>
            <a:pPr lvl="0">
              <a:buNone/>
            </a:pPr>
            <a:r>
              <a:rPr lang="en-US" altLang="ko-KR" dirty="0" smtClean="0"/>
              <a:t>3) </a:t>
            </a:r>
            <a:r>
              <a:rPr lang="ko-KR" altLang="en-US" dirty="0" smtClean="0"/>
              <a:t>직업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개인이 계속적으로 수행하는 경제 및 사회활동</a:t>
            </a:r>
            <a:r>
              <a:rPr lang="en-US" altLang="ko-KR" dirty="0" smtClean="0"/>
              <a:t>-(</a:t>
            </a:r>
            <a:r>
              <a:rPr lang="ko-KR" altLang="en-US" dirty="0" smtClean="0"/>
              <a:t>임금</a:t>
            </a:r>
            <a:r>
              <a:rPr lang="en-US" altLang="ko-KR" dirty="0" smtClean="0"/>
              <a:t>)</a:t>
            </a:r>
            <a:r>
              <a:rPr lang="ko-KR" altLang="en-US" dirty="0" smtClean="0"/>
              <a:t>노동을 구체적 양태에 따라 구분한 것이 직업</a:t>
            </a:r>
          </a:p>
          <a:p>
            <a:pPr>
              <a:buNone/>
            </a:pPr>
            <a:r>
              <a:rPr lang="en-US" altLang="ko-KR" dirty="0" smtClean="0"/>
              <a:t>=&gt;</a:t>
            </a:r>
            <a:r>
              <a:rPr lang="ko-KR" altLang="en-US" dirty="0" smtClean="0"/>
              <a:t>노동</a:t>
            </a:r>
            <a:r>
              <a:rPr lang="en-US" altLang="ko-KR" dirty="0" smtClean="0"/>
              <a:t>/</a:t>
            </a:r>
            <a:r>
              <a:rPr lang="ko-KR" altLang="en-US" dirty="0" smtClean="0"/>
              <a:t>직업 개념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시장경제 외부에서 일어나는 생계유지를 위한 자급적 활동과 가정에서 수행되는 많은 일들을 제외 시킴</a:t>
            </a:r>
            <a:r>
              <a:rPr lang="en-US" altLang="ko-KR" dirty="0" smtClean="0"/>
              <a:t>(ex. </a:t>
            </a:r>
            <a:r>
              <a:rPr lang="ko-KR" altLang="en-US" dirty="0" smtClean="0"/>
              <a:t>여성의 가사노동 </a:t>
            </a:r>
            <a:r>
              <a:rPr lang="en-US" altLang="ko-KR" dirty="0" smtClean="0"/>
              <a:t>or</a:t>
            </a:r>
            <a:r>
              <a:rPr lang="ko-KR" altLang="en-US" dirty="0" smtClean="0"/>
              <a:t> 가내부업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봉사활동 등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>
              <a:buFont typeface="Symbol"/>
              <a:buChar char="Þ"/>
            </a:pPr>
            <a:endParaRPr lang="ko-KR" altLang="en-US" dirty="0" smtClean="0"/>
          </a:p>
          <a:p>
            <a:pPr lvl="0">
              <a:buNone/>
            </a:pPr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  <a:p>
            <a:pPr lvl="0">
              <a:buNone/>
            </a:pPr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노동과 </a:t>
            </a:r>
            <a:r>
              <a:rPr lang="ko-KR" altLang="en-US" dirty="0" err="1" smtClean="0"/>
              <a:t>젠더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5306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sz="2800" b="1" dirty="0" smtClean="0"/>
              <a:t>2. </a:t>
            </a:r>
            <a:r>
              <a:rPr lang="ko-KR" altLang="en-US" sz="2800" b="1" dirty="0" smtClean="0"/>
              <a:t>여성의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일에 대한 연구의 </a:t>
            </a:r>
            <a:r>
              <a:rPr lang="ko-KR" altLang="en-US" sz="2800" b="1" dirty="0" smtClean="0"/>
              <a:t>접근방식</a:t>
            </a:r>
            <a:endParaRPr lang="en-US" altLang="ko-KR" sz="2800" b="1" dirty="0" smtClean="0"/>
          </a:p>
          <a:p>
            <a:pPr>
              <a:buNone/>
            </a:pPr>
            <a:endParaRPr lang="en-US" altLang="ko-KR" sz="2800" b="1" dirty="0" smtClean="0"/>
          </a:p>
          <a:p>
            <a:pPr marL="624078" indent="-514350">
              <a:buNone/>
            </a:pPr>
            <a:r>
              <a:rPr lang="en-US" altLang="ko-KR" sz="2800" b="1" dirty="0" smtClean="0"/>
              <a:t>1) </a:t>
            </a:r>
            <a:r>
              <a:rPr lang="ko-KR" altLang="en-US" sz="2800" b="1" dirty="0" smtClean="0"/>
              <a:t>개인주의적 접근</a:t>
            </a:r>
            <a:endParaRPr lang="en-US" altLang="ko-KR" sz="2800" b="1" dirty="0" smtClean="0"/>
          </a:p>
          <a:p>
            <a:pPr marL="624078" lvl="0" indent="-51435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가부장적 성별직업분리를 성별분업의 결과로 간주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임금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고용형태의 성별 격차가 차별의 결과가 아니라 선호도와 기능의 차이에서 발생한다고 전제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경제원리가 작동하는 노동시장에 맡기면 차별은 자연스레 해소된다고 봄</a:t>
            </a:r>
            <a:endParaRPr lang="en-US" altLang="ko-KR" dirty="0" smtClean="0"/>
          </a:p>
          <a:p>
            <a:pPr marL="624078" indent="-514350">
              <a:buNone/>
            </a:pPr>
            <a:r>
              <a:rPr lang="en-US" altLang="ko-KR" b="1" dirty="0" smtClean="0"/>
              <a:t>2) </a:t>
            </a:r>
            <a:r>
              <a:rPr lang="ko-KR" altLang="en-US" b="1" dirty="0" smtClean="0"/>
              <a:t>구조적 접근</a:t>
            </a:r>
            <a:endParaRPr lang="en-US" altLang="ko-KR" b="1" dirty="0" smtClean="0"/>
          </a:p>
          <a:p>
            <a:pPr marL="624078" lvl="0" indent="-51435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성차별 원인이 노동시장의 성별화된 구조에 있다고 봄 </a:t>
            </a:r>
            <a:endParaRPr lang="en-US" altLang="ko-KR" dirty="0" smtClean="0"/>
          </a:p>
          <a:p>
            <a:pPr marL="624078" lvl="0" indent="-51435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근본적으로 사회경제적 제도의 변화를 해결 대안으로 제시</a:t>
            </a:r>
          </a:p>
          <a:p>
            <a:pPr marL="624078" indent="-514350">
              <a:buNone/>
            </a:pPr>
            <a:endParaRPr lang="ko-KR" altLang="en-US" dirty="0" smtClean="0"/>
          </a:p>
          <a:p>
            <a:pPr marL="624078" lvl="0" indent="-514350">
              <a:buNone/>
            </a:pPr>
            <a:endParaRPr lang="ko-KR" altLang="en-US" dirty="0" smtClean="0"/>
          </a:p>
          <a:p>
            <a:pPr marL="624078" indent="-514350"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672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altLang="ko-KR" sz="7400" b="1" dirty="0" smtClean="0"/>
              <a:t>3. </a:t>
            </a:r>
            <a:r>
              <a:rPr lang="ko-KR" altLang="en-US" sz="7400" b="1" dirty="0" smtClean="0"/>
              <a:t>페미니즘의 여성노동 재평가</a:t>
            </a:r>
            <a:endParaRPr lang="en-US" altLang="ko-KR" sz="7400" b="1" dirty="0" smtClean="0"/>
          </a:p>
          <a:p>
            <a:pPr lvl="0">
              <a:buNone/>
            </a:pPr>
            <a:r>
              <a:rPr lang="en-US" altLang="ko-KR" sz="7400" dirty="0" smtClean="0"/>
              <a:t>- </a:t>
            </a:r>
            <a:r>
              <a:rPr lang="ko-KR" altLang="en-US" sz="7400" dirty="0" smtClean="0"/>
              <a:t>시장경제 외부에서 이루어지는 여성들의 무급 재생산</a:t>
            </a:r>
            <a:r>
              <a:rPr lang="en-US" altLang="ko-KR" sz="7400" dirty="0" smtClean="0"/>
              <a:t>/</a:t>
            </a:r>
            <a:r>
              <a:rPr lang="ko-KR" altLang="en-US" sz="7400" dirty="0" smtClean="0"/>
              <a:t>돌봄 노동이 자본주의 국가의 존속에 필수불가결한 노동임을 강조</a:t>
            </a:r>
          </a:p>
          <a:p>
            <a:pPr>
              <a:buNone/>
            </a:pPr>
            <a:r>
              <a:rPr lang="en-US" altLang="ko-KR" sz="7400" dirty="0" smtClean="0"/>
              <a:t>- </a:t>
            </a:r>
            <a:r>
              <a:rPr lang="ko-KR" altLang="en-US" sz="7400" dirty="0" smtClean="0"/>
              <a:t>여성의 </a:t>
            </a:r>
            <a:r>
              <a:rPr lang="ko-KR" altLang="en-US" sz="7400" dirty="0" smtClean="0"/>
              <a:t>다양한 정서적</a:t>
            </a:r>
            <a:r>
              <a:rPr lang="en-US" altLang="ko-KR" sz="7400" dirty="0" smtClean="0"/>
              <a:t>, </a:t>
            </a:r>
            <a:r>
              <a:rPr lang="ko-KR" altLang="en-US" sz="7400" dirty="0" smtClean="0"/>
              <a:t>성적 경험을 노동으로 </a:t>
            </a:r>
            <a:r>
              <a:rPr lang="ko-KR" altLang="en-US" sz="7400" dirty="0" err="1" smtClean="0"/>
              <a:t>재개념화</a:t>
            </a:r>
            <a:r>
              <a:rPr lang="en-US" altLang="ko-KR" sz="7400" dirty="0" smtClean="0"/>
              <a:t>/</a:t>
            </a:r>
            <a:r>
              <a:rPr lang="ko-KR" altLang="en-US" sz="7400" dirty="0" smtClean="0"/>
              <a:t>가치화 작업</a:t>
            </a:r>
            <a:r>
              <a:rPr lang="en-US" altLang="ko-KR" sz="7400" dirty="0" smtClean="0"/>
              <a:t>(ex. </a:t>
            </a:r>
            <a:r>
              <a:rPr lang="ko-KR" altLang="en-US" sz="7400" dirty="0" smtClean="0"/>
              <a:t>가사노동</a:t>
            </a:r>
            <a:r>
              <a:rPr lang="en-US" altLang="ko-KR" sz="7400" dirty="0" smtClean="0"/>
              <a:t>, </a:t>
            </a:r>
            <a:r>
              <a:rPr lang="ko-KR" altLang="en-US" sz="7400" dirty="0" smtClean="0"/>
              <a:t>감정노동</a:t>
            </a:r>
            <a:r>
              <a:rPr lang="en-US" altLang="ko-KR" sz="7400" dirty="0" smtClean="0"/>
              <a:t>)</a:t>
            </a:r>
          </a:p>
          <a:p>
            <a:pPr fontAlgn="base">
              <a:buNone/>
            </a:pPr>
            <a:endParaRPr lang="en-US" altLang="ko-KR" sz="6000" b="1" dirty="0" smtClean="0"/>
          </a:p>
          <a:p>
            <a:pPr fontAlgn="base">
              <a:buNone/>
            </a:pPr>
            <a:r>
              <a:rPr lang="en-US" altLang="ko-KR" sz="7400" b="1" dirty="0" smtClean="0"/>
              <a:t>4. </a:t>
            </a:r>
            <a:r>
              <a:rPr lang="ko-KR" altLang="en-US" sz="7400" b="1" dirty="0" smtClean="0"/>
              <a:t>여성 노동참여의 변화 </a:t>
            </a:r>
            <a:endParaRPr lang="en-US" altLang="ko-KR" sz="9800" b="1" dirty="0" smtClean="0"/>
          </a:p>
          <a:p>
            <a:pPr fontAlgn="base">
              <a:buNone/>
            </a:pPr>
            <a:r>
              <a:rPr lang="en-US" altLang="ko-KR" sz="7400" dirty="0" err="1" smtClean="0"/>
              <a:t>i</a:t>
            </a:r>
            <a:r>
              <a:rPr lang="en-US" altLang="ko-KR" sz="7400" dirty="0" smtClean="0"/>
              <a:t>) 80</a:t>
            </a:r>
            <a:r>
              <a:rPr lang="ko-KR" altLang="en-US" sz="7400" dirty="0" smtClean="0"/>
              <a:t>년대 변화</a:t>
            </a:r>
            <a:r>
              <a:rPr lang="en-US" altLang="ko-KR" sz="7400" dirty="0" smtClean="0"/>
              <a:t>: </a:t>
            </a:r>
            <a:r>
              <a:rPr lang="ko-KR" altLang="en-US" sz="7400" dirty="0" smtClean="0"/>
              <a:t>기혼 여성의 증가</a:t>
            </a:r>
            <a:r>
              <a:rPr lang="en-US" altLang="ko-KR" sz="7400" dirty="0" smtClean="0"/>
              <a:t>-&gt; </a:t>
            </a:r>
            <a:r>
              <a:rPr lang="ko-KR" altLang="en-US" sz="7400" dirty="0" smtClean="0"/>
              <a:t>노동시장 내부의 직종별 여성 내부의 분화 형성</a:t>
            </a:r>
            <a:r>
              <a:rPr lang="en-US" altLang="ko-KR" sz="7400" dirty="0" smtClean="0"/>
              <a:t>: </a:t>
            </a:r>
            <a:r>
              <a:rPr lang="ko-KR" altLang="en-US" sz="7400" dirty="0" smtClean="0"/>
              <a:t>미혼여성</a:t>
            </a:r>
            <a:r>
              <a:rPr lang="en-US" altLang="ko-KR" sz="7400" dirty="0" smtClean="0"/>
              <a:t>- </a:t>
            </a:r>
            <a:r>
              <a:rPr lang="ko-KR" altLang="en-US" sz="7400" dirty="0" smtClean="0"/>
              <a:t>전문직</a:t>
            </a:r>
            <a:r>
              <a:rPr lang="en-US" altLang="ko-KR" sz="7400" dirty="0" smtClean="0"/>
              <a:t>, </a:t>
            </a:r>
            <a:r>
              <a:rPr lang="ko-KR" altLang="en-US" sz="7400" dirty="0" err="1" smtClean="0"/>
              <a:t>준전문직</a:t>
            </a:r>
            <a:r>
              <a:rPr lang="en-US" altLang="ko-KR" sz="7400" dirty="0" smtClean="0"/>
              <a:t>, </a:t>
            </a:r>
            <a:r>
              <a:rPr lang="ko-KR" altLang="en-US" sz="7400" dirty="0" smtClean="0"/>
              <a:t>사무직 취업 비율 높음</a:t>
            </a:r>
            <a:r>
              <a:rPr lang="en-US" altLang="ko-KR" sz="7400" dirty="0" smtClean="0"/>
              <a:t>/ </a:t>
            </a:r>
            <a:r>
              <a:rPr lang="ko-KR" altLang="en-US" sz="7400" dirty="0" smtClean="0"/>
              <a:t>기혼여성</a:t>
            </a:r>
            <a:r>
              <a:rPr lang="en-US" altLang="ko-KR" sz="7400" dirty="0" smtClean="0"/>
              <a:t>- </a:t>
            </a:r>
            <a:r>
              <a:rPr lang="ko-KR" altLang="en-US" sz="7400" dirty="0" smtClean="0"/>
              <a:t>판매 서비스직</a:t>
            </a:r>
            <a:r>
              <a:rPr lang="en-US" altLang="ko-KR" sz="7400" dirty="0" smtClean="0"/>
              <a:t>, </a:t>
            </a:r>
            <a:r>
              <a:rPr lang="ko-KR" altLang="en-US" sz="7400" dirty="0" smtClean="0"/>
              <a:t>생산직 등 저임금 직종</a:t>
            </a:r>
            <a:r>
              <a:rPr lang="en-US" altLang="ko-KR" sz="7400" dirty="0" smtClean="0"/>
              <a:t>=&gt; </a:t>
            </a:r>
            <a:r>
              <a:rPr lang="ko-KR" altLang="en-US" sz="7400" dirty="0" smtClean="0"/>
              <a:t>경력단절의 </a:t>
            </a:r>
            <a:r>
              <a:rPr lang="en-US" altLang="ko-KR" sz="7400" dirty="0" smtClean="0"/>
              <a:t>M</a:t>
            </a:r>
            <a:r>
              <a:rPr lang="ko-KR" altLang="en-US" sz="7400" dirty="0" smtClean="0"/>
              <a:t>자형 취업유형을 띠기 때문</a:t>
            </a:r>
          </a:p>
          <a:p>
            <a:pPr fontAlgn="base">
              <a:buNone/>
            </a:pPr>
            <a:r>
              <a:rPr lang="en-US" altLang="ko-KR" sz="7400" dirty="0" smtClean="0"/>
              <a:t>ii) </a:t>
            </a:r>
            <a:r>
              <a:rPr lang="ko-KR" altLang="en-US" sz="7400" dirty="0" smtClean="0"/>
              <a:t>고학력 여성의 낮은 경제활동 참가율</a:t>
            </a:r>
          </a:p>
          <a:p>
            <a:pPr fontAlgn="base">
              <a:buNone/>
            </a:pPr>
            <a:r>
              <a:rPr lang="en-US" altLang="ko-KR" sz="7400" dirty="0" smtClean="0"/>
              <a:t>- </a:t>
            </a:r>
            <a:r>
              <a:rPr lang="ko-KR" altLang="en-US" sz="7400" dirty="0" smtClean="0"/>
              <a:t>여대생 비율</a:t>
            </a:r>
            <a:r>
              <a:rPr lang="en-US" altLang="ko-KR" sz="7400" dirty="0" smtClean="0"/>
              <a:t>: 26.9%(80</a:t>
            </a:r>
            <a:r>
              <a:rPr lang="ko-KR" altLang="en-US" sz="7400" dirty="0" smtClean="0"/>
              <a:t>년</a:t>
            </a:r>
            <a:r>
              <a:rPr lang="en-US" altLang="ko-KR" sz="7400" dirty="0" smtClean="0"/>
              <a:t>)-&gt; 46.6%(2000</a:t>
            </a:r>
            <a:r>
              <a:rPr lang="ko-KR" altLang="en-US" sz="7400" dirty="0" smtClean="0"/>
              <a:t>년</a:t>
            </a:r>
            <a:r>
              <a:rPr lang="en-US" altLang="ko-KR" sz="7400" dirty="0" smtClean="0"/>
              <a:t>) but, </a:t>
            </a:r>
            <a:r>
              <a:rPr lang="ko-KR" altLang="en-US" sz="7400" dirty="0" smtClean="0"/>
              <a:t>대졸 이상 고학력 여성 참가율</a:t>
            </a:r>
            <a:r>
              <a:rPr lang="en-US" altLang="ko-KR" sz="7400" dirty="0" smtClean="0"/>
              <a:t>(2003</a:t>
            </a:r>
            <a:r>
              <a:rPr lang="ko-KR" altLang="en-US" sz="7400" dirty="0" smtClean="0"/>
              <a:t>년</a:t>
            </a:r>
            <a:r>
              <a:rPr lang="en-US" altLang="ko-KR" sz="7400" dirty="0" smtClean="0"/>
              <a:t>): 58.1%(OECD </a:t>
            </a:r>
            <a:r>
              <a:rPr lang="ko-KR" altLang="en-US" sz="7400" dirty="0" smtClean="0"/>
              <a:t>국가 </a:t>
            </a:r>
            <a:r>
              <a:rPr lang="en-US" altLang="ko-KR" sz="7400" dirty="0" smtClean="0"/>
              <a:t>25</a:t>
            </a:r>
            <a:r>
              <a:rPr lang="ko-KR" altLang="en-US" sz="7400" dirty="0" smtClean="0"/>
              <a:t>세 이상 대졸 여성 평균 참가율</a:t>
            </a:r>
            <a:r>
              <a:rPr lang="en-US" altLang="ko-KR" sz="7400" dirty="0" smtClean="0"/>
              <a:t>: 83%)</a:t>
            </a:r>
            <a:r>
              <a:rPr lang="ko-KR" altLang="en-US" sz="7400" dirty="0" smtClean="0"/>
              <a:t>에 불과</a:t>
            </a:r>
            <a:r>
              <a:rPr lang="en-US" altLang="ko-KR" sz="7400" dirty="0" smtClean="0"/>
              <a:t>(cf. </a:t>
            </a:r>
            <a:r>
              <a:rPr lang="ko-KR" altLang="en-US" sz="7400" dirty="0" smtClean="0"/>
              <a:t>남성</a:t>
            </a:r>
            <a:r>
              <a:rPr lang="en-US" altLang="ko-KR" sz="7400" dirty="0" smtClean="0"/>
              <a:t>- 89.0%)</a:t>
            </a:r>
            <a:endParaRPr lang="ko-KR" altLang="en-US" sz="7400" dirty="0" smtClean="0"/>
          </a:p>
          <a:p>
            <a:pPr fontAlgn="base">
              <a:buNone/>
            </a:pPr>
            <a:r>
              <a:rPr lang="en-US" altLang="ko-KR" sz="7400" dirty="0" smtClean="0"/>
              <a:t>=&gt; M</a:t>
            </a:r>
            <a:r>
              <a:rPr lang="ko-KR" altLang="en-US" sz="7400" dirty="0" smtClean="0"/>
              <a:t>자형 여성 취업 유형 </a:t>
            </a:r>
            <a:r>
              <a:rPr lang="en-US" altLang="ko-KR" sz="7400" dirty="0" smtClean="0"/>
              <a:t>&amp; </a:t>
            </a:r>
            <a:r>
              <a:rPr lang="ko-KR" altLang="en-US" sz="7400" dirty="0" smtClean="0"/>
              <a:t>고학력 여성의 낮은 취업률</a:t>
            </a:r>
          </a:p>
          <a:p>
            <a:pPr>
              <a:buNone/>
            </a:pPr>
            <a:endParaRPr lang="ko-KR" altLang="en-US" sz="31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67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ko-KR" sz="3300" dirty="0" smtClean="0"/>
              <a:t>5.</a:t>
            </a:r>
            <a:r>
              <a:rPr lang="en-US" altLang="ko-KR" sz="3300" b="1" dirty="0" smtClean="0"/>
              <a:t> </a:t>
            </a:r>
            <a:r>
              <a:rPr lang="ko-KR" altLang="en-US" sz="3300" b="1" dirty="0" smtClean="0"/>
              <a:t>노동시장의 성불평등 구조와 쟁점</a:t>
            </a:r>
          </a:p>
          <a:p>
            <a:pPr fontAlgn="base">
              <a:buNone/>
            </a:pPr>
            <a:r>
              <a:rPr lang="en-US" altLang="ko-KR" b="1" dirty="0" smtClean="0"/>
              <a:t>1) </a:t>
            </a:r>
            <a:r>
              <a:rPr lang="ko-KR" altLang="en-US" b="1" dirty="0" smtClean="0"/>
              <a:t>성별 직업 분리와 임금 격차</a:t>
            </a:r>
          </a:p>
          <a:p>
            <a:pPr fontAlgn="base">
              <a:buNone/>
            </a:pPr>
            <a:r>
              <a:rPr lang="ko-KR" altLang="en-US" dirty="0" smtClean="0"/>
              <a:t>* 전통적 여성 직종 중심으로 여성 진출 </a:t>
            </a:r>
            <a:r>
              <a:rPr lang="ko-KR" altLang="en-US" dirty="0" smtClean="0"/>
              <a:t>증가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전통적 </a:t>
            </a:r>
            <a:r>
              <a:rPr lang="ko-KR" altLang="en-US" dirty="0" smtClean="0"/>
              <a:t>여성우위 직종인 일반 사무직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서비스직에 여성 집중 경향 강화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전통적 여성 우위직종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저임금 직종</a:t>
            </a:r>
          </a:p>
          <a:p>
            <a:pPr fontAlgn="base">
              <a:buNone/>
            </a:pPr>
            <a:r>
              <a:rPr lang="en-US" altLang="ko-KR" dirty="0" smtClean="0"/>
              <a:t>=&gt; </a:t>
            </a:r>
            <a:r>
              <a:rPr lang="ko-KR" altLang="en-US" dirty="0" smtClean="0"/>
              <a:t>성별 </a:t>
            </a:r>
            <a:r>
              <a:rPr lang="ko-KR" altLang="en-US" dirty="0" smtClean="0"/>
              <a:t>직종 분리 강화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남녀의 임금 격차 지속의 기제로 작용</a:t>
            </a:r>
            <a:r>
              <a:rPr lang="en-US" altLang="ko-KR" dirty="0" smtClean="0"/>
              <a:t>(</a:t>
            </a:r>
            <a:r>
              <a:rPr lang="en-US" altLang="ko-KR" dirty="0" smtClean="0"/>
              <a:t>2012</a:t>
            </a:r>
            <a:r>
              <a:rPr lang="ko-KR" altLang="en-US" dirty="0" smtClean="0"/>
              <a:t>년 </a:t>
            </a:r>
            <a:r>
              <a:rPr lang="ko-KR" altLang="en-US" dirty="0" smtClean="0"/>
              <a:t>남성의 </a:t>
            </a:r>
            <a:r>
              <a:rPr lang="en-US" altLang="ko-KR" dirty="0" smtClean="0"/>
              <a:t>63% </a:t>
            </a:r>
            <a:r>
              <a:rPr lang="ko-KR" altLang="en-US" dirty="0" smtClean="0"/>
              <a:t>불과</a:t>
            </a:r>
            <a:r>
              <a:rPr lang="en-US" altLang="ko-KR" dirty="0" smtClean="0"/>
              <a:t>)</a:t>
            </a:r>
          </a:p>
          <a:p>
            <a:pPr fontAlgn="base">
              <a:buNone/>
            </a:pPr>
            <a:r>
              <a:rPr lang="en-US" altLang="ko-KR" b="1" dirty="0" smtClean="0"/>
              <a:t>2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여성 </a:t>
            </a:r>
            <a:r>
              <a:rPr lang="ko-KR" altLang="en-US" b="1" dirty="0" err="1" smtClean="0"/>
              <a:t>비정규직의</a:t>
            </a:r>
            <a:r>
              <a:rPr lang="ko-KR" altLang="en-US" b="1" dirty="0" smtClean="0"/>
              <a:t> 증가와 고용불안정 심화 </a:t>
            </a:r>
          </a:p>
          <a:p>
            <a:pPr fontAlgn="base">
              <a:buNone/>
            </a:pPr>
            <a:r>
              <a:rPr lang="ko-KR" altLang="en-US" dirty="0" smtClean="0"/>
              <a:t>* 노동의 유연화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여성노동력의 </a:t>
            </a:r>
            <a:r>
              <a:rPr lang="ko-KR" altLang="en-US" dirty="0" err="1" smtClean="0"/>
              <a:t>비정규직화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여성의 고용불안정 현상 증가</a:t>
            </a:r>
            <a:r>
              <a:rPr lang="en-US" altLang="ko-KR" dirty="0" smtClean="0"/>
              <a:t>: </a:t>
            </a:r>
            <a:r>
              <a:rPr lang="en-US" altLang="ko-KR" dirty="0" smtClean="0"/>
              <a:t>2012</a:t>
            </a:r>
            <a:r>
              <a:rPr lang="ko-KR" altLang="en-US" dirty="0" smtClean="0"/>
              <a:t>년 여성 </a:t>
            </a:r>
            <a:r>
              <a:rPr lang="ko-KR" altLang="en-US" dirty="0" err="1" smtClean="0"/>
              <a:t>비정규직</a:t>
            </a:r>
            <a:r>
              <a:rPr lang="ko-KR" altLang="en-US" dirty="0" smtClean="0"/>
              <a:t> 규모 </a:t>
            </a:r>
            <a:r>
              <a:rPr lang="en-US" altLang="ko-KR" dirty="0" smtClean="0"/>
              <a:t>60</a:t>
            </a:r>
            <a:r>
              <a:rPr lang="en-US" altLang="ko-KR" dirty="0" smtClean="0"/>
              <a:t>% </a:t>
            </a:r>
            <a:r>
              <a:rPr lang="ko-KR" altLang="en-US" dirty="0" smtClean="0"/>
              <a:t>가량</a:t>
            </a:r>
            <a:endParaRPr lang="ko-KR" altLang="en-US" dirty="0" smtClean="0"/>
          </a:p>
          <a:p>
            <a:pPr fontAlgn="base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노동조건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비정규직</a:t>
            </a:r>
            <a:r>
              <a:rPr lang="ko-KR" altLang="en-US" dirty="0" smtClean="0"/>
              <a:t> </a:t>
            </a:r>
            <a:r>
              <a:rPr lang="en-US" altLang="ko-KR" dirty="0" smtClean="0"/>
              <a:t>47.5</a:t>
            </a:r>
            <a:r>
              <a:rPr lang="ko-KR" altLang="en-US" dirty="0" smtClean="0"/>
              <a:t>시간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정규직</a:t>
            </a:r>
            <a:r>
              <a:rPr lang="en-US" altLang="ko-KR" dirty="0" smtClean="0"/>
              <a:t>: 47.1</a:t>
            </a:r>
            <a:r>
              <a:rPr lang="ko-KR" altLang="en-US" dirty="0" smtClean="0"/>
              <a:t>시간 </a:t>
            </a:r>
            <a:r>
              <a:rPr lang="en-US" altLang="ko-KR" dirty="0" smtClean="0"/>
              <a:t>but, </a:t>
            </a:r>
            <a:r>
              <a:rPr lang="ko-KR" altLang="en-US" dirty="0" smtClean="0"/>
              <a:t>월평균 임금 총액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정규직 </a:t>
            </a:r>
            <a:r>
              <a:rPr lang="ko-KR" altLang="en-US" dirty="0" smtClean="0"/>
              <a:t>여성의 </a:t>
            </a:r>
            <a:r>
              <a:rPr lang="en-US" altLang="ko-KR" dirty="0" smtClean="0"/>
              <a:t>53.1%/ </a:t>
            </a:r>
            <a:r>
              <a:rPr lang="ko-KR" altLang="en-US" dirty="0" smtClean="0"/>
              <a:t>정규직 남성의 </a:t>
            </a:r>
            <a:r>
              <a:rPr lang="en-US" altLang="ko-KR" dirty="0" smtClean="0"/>
              <a:t>34.7%/ </a:t>
            </a:r>
            <a:r>
              <a:rPr lang="ko-KR" altLang="en-US" dirty="0" err="1" smtClean="0"/>
              <a:t>비정규직</a:t>
            </a:r>
            <a:r>
              <a:rPr lang="ko-KR" altLang="en-US" dirty="0" smtClean="0"/>
              <a:t> 남성의 </a:t>
            </a:r>
            <a:r>
              <a:rPr lang="en-US" altLang="ko-KR" dirty="0" smtClean="0"/>
              <a:t>67.8%(2011</a:t>
            </a:r>
            <a:r>
              <a:rPr lang="ko-KR" altLang="en-US" dirty="0" smtClean="0"/>
              <a:t>년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fontAlgn="base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파견근로 형태의 </a:t>
            </a:r>
            <a:r>
              <a:rPr lang="ko-KR" altLang="en-US" dirty="0" err="1" smtClean="0"/>
              <a:t>비정규직</a:t>
            </a:r>
            <a:r>
              <a:rPr lang="ko-KR" altLang="en-US" dirty="0" smtClean="0"/>
              <a:t> 여성 크게 증가 추세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동일 업종 </a:t>
            </a:r>
            <a:r>
              <a:rPr lang="ko-KR" altLang="en-US" dirty="0" err="1" smtClean="0"/>
              <a:t>비정규직</a:t>
            </a:r>
            <a:r>
              <a:rPr lang="ko-KR" altLang="en-US" dirty="0" smtClean="0"/>
              <a:t> 여성에 비해 </a:t>
            </a:r>
            <a:r>
              <a:rPr lang="en-US" altLang="ko-KR" dirty="0" smtClean="0"/>
              <a:t>20% </a:t>
            </a:r>
            <a:r>
              <a:rPr lang="ko-KR" altLang="en-US" dirty="0" smtClean="0"/>
              <a:t>낮음 임금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고용 불안정 더 심함</a:t>
            </a:r>
            <a:r>
              <a:rPr lang="en-US" altLang="ko-KR" dirty="0" smtClean="0"/>
              <a:t>(ex. </a:t>
            </a:r>
            <a:r>
              <a:rPr lang="ko-KR" altLang="en-US" dirty="0" err="1" smtClean="0"/>
              <a:t>텔레마케터</a:t>
            </a:r>
            <a:r>
              <a:rPr lang="en-US" altLang="ko-KR" dirty="0" smtClean="0"/>
              <a:t>) </a:t>
            </a:r>
            <a:endParaRPr lang="ko-KR" altLang="en-US" dirty="0" smtClean="0"/>
          </a:p>
          <a:p>
            <a:pPr fontAlgn="base">
              <a:buNone/>
            </a:pPr>
            <a:r>
              <a:rPr lang="en-US" altLang="ko-KR" b="1" dirty="0" smtClean="0"/>
              <a:t>3) </a:t>
            </a:r>
            <a:r>
              <a:rPr lang="ko-KR" altLang="en-US" b="1" dirty="0" smtClean="0"/>
              <a:t>간접차별</a:t>
            </a:r>
            <a:endParaRPr lang="en-US" altLang="ko-KR" b="1" dirty="0" smtClean="0"/>
          </a:p>
          <a:p>
            <a:pPr fontAlgn="base">
              <a:buNone/>
            </a:pPr>
            <a:r>
              <a:rPr lang="en-US" altLang="ko-KR" b="1" dirty="0" smtClean="0"/>
              <a:t>- </a:t>
            </a:r>
            <a:r>
              <a:rPr lang="ko-KR" altLang="en-US" dirty="0" smtClean="0"/>
              <a:t>중립적 기준이 특정 소수자 집단에게 </a:t>
            </a:r>
            <a:r>
              <a:rPr lang="ko-KR" altLang="en-US" dirty="0" smtClean="0"/>
              <a:t>불이익의 </a:t>
            </a:r>
            <a:r>
              <a:rPr lang="ko-KR" altLang="en-US" dirty="0" smtClean="0"/>
              <a:t>결과를 야기하는 경우의 </a:t>
            </a:r>
            <a:r>
              <a:rPr lang="ko-KR" altLang="en-US" dirty="0" smtClean="0"/>
              <a:t>차별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60262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altLang="ko-KR" sz="3000" dirty="0" smtClean="0"/>
              <a:t>6. </a:t>
            </a:r>
            <a:r>
              <a:rPr lang="ko-KR" altLang="en-US" sz="3000" b="1" dirty="0" smtClean="0"/>
              <a:t>노동시장에서 여성노동이 주변화되는 이유</a:t>
            </a:r>
            <a:endParaRPr lang="en-US" altLang="ko-KR" sz="3000" b="1" dirty="0" smtClean="0"/>
          </a:p>
          <a:p>
            <a:pPr>
              <a:buNone/>
            </a:pPr>
            <a:endParaRPr lang="en-US" altLang="ko-KR" b="1" dirty="0" smtClean="0"/>
          </a:p>
          <a:p>
            <a:pPr>
              <a:buNone/>
            </a:pPr>
            <a:r>
              <a:rPr lang="en-US" altLang="ko-KR" b="1" dirty="0" smtClean="0"/>
              <a:t>1) </a:t>
            </a:r>
            <a:r>
              <a:rPr lang="ko-KR" altLang="en-US" b="1" dirty="0" smtClean="0"/>
              <a:t>여성</a:t>
            </a:r>
            <a:r>
              <a:rPr lang="en-US" altLang="ko-KR" b="1" dirty="0" smtClean="0"/>
              <a:t>=</a:t>
            </a:r>
            <a:r>
              <a:rPr lang="ko-KR" altLang="en-US" b="1" dirty="0" smtClean="0"/>
              <a:t>미래의 어머니</a:t>
            </a:r>
            <a:r>
              <a:rPr lang="en-US" altLang="ko-KR" b="1" dirty="0" smtClean="0"/>
              <a:t>=</a:t>
            </a:r>
            <a:r>
              <a:rPr lang="ko-KR" altLang="en-US" b="1" dirty="0" smtClean="0"/>
              <a:t>이차적 노동자</a:t>
            </a:r>
          </a:p>
          <a:p>
            <a:pPr lvl="0">
              <a:buNone/>
            </a:pPr>
            <a:r>
              <a:rPr lang="en-US" altLang="ko-KR" dirty="0" smtClean="0"/>
              <a:t>- ‘</a:t>
            </a:r>
            <a:r>
              <a:rPr lang="ko-KR" altLang="en-US" dirty="0" smtClean="0"/>
              <a:t>여성은 출산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육아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가사노동 주임무자</a:t>
            </a:r>
            <a:r>
              <a:rPr lang="en-US" altLang="ko-KR" dirty="0" smtClean="0"/>
              <a:t>’: </a:t>
            </a:r>
            <a:r>
              <a:rPr lang="ko-KR" altLang="en-US" dirty="0" smtClean="0"/>
              <a:t>노동시장의 성차별을 구조적 문제가 아닌 여성 개인의 문제로 인식하게 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Pujol</a:t>
            </a:r>
            <a:r>
              <a:rPr lang="en-US" altLang="ko-KR" dirty="0" smtClean="0"/>
              <a:t>, 1995)</a:t>
            </a:r>
          </a:p>
          <a:p>
            <a:pPr>
              <a:buNone/>
            </a:pPr>
            <a:r>
              <a:rPr lang="en-US" altLang="ko-KR" b="1" dirty="0" smtClean="0"/>
              <a:t>2) </a:t>
            </a:r>
            <a:r>
              <a:rPr lang="ko-KR" altLang="en-US" b="1" dirty="0" smtClean="0"/>
              <a:t>남성중심적 기업과 노동문화 </a:t>
            </a:r>
          </a:p>
          <a:p>
            <a:pPr lvl="0" fontAlgn="base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한국의 맞벌이 부부 </a:t>
            </a:r>
            <a:r>
              <a:rPr lang="en-US" altLang="ko-KR" dirty="0" smtClean="0"/>
              <a:t>50%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5</a:t>
            </a:r>
            <a:r>
              <a:rPr lang="ko-KR" altLang="en-US" dirty="0" smtClean="0"/>
              <a:t>년 이내 </a:t>
            </a:r>
            <a:r>
              <a:rPr lang="ko-KR" altLang="en-US" dirty="0" err="1" smtClean="0"/>
              <a:t>외벌이로</a:t>
            </a:r>
            <a:r>
              <a:rPr lang="ko-KR" altLang="en-US" dirty="0" smtClean="0"/>
              <a:t> 전환</a:t>
            </a:r>
            <a:endParaRPr lang="en-US" altLang="ko-KR" dirty="0" smtClean="0"/>
          </a:p>
          <a:p>
            <a:pPr lvl="0" fontAlgn="base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여성들의 가사</a:t>
            </a:r>
            <a:r>
              <a:rPr lang="en-US" altLang="ko-KR" dirty="0" smtClean="0"/>
              <a:t>/</a:t>
            </a:r>
            <a:r>
              <a:rPr lang="ko-KR" altLang="en-US" dirty="0" smtClean="0"/>
              <a:t>육아책임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직업전망의 부재’가 퇴직사유</a:t>
            </a:r>
            <a:r>
              <a:rPr lang="en-US" altLang="ko-KR" dirty="0" smtClean="0"/>
              <a:t>(2006</a:t>
            </a:r>
            <a:r>
              <a:rPr lang="ko-KR" altLang="en-US" dirty="0" smtClean="0"/>
              <a:t>년 전국 가족실태조사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0" fontAlgn="base">
              <a:buNone/>
            </a:pPr>
            <a:r>
              <a:rPr lang="en-US" altLang="ko-KR" dirty="0" smtClean="0"/>
              <a:t>=&gt;</a:t>
            </a:r>
            <a:r>
              <a:rPr lang="ko-KR" altLang="en-US" dirty="0" smtClean="0"/>
              <a:t>직장은 능력주의의 </a:t>
            </a:r>
            <a:r>
              <a:rPr lang="ko-KR" altLang="en-US" dirty="0" err="1" smtClean="0"/>
              <a:t>성중립적</a:t>
            </a:r>
            <a:r>
              <a:rPr lang="ko-KR" altLang="en-US" dirty="0" smtClean="0"/>
              <a:t> 공간이 아니라 성별분업 이데올로기에 의해 노동시장 내 차별적 </a:t>
            </a:r>
            <a:r>
              <a:rPr lang="ko-KR" altLang="en-US" dirty="0" err="1" smtClean="0"/>
              <a:t>젠더관계를</a:t>
            </a:r>
            <a:r>
              <a:rPr lang="ko-KR" altLang="en-US" dirty="0" smtClean="0"/>
              <a:t> 생산해내는 성별화된 공간</a:t>
            </a:r>
          </a:p>
          <a:p>
            <a:pPr>
              <a:buNone/>
            </a:pPr>
            <a:endParaRPr lang="ko-KR" altLang="en-US" dirty="0" smtClean="0"/>
          </a:p>
          <a:p>
            <a:pPr lvl="0">
              <a:buNone/>
            </a:pPr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674636"/>
          </a:xfrm>
        </p:spPr>
        <p:txBody>
          <a:bodyPr>
            <a:normAutofit fontScale="85000" lnSpcReduction="20000"/>
          </a:bodyPr>
          <a:lstStyle/>
          <a:p>
            <a:pPr fontAlgn="base">
              <a:buNone/>
            </a:pPr>
            <a:r>
              <a:rPr lang="en-US" altLang="ko-KR" b="1" dirty="0" smtClean="0"/>
              <a:t>(1) </a:t>
            </a:r>
            <a:r>
              <a:rPr lang="ko-KR" altLang="en-US" b="1" dirty="0" smtClean="0"/>
              <a:t>누가 노동자인가</a:t>
            </a:r>
            <a:r>
              <a:rPr lang="en-US" altLang="ko-KR" b="1" dirty="0" smtClean="0"/>
              <a:t>?- </a:t>
            </a:r>
            <a:r>
              <a:rPr lang="ko-KR" altLang="en-US" dirty="0" smtClean="0"/>
              <a:t>남성이 표준 노동자</a:t>
            </a:r>
          </a:p>
          <a:p>
            <a:pPr lvl="0" fontAlgn="base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남성을 표준 노동자로 규정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직장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노동조합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국가와 같은 ‘조직’의 </a:t>
            </a:r>
            <a:r>
              <a:rPr lang="ko-KR" altLang="en-US" dirty="0" err="1" smtClean="0"/>
              <a:t>남성중심성</a:t>
            </a:r>
            <a:r>
              <a:rPr lang="en-US" altLang="ko-KR" dirty="0" smtClean="0"/>
              <a:t>=&gt;</a:t>
            </a:r>
            <a:r>
              <a:rPr lang="ko-KR" altLang="en-US" dirty="0" smtClean="0"/>
              <a:t>여성 노동을 주변화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평가절하시키는 핵심 요인</a:t>
            </a:r>
            <a:endParaRPr lang="en-US" altLang="ko-KR" dirty="0" smtClean="0"/>
          </a:p>
          <a:p>
            <a:pPr fontAlgn="base">
              <a:buNone/>
            </a:pPr>
            <a:r>
              <a:rPr lang="en-US" altLang="ko-KR" b="1" dirty="0" smtClean="0"/>
              <a:t>(2) </a:t>
            </a:r>
            <a:r>
              <a:rPr lang="ko-KR" altLang="en-US" b="1" dirty="0" smtClean="0"/>
              <a:t>왜 여성의 임금은 낮은가</a:t>
            </a:r>
            <a:r>
              <a:rPr lang="en-US" altLang="ko-KR" b="1" dirty="0" smtClean="0"/>
              <a:t>?</a:t>
            </a:r>
            <a:endParaRPr lang="ko-KR" altLang="en-US" b="1" dirty="0" smtClean="0"/>
          </a:p>
          <a:p>
            <a:pPr lvl="0" fontAlgn="base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남성 생계부양자를 표준모델로 하는 임금체계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기업복리후생제도의 토대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사회적</a:t>
            </a:r>
            <a:r>
              <a:rPr lang="en-US" altLang="ko-KR" dirty="0" smtClean="0"/>
              <a:t>/</a:t>
            </a:r>
            <a:r>
              <a:rPr lang="ko-KR" altLang="en-US" dirty="0" smtClean="0"/>
              <a:t>문화적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정치적으로 여성의 적합한 자리를 가정으로 제한시키는 성차별적 제도</a:t>
            </a:r>
          </a:p>
          <a:p>
            <a:pPr lvl="0" fontAlgn="base">
              <a:buNone/>
            </a:pPr>
            <a:r>
              <a:rPr lang="en-US" altLang="ko-KR" dirty="0" smtClean="0"/>
              <a:t>- 2013</a:t>
            </a:r>
            <a:r>
              <a:rPr lang="ko-KR" altLang="en-US" dirty="0" smtClean="0"/>
              <a:t>년 남녀 임금격차</a:t>
            </a:r>
            <a:r>
              <a:rPr lang="en-US" altLang="ko-KR" dirty="0" smtClean="0"/>
              <a:t>: 38.9%/ OECD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15.8%</a:t>
            </a:r>
            <a:endParaRPr lang="ko-KR" altLang="en-US" dirty="0" smtClean="0"/>
          </a:p>
          <a:p>
            <a:pPr fontAlgn="base">
              <a:buNone/>
            </a:pPr>
            <a:r>
              <a:rPr lang="en-US" altLang="ko-KR" b="1" dirty="0" smtClean="0"/>
              <a:t>(3) </a:t>
            </a:r>
            <a:r>
              <a:rPr lang="ko-KR" altLang="en-US" b="1" dirty="0" smtClean="0"/>
              <a:t>여성은 산업예비군</a:t>
            </a:r>
            <a:r>
              <a:rPr lang="en-US" altLang="ko-KR" b="1" dirty="0" smtClean="0"/>
              <a:t>?</a:t>
            </a:r>
            <a:endParaRPr lang="ko-KR" altLang="en-US" b="1" dirty="0" smtClean="0"/>
          </a:p>
          <a:p>
            <a:pPr lvl="0" fontAlgn="base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남성표준의 노동시장 구조는 여성들을 </a:t>
            </a:r>
            <a:r>
              <a:rPr lang="ko-KR" altLang="en-US" dirty="0" err="1" smtClean="0"/>
              <a:t>사적영역에</a:t>
            </a:r>
            <a:r>
              <a:rPr lang="ko-KR" altLang="en-US" dirty="0" smtClean="0"/>
              <a:t> 적합화</a:t>
            </a:r>
            <a:endParaRPr lang="en-US" altLang="ko-KR" dirty="0" smtClean="0"/>
          </a:p>
          <a:p>
            <a:pPr lvl="0" fontAlgn="base">
              <a:buNone/>
            </a:pPr>
            <a:r>
              <a:rPr lang="en-US" altLang="ko-KR" dirty="0" smtClean="0"/>
              <a:t>-&gt;</a:t>
            </a:r>
            <a:r>
              <a:rPr lang="ko-KR" altLang="en-US" dirty="0" smtClean="0"/>
              <a:t>‘일이나 가족이냐’의 선택을 강요당함으로써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마미트랙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현실적 선택을 하게 됨</a:t>
            </a:r>
            <a:r>
              <a:rPr lang="en-US" altLang="ko-KR" dirty="0" smtClean="0"/>
              <a:t>=&gt;</a:t>
            </a:r>
            <a:r>
              <a:rPr lang="ko-KR" altLang="en-US" dirty="0" smtClean="0"/>
              <a:t>여성들은 직장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가사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돌봄노동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좋은 어머니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이중삼중의 부담을 갖게 됨</a:t>
            </a:r>
            <a:endParaRPr lang="en-US" altLang="ko-KR" dirty="0" smtClean="0"/>
          </a:p>
          <a:p>
            <a:pPr lvl="0" fontAlgn="base">
              <a:buNone/>
            </a:pPr>
            <a:endParaRPr lang="en-US" altLang="ko-KR" dirty="0" smtClean="0"/>
          </a:p>
          <a:p>
            <a:pPr fontAlgn="base">
              <a:buNone/>
            </a:pPr>
            <a:r>
              <a:rPr lang="en-US" altLang="ko-KR" dirty="0" smtClean="0"/>
              <a:t>* </a:t>
            </a:r>
            <a:r>
              <a:rPr lang="en-US" altLang="ko-KR" b="1" dirty="0" smtClean="0"/>
              <a:t>‘second shift(</a:t>
            </a:r>
            <a:r>
              <a:rPr lang="ko-KR" altLang="en-US" b="1" dirty="0" smtClean="0"/>
              <a:t>두 번째 근무</a:t>
            </a:r>
            <a:r>
              <a:rPr lang="en-US" altLang="ko-KR" b="1" dirty="0" smtClean="0"/>
              <a:t>)’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직장에서의 임금 노동 후 집으로 또 다시 출근하는 맞벌이 여성들의 가사노동</a:t>
            </a:r>
            <a:r>
              <a:rPr lang="en-US" altLang="ko-KR" dirty="0" smtClean="0"/>
              <a:t>/</a:t>
            </a:r>
            <a:r>
              <a:rPr lang="ko-KR" altLang="en-US" dirty="0" smtClean="0"/>
              <a:t>양육을 도맡아 하는 이중부담을 설명하는 용어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혹쉴드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0" fontAlgn="base">
              <a:buFontTx/>
              <a:buChar char="-"/>
            </a:pPr>
            <a:endParaRPr lang="ko-KR" altLang="en-US" dirty="0" smtClean="0"/>
          </a:p>
          <a:p>
            <a:pPr fontAlgn="base">
              <a:buNone/>
            </a:pPr>
            <a:endParaRPr lang="ko-KR" altLang="en-US" dirty="0" smtClean="0"/>
          </a:p>
          <a:p>
            <a:pPr lvl="0" fontAlgn="base">
              <a:buNone/>
            </a:pPr>
            <a:endParaRPr lang="ko-KR" altLang="en-US" b="1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5306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b="1" dirty="0" smtClean="0"/>
              <a:t>7. </a:t>
            </a:r>
            <a:r>
              <a:rPr lang="ko-KR" altLang="en-US" b="1" dirty="0" err="1" smtClean="0"/>
              <a:t>성평등적</a:t>
            </a:r>
            <a:r>
              <a:rPr lang="ko-KR" altLang="en-US" b="1" dirty="0" smtClean="0"/>
              <a:t> 노동 개념 정립을 위한 </a:t>
            </a:r>
            <a:r>
              <a:rPr lang="ko-KR" altLang="en-US" b="1" dirty="0" smtClean="0"/>
              <a:t>제안</a:t>
            </a:r>
            <a:endParaRPr lang="en-US" altLang="ko-KR" b="1" dirty="0" smtClean="0"/>
          </a:p>
          <a:p>
            <a:pPr>
              <a:buNone/>
            </a:pPr>
            <a:endParaRPr lang="en-US" altLang="ko-KR" b="1" dirty="0" smtClean="0"/>
          </a:p>
          <a:p>
            <a:pPr lvl="0">
              <a:buNone/>
            </a:pPr>
            <a:r>
              <a:rPr lang="en-US" altLang="ko-KR" dirty="0" err="1" smtClean="0"/>
              <a:t>i</a:t>
            </a:r>
            <a:r>
              <a:rPr lang="en-US" altLang="ko-KR" dirty="0" smtClean="0"/>
              <a:t>) </a:t>
            </a:r>
            <a:r>
              <a:rPr lang="ko-KR" altLang="en-US" dirty="0" smtClean="0"/>
              <a:t>남성중심적 조직운영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여성 친화적 </a:t>
            </a:r>
            <a:r>
              <a:rPr lang="en-US" altLang="ko-KR" dirty="0" smtClean="0"/>
              <a:t>or</a:t>
            </a:r>
            <a:r>
              <a:rPr lang="ko-KR" altLang="en-US" dirty="0" smtClean="0"/>
              <a:t> 가족</a:t>
            </a:r>
            <a:r>
              <a:rPr lang="en-US" altLang="ko-KR" dirty="0" smtClean="0"/>
              <a:t> </a:t>
            </a:r>
            <a:r>
              <a:rPr lang="ko-KR" altLang="en-US" dirty="0" smtClean="0"/>
              <a:t>친화적 방식으로 전환</a:t>
            </a:r>
            <a:endParaRPr lang="en-US" altLang="ko-KR" dirty="0" smtClean="0"/>
          </a:p>
          <a:p>
            <a:pPr lvl="0">
              <a:buNone/>
            </a:pPr>
            <a:r>
              <a:rPr lang="en-US" altLang="ko-KR" dirty="0" smtClean="0"/>
              <a:t>ii)</a:t>
            </a:r>
            <a:r>
              <a:rPr lang="en-US" altLang="ko-KR" dirty="0" smtClean="0"/>
              <a:t> </a:t>
            </a:r>
            <a:r>
              <a:rPr lang="ko-KR" altLang="en-US" dirty="0" smtClean="0"/>
              <a:t>노동시장의 남녀 고용차별 근절 위한 노력 선행</a:t>
            </a:r>
            <a:r>
              <a:rPr lang="en-US" altLang="ko-KR" dirty="0" smtClean="0"/>
              <a:t>: ex. </a:t>
            </a:r>
            <a:r>
              <a:rPr lang="ko-KR" altLang="en-US" dirty="0" smtClean="0"/>
              <a:t>고용차별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관련 각종 지침 개발 및 행정감독 강화 </a:t>
            </a:r>
            <a:endParaRPr lang="en-US" altLang="ko-KR" dirty="0" smtClean="0"/>
          </a:p>
          <a:p>
            <a:pPr lvl="0">
              <a:buNone/>
            </a:pPr>
            <a:r>
              <a:rPr lang="en-US" altLang="ko-KR" dirty="0" smtClean="0"/>
              <a:t>iii) </a:t>
            </a:r>
            <a:r>
              <a:rPr lang="ko-KR" altLang="en-US" dirty="0" smtClean="0"/>
              <a:t>여성들의 </a:t>
            </a:r>
            <a:r>
              <a:rPr lang="ko-KR" altLang="en-US" dirty="0" smtClean="0"/>
              <a:t>노력 필요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여성 스스로 성별분업 관념에서 벗어나 자기계발과 직업의식 고양 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1098</TotalTime>
  <Words>816</Words>
  <Application>Microsoft Office PowerPoint</Application>
  <PresentationFormat>화면 슬라이드 쇼(4:3)</PresentationFormat>
  <Paragraphs>74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광장</vt:lpstr>
      <vt:lpstr>여성학</vt:lpstr>
      <vt:lpstr>노동과 젠더 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성과 사회</dc:title>
  <dc:creator>강 미 연</dc:creator>
  <cp:lastModifiedBy>user</cp:lastModifiedBy>
  <cp:revision>76</cp:revision>
  <dcterms:created xsi:type="dcterms:W3CDTF">2014-02-28T07:58:19Z</dcterms:created>
  <dcterms:modified xsi:type="dcterms:W3CDTF">2016-05-09T03:50:09Z</dcterms:modified>
</cp:coreProperties>
</file>