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9" r:id="rId2"/>
    <p:sldId id="257" r:id="rId3"/>
    <p:sldId id="260" r:id="rId4"/>
    <p:sldId id="261" r:id="rId5"/>
    <p:sldId id="264" r:id="rId6"/>
    <p:sldId id="265" r:id="rId7"/>
    <p:sldId id="266" r:id="rId8"/>
    <p:sldId id="268" r:id="rId9"/>
  </p:sldIdLst>
  <p:sldSz cx="9144000" cy="6858000" type="screen4x3"/>
  <p:notesSz cx="6858000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9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8BDF45-A5C2-4BFE-9546-921D282F72CB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028F3-BFA0-4BB9-89B5-050534647341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95CAA6-FB02-43A0-964C-05DEDCCAE804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031F-9808-4176-B7F5-AD185E36F9E3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3A381-1520-43CD-B605-1530F09FD463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3C7E89-B7EA-4AAA-8982-D134D743B736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58C3C4-9933-4F8A-93FC-432809586C02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2E710C-BB61-45B8-8CE4-B1EA1FF0EDA9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881A7-0F6A-4DDA-A4FF-F2E32EBDE343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EC8570-CCB0-4CBB-9A08-814AC77ABFA8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652F7E-7D3A-4E4E-A39F-515D057EA6C6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3F08B9-CDE7-4073-8890-8DFC95DB3825}" type="datetime1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296144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 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2800" b="1" dirty="0" smtClean="0"/>
          </a:p>
          <a:p>
            <a:r>
              <a:rPr lang="ko-KR" altLang="en-US" sz="3200" b="1" dirty="0" smtClean="0"/>
              <a:t>경상관 </a:t>
            </a:r>
            <a:r>
              <a:rPr lang="en-US" altLang="ko-KR" sz="3200" b="1" dirty="0" smtClean="0"/>
              <a:t>02310</a:t>
            </a:r>
            <a:r>
              <a:rPr lang="ko-KR" altLang="en-US" sz="3200" b="1" dirty="0" smtClean="0"/>
              <a:t>호</a:t>
            </a:r>
            <a:endParaRPr lang="en-US" altLang="ko-KR" sz="3200" b="1" dirty="0" smtClean="0"/>
          </a:p>
          <a:p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10000"/>
          </a:bodyPr>
          <a:lstStyle/>
          <a:p>
            <a:pPr marL="681228" indent="-571500">
              <a:buNone/>
            </a:pPr>
            <a:r>
              <a:rPr lang="en-US" altLang="ko-KR" sz="2800" b="1" dirty="0" smtClean="0"/>
              <a:t>I. </a:t>
            </a:r>
            <a:r>
              <a:rPr lang="ko-KR" altLang="en-US" sz="2800" b="1" dirty="0" smtClean="0"/>
              <a:t>이주 현황과 이주의 여성화</a:t>
            </a:r>
            <a:endParaRPr lang="en-US" altLang="ko-KR" sz="2800" b="1" dirty="0" smtClean="0"/>
          </a:p>
          <a:p>
            <a:pPr marL="681228" indent="-571500">
              <a:buNone/>
            </a:pPr>
            <a:r>
              <a:rPr lang="en-US" altLang="ko-KR" sz="2400" dirty="0" smtClean="0"/>
              <a:t>* </a:t>
            </a:r>
            <a:r>
              <a:rPr lang="ko-KR" altLang="en-US" sz="2400" dirty="0" smtClean="0"/>
              <a:t>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세계 이주 인구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약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억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만 명</a:t>
            </a:r>
            <a:r>
              <a:rPr lang="en-US" altLang="ko-KR" sz="2400" dirty="0" smtClean="0"/>
              <a:t>(ILO, 2010)</a:t>
            </a:r>
          </a:p>
          <a:p>
            <a:pPr marL="681228" indent="-571500">
              <a:buNone/>
            </a:pPr>
            <a:r>
              <a:rPr lang="en-US" altLang="ko-KR" sz="2400" dirty="0" smtClean="0"/>
              <a:t>* </a:t>
            </a:r>
            <a:r>
              <a:rPr lang="ko-KR" altLang="en-US" sz="2400" dirty="0" smtClean="0"/>
              <a:t>한국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체류 외국인</a:t>
            </a:r>
            <a:r>
              <a:rPr lang="en-US" altLang="ko-KR" sz="2400" dirty="0" smtClean="0"/>
              <a:t>: 144</a:t>
            </a:r>
            <a:r>
              <a:rPr lang="ko-KR" altLang="en-US" sz="2400" dirty="0" err="1" smtClean="0"/>
              <a:t>만여명</a:t>
            </a:r>
            <a:r>
              <a:rPr lang="en-US" altLang="ko-KR" sz="2400" dirty="0" smtClean="0"/>
              <a:t>(2012)- </a:t>
            </a:r>
            <a:r>
              <a:rPr lang="ko-KR" altLang="en-US" sz="2400" dirty="0" smtClean="0"/>
              <a:t>한국 거주 전체 인구의 </a:t>
            </a:r>
            <a:r>
              <a:rPr lang="en-US" altLang="ko-KR" sz="2400" dirty="0" smtClean="0"/>
              <a:t>2. 87%</a:t>
            </a:r>
          </a:p>
          <a:p>
            <a:pPr marL="681228" indent="-571500">
              <a:buNone/>
            </a:pPr>
            <a:endParaRPr lang="en-US" altLang="ko-KR" sz="2400" dirty="0" smtClean="0"/>
          </a:p>
          <a:p>
            <a:pPr marL="624078" lvl="0" indent="-514350">
              <a:buNone/>
            </a:pPr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이주의 여성화와 성별화된 이주방식</a:t>
            </a:r>
            <a:endParaRPr lang="ko-KR" altLang="en-US" sz="2400" dirty="0" smtClean="0"/>
          </a:p>
          <a:p>
            <a:pPr marL="566928" lvl="0" indent="-457200">
              <a:buNone/>
            </a:pPr>
            <a:r>
              <a:rPr lang="en-US" altLang="ko-KR" sz="2400" b="1" dirty="0" smtClean="0"/>
              <a:t>* </a:t>
            </a:r>
            <a:r>
              <a:rPr lang="ko-KR" altLang="en-US" sz="2400" b="1" dirty="0" smtClean="0"/>
              <a:t>이주의 여성화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양적 측면에서 여성들의 이주가 많음을 의미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선진국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거주 이주민 중 약 </a:t>
            </a:r>
            <a:r>
              <a:rPr lang="en-US" altLang="ko-KR" sz="2400" dirty="0" smtClean="0"/>
              <a:t>51%</a:t>
            </a:r>
            <a:r>
              <a:rPr lang="ko-KR" altLang="en-US" sz="2400" dirty="0" smtClean="0"/>
              <a:t>가 여성</a:t>
            </a:r>
            <a:r>
              <a:rPr lang="en-US" altLang="ko-KR" sz="2400" dirty="0" smtClean="0"/>
              <a:t>(ILO, 2013)/ </a:t>
            </a:r>
            <a:r>
              <a:rPr lang="ko-KR" altLang="en-US" sz="2400" dirty="0" smtClean="0"/>
              <a:t>필리핀</a:t>
            </a:r>
            <a:r>
              <a:rPr lang="en-US" altLang="ko-KR" sz="2400" dirty="0" smtClean="0"/>
              <a:t> &amp; </a:t>
            </a:r>
            <a:r>
              <a:rPr lang="ko-KR" altLang="en-US" sz="2400" dirty="0" smtClean="0"/>
              <a:t>스리랑카 해외 취업자 중 </a:t>
            </a:r>
            <a:r>
              <a:rPr lang="en-US" altLang="ko-KR" sz="2400" dirty="0" smtClean="0"/>
              <a:t>70% </a:t>
            </a:r>
            <a:r>
              <a:rPr lang="ko-KR" altLang="en-US" sz="2400" dirty="0" smtClean="0"/>
              <a:t>이상이 여성 </a:t>
            </a:r>
            <a:r>
              <a:rPr lang="en-US" altLang="ko-KR" sz="2400" dirty="0" smtClean="0"/>
              <a:t>ii) ‘</a:t>
            </a:r>
            <a:r>
              <a:rPr lang="ko-KR" altLang="en-US" sz="2400" dirty="0" smtClean="0"/>
              <a:t>동반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이주자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가 아닌 주체적 노동자 신분의 취업이주자가 많아졌음을 의미 </a:t>
            </a:r>
            <a:endParaRPr lang="en-US" altLang="ko-KR" sz="2400" dirty="0" smtClean="0"/>
          </a:p>
          <a:p>
            <a:pPr marL="566928" lvl="0" indent="-457200">
              <a:buNone/>
            </a:pPr>
            <a:r>
              <a:rPr lang="en-US" altLang="ko-KR" sz="2400" b="1" dirty="0" smtClean="0"/>
              <a:t>* </a:t>
            </a:r>
            <a:r>
              <a:rPr lang="ko-KR" altLang="en-US" sz="2400" b="1" dirty="0" smtClean="0"/>
              <a:t>지구화가 국제이주에 미치는 영향</a:t>
            </a:r>
            <a:endParaRPr lang="en-US" altLang="ko-KR" sz="2400" b="1" dirty="0" smtClean="0"/>
          </a:p>
          <a:p>
            <a:pPr marL="624078" lvl="0" indent="-514350">
              <a:buNone/>
            </a:pP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인식과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정보 측면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정보 </a:t>
            </a:r>
            <a:r>
              <a:rPr lang="ko-KR" altLang="en-US" sz="2400" dirty="0" err="1" smtClean="0"/>
              <a:t>접근성</a:t>
            </a:r>
            <a:r>
              <a:rPr lang="ko-KR" altLang="en-US" sz="2400" dirty="0" smtClean="0"/>
              <a:t> 높아 쉽게 이주 선택할 가능성 높아짐</a:t>
            </a:r>
            <a:endParaRPr lang="en-US" altLang="ko-KR" sz="2400" dirty="0" smtClean="0"/>
          </a:p>
          <a:p>
            <a:pPr marL="624078" lvl="0" indent="-514350">
              <a:buNone/>
            </a:pPr>
            <a:r>
              <a:rPr lang="en-US" altLang="ko-KR" sz="2400" dirty="0" smtClean="0"/>
              <a:t>ii) </a:t>
            </a:r>
            <a:r>
              <a:rPr lang="ko-KR" altLang="en-US" sz="2400" dirty="0" smtClean="0"/>
              <a:t>경제적 요인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국가간 경제 격차 문제 </a:t>
            </a:r>
            <a:endParaRPr lang="en-US" altLang="ko-KR" sz="2400" dirty="0" smtClean="0"/>
          </a:p>
          <a:p>
            <a:pPr marL="624078" lvl="0" indent="-514350">
              <a:buNone/>
            </a:pPr>
            <a:r>
              <a:rPr lang="en-US" altLang="ko-KR" sz="2400" dirty="0" smtClean="0"/>
              <a:t>iii) </a:t>
            </a:r>
            <a:r>
              <a:rPr lang="ko-KR" altLang="en-US" sz="2400" dirty="0" smtClean="0"/>
              <a:t>국제적 네트워크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연쇄 이주 확대 </a:t>
            </a:r>
            <a:endParaRPr lang="en-US" altLang="ko-KR" sz="2400" dirty="0" smtClean="0"/>
          </a:p>
          <a:p>
            <a:pPr marL="624078" lvl="0" indent="-514350">
              <a:buNone/>
            </a:pPr>
            <a:r>
              <a:rPr lang="en-US" altLang="ko-KR" sz="2400" dirty="0" smtClean="0"/>
              <a:t>iv)</a:t>
            </a:r>
            <a:r>
              <a:rPr lang="ko-KR" altLang="en-US" sz="2400" dirty="0" smtClean="0"/>
              <a:t>전 지구적 돌봄 결핍의 연쇄 현상</a:t>
            </a:r>
            <a:endParaRPr lang="en-US" altLang="ko-KR" sz="2400" dirty="0" smtClean="0"/>
          </a:p>
          <a:p>
            <a:pPr marL="624078" lvl="0" indent="-514350">
              <a:buNone/>
            </a:pPr>
            <a:endParaRPr lang="en-US" altLang="ko-KR" dirty="0" smtClean="0"/>
          </a:p>
          <a:p>
            <a:pPr marL="624078" indent="-514350">
              <a:buNone/>
            </a:pPr>
            <a:endParaRPr lang="ko-KR" altLang="en-US" dirty="0" smtClean="0"/>
          </a:p>
          <a:p>
            <a:pPr marL="624078" lvl="0" indent="-51435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전지구화와 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국제노동분업과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여성이주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3400" b="1" dirty="0" smtClean="0"/>
              <a:t>* </a:t>
            </a:r>
            <a:r>
              <a:rPr lang="ko-KR" altLang="en-US" sz="3400" b="1" dirty="0" smtClean="0"/>
              <a:t>이주의 여성화 현상의 경제적 요인</a:t>
            </a:r>
            <a:endParaRPr lang="en-US" altLang="ko-KR" sz="3400" b="1" dirty="0" smtClean="0"/>
          </a:p>
          <a:p>
            <a:pPr marL="681228" indent="-571500">
              <a:buNone/>
            </a:pP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개도국 남성들의 불안정적 취업 현상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가구의 생계부양 책임지는 여성 증가</a:t>
            </a:r>
            <a:endParaRPr lang="en-US" altLang="ko-KR" sz="2800" dirty="0" smtClean="0"/>
          </a:p>
          <a:p>
            <a:pPr marL="681228" indent="-571500">
              <a:buNone/>
            </a:pPr>
            <a:r>
              <a:rPr lang="en-US" altLang="ko-KR" sz="2800" dirty="0" smtClean="0"/>
              <a:t>ii) </a:t>
            </a:r>
            <a:r>
              <a:rPr lang="ko-KR" altLang="en-US" sz="2800" dirty="0" err="1" smtClean="0"/>
              <a:t>유입국의</a:t>
            </a:r>
            <a:r>
              <a:rPr lang="ko-KR" altLang="en-US" sz="2800" dirty="0" smtClean="0"/>
              <a:t> 여성화된 직종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가사서비스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돌봄노동</a:t>
            </a:r>
            <a:r>
              <a:rPr lang="ko-KR" altLang="en-US" sz="2800" dirty="0" smtClean="0"/>
              <a:t> 등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증가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이주여성노동자에 대한 수요 증가</a:t>
            </a:r>
            <a:endParaRPr lang="en-US" altLang="ko-KR" sz="2800" dirty="0" smtClean="0"/>
          </a:p>
          <a:p>
            <a:pPr marL="681228" indent="-571500">
              <a:buNone/>
            </a:pPr>
            <a:endParaRPr lang="en-US" altLang="ko-KR" sz="2800" dirty="0" smtClean="0"/>
          </a:p>
          <a:p>
            <a:pPr marL="681228" indent="-571500">
              <a:buNone/>
            </a:pPr>
            <a:r>
              <a:rPr lang="en-US" altLang="ko-KR" sz="2800" b="1" dirty="0" smtClean="0"/>
              <a:t>* </a:t>
            </a:r>
            <a:r>
              <a:rPr lang="ko-KR" altLang="en-US" sz="2800" b="1" dirty="0" smtClean="0"/>
              <a:t>생존의 여성화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남반구 개도국 여성들이 북반구 선진국으로의 해외취업 과정을 지구화가 초래하는 경제 불균형과 양극화 심화와 연관해 설명하는 개념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Sassen</a:t>
            </a:r>
            <a:r>
              <a:rPr lang="en-US" altLang="ko-KR" sz="2800" dirty="0" smtClean="0"/>
              <a:t>)</a:t>
            </a:r>
          </a:p>
          <a:p>
            <a:pPr marL="681228" indent="-571500"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생존의 여성화는 여성들에게 남성보다 불리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열악한 이주 조건 수용하도록 압박</a:t>
            </a:r>
            <a:r>
              <a:rPr lang="en-US" altLang="ko-KR" sz="2800" dirty="0" smtClean="0"/>
              <a:t>=&gt; ‘</a:t>
            </a:r>
            <a:r>
              <a:rPr lang="ko-KR" altLang="en-US" sz="2800" dirty="0" smtClean="0"/>
              <a:t>더 좋은 기회를 찾아가는 이동이 아니라 막다른 이동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으로서의 이주 </a:t>
            </a:r>
            <a:endParaRPr lang="en-US" altLang="ko-KR" sz="2800" dirty="0" smtClean="0"/>
          </a:p>
          <a:p>
            <a:pPr marL="681228" indent="-571500">
              <a:buNone/>
            </a:pPr>
            <a:endParaRPr lang="en-US" altLang="ko-KR" sz="2800" dirty="0" smtClean="0"/>
          </a:p>
          <a:p>
            <a:pPr marL="681228" indent="-571500">
              <a:buNone/>
            </a:pPr>
            <a:r>
              <a:rPr lang="en-US" altLang="ko-KR" sz="2800" b="1" dirty="0" smtClean="0"/>
              <a:t>* </a:t>
            </a:r>
            <a:r>
              <a:rPr lang="ko-KR" altLang="en-US" sz="2800" b="1" dirty="0" smtClean="0"/>
              <a:t>전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지구적 돌봄 연쇄</a:t>
            </a:r>
            <a:r>
              <a:rPr lang="en-US" altLang="ko-KR" sz="2800" dirty="0" smtClean="0"/>
              <a:t>(global care chain): </a:t>
            </a:r>
            <a:r>
              <a:rPr lang="ko-KR" altLang="en-US" sz="2800" dirty="0" smtClean="0"/>
              <a:t>선진국의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돌봄결핍을</a:t>
            </a:r>
            <a:r>
              <a:rPr lang="ko-KR" altLang="en-US" sz="2800" dirty="0" smtClean="0"/>
              <a:t> 개도국 여성들이 낮은 임금으로 해결하는 방법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돌봄을 매개로 한 여성들의 연쇄적 이동 주목 할 필요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필리핀 어린이 </a:t>
            </a:r>
            <a:r>
              <a:rPr lang="en-US" altLang="ko-KR" sz="2800" dirty="0" smtClean="0"/>
              <a:t>27%</a:t>
            </a:r>
            <a:r>
              <a:rPr lang="ko-KR" altLang="en-US" sz="2800" dirty="0" smtClean="0"/>
              <a:t>가 엄마 혹은 부모와  떨어져 사는 것으로 추정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스리랑카</a:t>
            </a:r>
            <a:r>
              <a:rPr lang="en-US" altLang="ko-KR" sz="2800" dirty="0" smtClean="0"/>
              <a:t>: 100</a:t>
            </a:r>
            <a:r>
              <a:rPr lang="ko-KR" altLang="en-US" sz="2800" dirty="0" err="1" smtClean="0"/>
              <a:t>만명</a:t>
            </a:r>
            <a:r>
              <a:rPr lang="ko-KR" altLang="en-US" sz="2800" dirty="0" smtClean="0"/>
              <a:t> 추정</a:t>
            </a:r>
            <a:endParaRPr lang="en-US" altLang="ko-KR" sz="2800" dirty="0" smtClean="0"/>
          </a:p>
          <a:p>
            <a:pPr marL="681228" indent="-571500">
              <a:buNone/>
            </a:pPr>
            <a:endParaRPr lang="en-US" altLang="ko-KR" sz="2800" dirty="0" smtClean="0"/>
          </a:p>
          <a:p>
            <a:pPr marL="681228" indent="-571500">
              <a:buNone/>
            </a:pPr>
            <a:r>
              <a:rPr lang="en-US" altLang="ko-KR" sz="2800" b="1" dirty="0" smtClean="0"/>
              <a:t>* </a:t>
            </a:r>
            <a:r>
              <a:rPr lang="ko-KR" altLang="en-US" sz="2800" b="1" dirty="0" smtClean="0"/>
              <a:t>돌봄 연쇄의 문제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돌봄 결핍 문제를 해결하는 대신 개도국 여성에게 전가하는 것 </a:t>
            </a:r>
            <a:r>
              <a:rPr lang="en-US" altLang="ko-KR" sz="2800" dirty="0" smtClean="0"/>
              <a:t>ii) </a:t>
            </a:r>
            <a:r>
              <a:rPr lang="ko-KR" altLang="en-US" sz="2800" dirty="0" smtClean="0"/>
              <a:t>여성들의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임금은 최저수준으로 유지된 채 돌봄 노동 가치는 더욱 평가절하됨 </a:t>
            </a:r>
            <a:endParaRPr lang="en-US" altLang="ko-KR" sz="2800" dirty="0" smtClean="0"/>
          </a:p>
          <a:p>
            <a:pPr marL="681228" indent="-571500">
              <a:buAutoNum type="romanLcParenR"/>
            </a:pPr>
            <a:endParaRPr lang="en-US" altLang="ko-KR" sz="2800" dirty="0" smtClean="0"/>
          </a:p>
          <a:p>
            <a:pPr marL="681228" indent="-571500">
              <a:buFont typeface="Arial" charset="0"/>
              <a:buChar char="•"/>
            </a:pPr>
            <a:endParaRPr lang="en-US" altLang="ko-KR" sz="2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7"/>
          </a:xfrm>
        </p:spPr>
        <p:txBody>
          <a:bodyPr>
            <a:normAutofit fontScale="77500" lnSpcReduction="20000"/>
          </a:bodyPr>
          <a:lstStyle/>
          <a:p>
            <a:pPr marL="681228" indent="-571500">
              <a:buNone/>
            </a:pPr>
            <a:r>
              <a:rPr lang="en-US" altLang="ko-KR" sz="3100" b="1" dirty="0" smtClean="0"/>
              <a:t>* </a:t>
            </a:r>
            <a:r>
              <a:rPr lang="ko-KR" altLang="en-US" sz="3100" b="1" dirty="0" err="1" smtClean="0"/>
              <a:t>돌봄연쇄</a:t>
            </a:r>
            <a:r>
              <a:rPr lang="ko-KR" altLang="en-US" sz="3100" b="1" dirty="0" smtClean="0"/>
              <a:t> 문제의 해결책</a:t>
            </a:r>
            <a:r>
              <a:rPr lang="en-US" altLang="ko-KR" sz="2600" dirty="0" smtClean="0"/>
              <a:t>(</a:t>
            </a:r>
            <a:r>
              <a:rPr lang="en-US" altLang="ko-KR" sz="2600" dirty="0" err="1" smtClean="0"/>
              <a:t>Hochschild</a:t>
            </a:r>
            <a:r>
              <a:rPr lang="en-US" altLang="ko-KR" sz="2600" dirty="0" smtClean="0"/>
              <a:t>, 2000)</a:t>
            </a:r>
          </a:p>
          <a:p>
            <a:pPr marL="681228" indent="-571500">
              <a:buNone/>
            </a:pPr>
            <a:r>
              <a:rPr lang="en-US" altLang="ko-KR" sz="2600" dirty="0" err="1" smtClean="0"/>
              <a:t>i</a:t>
            </a:r>
            <a:r>
              <a:rPr lang="en-US" altLang="ko-KR" sz="2600" dirty="0" smtClean="0"/>
              <a:t>) </a:t>
            </a:r>
            <a:r>
              <a:rPr lang="ko-KR" altLang="en-US" sz="2600" dirty="0" smtClean="0"/>
              <a:t>서구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사회 내부의 성별분업 재편성</a:t>
            </a:r>
            <a:r>
              <a:rPr lang="en-US" altLang="ko-KR" sz="2600" dirty="0" smtClean="0"/>
              <a:t>- </a:t>
            </a:r>
            <a:r>
              <a:rPr lang="ko-KR" altLang="en-US" sz="2600" dirty="0" smtClean="0"/>
              <a:t>남성의 자녀양육</a:t>
            </a:r>
            <a:r>
              <a:rPr lang="en-US" altLang="ko-KR" sz="2600" dirty="0" smtClean="0"/>
              <a:t>/</a:t>
            </a:r>
            <a:r>
              <a:rPr lang="ko-KR" altLang="en-US" sz="2600" dirty="0" smtClean="0"/>
              <a:t>가사노동 참여 확대 </a:t>
            </a:r>
            <a:r>
              <a:rPr lang="en-US" altLang="ko-KR" sz="2600" dirty="0" smtClean="0"/>
              <a:t>&amp; </a:t>
            </a:r>
            <a:r>
              <a:rPr lang="ko-KR" altLang="en-US" sz="2600" dirty="0" smtClean="0"/>
              <a:t>사회적 돌봄 확대</a:t>
            </a:r>
            <a:endParaRPr lang="en-US" altLang="ko-KR" sz="2600" dirty="0" smtClean="0"/>
          </a:p>
          <a:p>
            <a:pPr marL="681228" indent="-571500">
              <a:buNone/>
            </a:pPr>
            <a:r>
              <a:rPr lang="en-US" altLang="ko-KR" sz="2600" dirty="0" smtClean="0"/>
              <a:t>ii) </a:t>
            </a:r>
            <a:r>
              <a:rPr lang="ko-KR" altLang="en-US" sz="2600" dirty="0" err="1" smtClean="0"/>
              <a:t>돌봄노동자의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권리 보장하는 제도적 보완</a:t>
            </a:r>
            <a:endParaRPr lang="en-US" altLang="ko-KR" sz="2600" dirty="0" smtClean="0"/>
          </a:p>
          <a:p>
            <a:pPr marL="681228" indent="-571500">
              <a:buNone/>
            </a:pPr>
            <a:r>
              <a:rPr lang="en-US" altLang="ko-KR" sz="2600" dirty="0" smtClean="0"/>
              <a:t>iii) </a:t>
            </a:r>
            <a:r>
              <a:rPr lang="ko-KR" altLang="en-US" sz="2600" dirty="0" smtClean="0"/>
              <a:t>공동체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형성 중요</a:t>
            </a:r>
            <a:r>
              <a:rPr lang="en-US" altLang="ko-KR" sz="2600" dirty="0" smtClean="0"/>
              <a:t>- </a:t>
            </a:r>
            <a:r>
              <a:rPr lang="ko-KR" altLang="en-US" sz="2600" dirty="0" smtClean="0"/>
              <a:t>연대감</a:t>
            </a:r>
            <a:r>
              <a:rPr lang="en-US" altLang="ko-KR" sz="2600" dirty="0" smtClean="0"/>
              <a:t>/</a:t>
            </a:r>
            <a:r>
              <a:rPr lang="ko-KR" altLang="en-US" sz="2600" dirty="0" smtClean="0"/>
              <a:t>교섭력 향상</a:t>
            </a:r>
            <a:endParaRPr lang="en-US" altLang="ko-KR" sz="2600" dirty="0" smtClean="0"/>
          </a:p>
          <a:p>
            <a:pPr fontAlgn="base">
              <a:buNone/>
            </a:pPr>
            <a:endParaRPr lang="en-US" altLang="ko-KR" b="1" dirty="0" smtClean="0"/>
          </a:p>
          <a:p>
            <a:pPr fontAlgn="base">
              <a:buNone/>
            </a:pPr>
            <a:r>
              <a:rPr lang="en-US" altLang="ko-KR" sz="3100" b="1" dirty="0" smtClean="0"/>
              <a:t>2. </a:t>
            </a:r>
            <a:r>
              <a:rPr lang="ko-KR" altLang="en-US" sz="3100" b="1" dirty="0" smtClean="0"/>
              <a:t>국제성별분업과 </a:t>
            </a:r>
            <a:r>
              <a:rPr lang="ko-KR" altLang="en-US" sz="3100" b="1" dirty="0" err="1" smtClean="0"/>
              <a:t>섹슈얼리티</a:t>
            </a:r>
            <a:endParaRPr lang="en-US" altLang="ko-KR" sz="3100" b="1" dirty="0" smtClean="0"/>
          </a:p>
          <a:p>
            <a:pPr fontAlgn="base">
              <a:buNone/>
            </a:pPr>
            <a:endParaRPr lang="ko-KR" altLang="en-US" dirty="0" smtClean="0"/>
          </a:p>
          <a:p>
            <a:pPr lvl="0" fontAlgn="base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국제 이주의 근본적 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국가 간 불균형한 경제발전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국부의 차이 </a:t>
            </a:r>
          </a:p>
          <a:p>
            <a:pPr lvl="0" fontAlgn="base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이주여성들의 나라별 유형화</a:t>
            </a:r>
            <a:endParaRPr lang="en-US" altLang="ko-KR" dirty="0" smtClean="0"/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생산직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동남아 </a:t>
            </a:r>
            <a:r>
              <a:rPr lang="en-US" altLang="ko-KR" dirty="0" smtClean="0"/>
              <a:t>ii) </a:t>
            </a:r>
            <a:r>
              <a:rPr lang="ko-KR" altLang="en-US" dirty="0" err="1" smtClean="0"/>
              <a:t>성산업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필리핀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러시아 </a:t>
            </a:r>
            <a:r>
              <a:rPr lang="en-US" altLang="ko-KR" dirty="0" smtClean="0"/>
              <a:t>iii) </a:t>
            </a:r>
            <a:r>
              <a:rPr lang="ko-KR" altLang="en-US" dirty="0" smtClean="0"/>
              <a:t>식당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가정부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중국 조선족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직종별 국제성별분업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여성간 국제노동분업 </a:t>
            </a:r>
          </a:p>
          <a:p>
            <a:pPr fontAlgn="base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한국의 노동시장에서도 내국여성과 이주여성 간의 국제분업 구조화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한국여성이 꺼려하는 노동을 맡게 되는 여성간 노동 분리 </a:t>
            </a:r>
            <a:endParaRPr lang="en-US" altLang="ko-KR" dirty="0" smtClean="0"/>
          </a:p>
          <a:p>
            <a:pPr lvl="0" fontAlgn="base"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이주여성들의 유입형태와 상관없이 모두 </a:t>
            </a:r>
            <a:r>
              <a:rPr lang="ko-KR" altLang="en-US" dirty="0" err="1" smtClean="0"/>
              <a:t>섹슈얼리티와</a:t>
            </a:r>
            <a:r>
              <a:rPr lang="ko-KR" altLang="en-US" dirty="0" smtClean="0"/>
              <a:t> 관련된 문제에 직</a:t>
            </a:r>
            <a:r>
              <a:rPr lang="en-US" altLang="ko-KR" dirty="0" smtClean="0"/>
              <a:t>/</a:t>
            </a:r>
            <a:r>
              <a:rPr lang="ko-KR" altLang="en-US" dirty="0" smtClean="0"/>
              <a:t>간접적으로 노출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산업현장에서의 성폭력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성희롱 </a:t>
            </a:r>
            <a:r>
              <a:rPr lang="en-US" altLang="ko-KR" dirty="0" smtClean="0"/>
              <a:t>ii) </a:t>
            </a:r>
            <a:r>
              <a:rPr lang="ko-KR" altLang="en-US" dirty="0" err="1" smtClean="0"/>
              <a:t>성산업으로의</a:t>
            </a:r>
            <a:r>
              <a:rPr lang="ko-KR" altLang="en-US" dirty="0" smtClean="0"/>
              <a:t> 유입 </a:t>
            </a:r>
            <a:r>
              <a:rPr lang="en-US" altLang="ko-KR" dirty="0" smtClean="0"/>
              <a:t>iii) </a:t>
            </a:r>
            <a:r>
              <a:rPr lang="ko-KR" altLang="en-US" dirty="0" smtClean="0"/>
              <a:t>매매혼적 성격의 결혼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섹슈얼리티라는</a:t>
            </a:r>
            <a:r>
              <a:rPr lang="ko-KR" altLang="en-US" dirty="0" smtClean="0"/>
              <a:t> 특수 조건을 매개로 한국 이주여성으로 정체화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남성들과 다른 환경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문화에 놓이게 됨을 의미 </a:t>
            </a:r>
          </a:p>
          <a:p>
            <a:pPr lvl="0" fontAlgn="base">
              <a:buFontTx/>
              <a:buChar char="-"/>
            </a:pPr>
            <a:endParaRPr lang="ko-KR" altLang="en-US" dirty="0" smtClean="0"/>
          </a:p>
          <a:p>
            <a:pPr fontAlgn="base">
              <a:buNone/>
            </a:pPr>
            <a:endParaRPr lang="ko-KR" altLang="en-US" dirty="0" smtClean="0"/>
          </a:p>
          <a:p>
            <a:pPr fontAlgn="base">
              <a:buNone/>
            </a:pPr>
            <a:endParaRPr lang="ko-KR" altLang="en-US" dirty="0" smtClean="0"/>
          </a:p>
          <a:p>
            <a:pPr lvl="0" fontAlgn="base">
              <a:buNone/>
            </a:pPr>
            <a:endParaRPr lang="ko-KR" altLang="en-US" dirty="0" smtClean="0"/>
          </a:p>
          <a:p>
            <a:pPr fontAlgn="base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FontTx/>
              <a:buChar char="-"/>
            </a:pPr>
            <a:endParaRPr lang="ko-KR" altLang="en-US" dirty="0" smtClean="0"/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6026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국제결혼에서의 문화적 배제와 타자화 </a:t>
            </a:r>
            <a:endParaRPr lang="en-US" altLang="ko-KR" b="1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국제결혼의 배우자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가부장적 문화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성역할의</a:t>
            </a:r>
            <a:r>
              <a:rPr lang="ko-KR" altLang="en-US" dirty="0" smtClean="0"/>
              <a:t> 국제적 편차에 직면하면서 타자화 과정을 겪음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언어소통의 문제와 한국의 가부장적 가족문화에의 부적응 등으로 오랜 시간 고립됨 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결혼이주 여성들에 대한 시집식구들의 차별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가난한 나라 출신이라는 국가차별 작용</a:t>
            </a:r>
            <a:r>
              <a:rPr lang="en-US" altLang="ko-KR" dirty="0" smtClean="0"/>
              <a:t>- ‘</a:t>
            </a:r>
            <a:r>
              <a:rPr lang="ko-KR" altLang="en-US" dirty="0" smtClean="0"/>
              <a:t>가난</a:t>
            </a:r>
            <a:r>
              <a:rPr lang="en-US" altLang="ko-KR" dirty="0" smtClean="0"/>
              <a:t>=</a:t>
            </a:r>
            <a:r>
              <a:rPr lang="ko-KR" altLang="en-US" dirty="0" smtClean="0"/>
              <a:t>야만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등식으로 받아들임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한국문화 일방적으로 강요</a:t>
            </a:r>
          </a:p>
          <a:p>
            <a:pPr fontAlgn="base"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FontTx/>
              <a:buChar char="-"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4000" dirty="0" smtClean="0"/>
              <a:t>II. </a:t>
            </a:r>
            <a:r>
              <a:rPr lang="ko-KR" altLang="en-US" sz="4000" b="1" dirty="0" smtClean="0"/>
              <a:t>전지구적 자본주의의 확산과 </a:t>
            </a:r>
            <a:r>
              <a:rPr lang="ko-KR" altLang="en-US" sz="4000" b="1" dirty="0" err="1" smtClean="0"/>
              <a:t>젠더</a:t>
            </a:r>
            <a:endParaRPr lang="en-US" altLang="ko-KR" sz="4000" b="1" dirty="0" smtClean="0"/>
          </a:p>
          <a:p>
            <a:pPr>
              <a:buNone/>
            </a:pPr>
            <a:endParaRPr lang="ko-KR" altLang="en-US" sz="2900" dirty="0" smtClean="0"/>
          </a:p>
          <a:p>
            <a:pPr>
              <a:buNone/>
            </a:pPr>
            <a:r>
              <a:rPr lang="en-US" altLang="ko-KR" sz="3400" b="1" dirty="0" smtClean="0"/>
              <a:t>1. </a:t>
            </a:r>
            <a:r>
              <a:rPr lang="ko-KR" altLang="en-US" sz="3400" b="1" dirty="0" err="1" smtClean="0"/>
              <a:t>신국제</a:t>
            </a:r>
            <a:r>
              <a:rPr lang="ko-KR" altLang="en-US" sz="3400" b="1" dirty="0" smtClean="0"/>
              <a:t> 노동 분업과 </a:t>
            </a:r>
            <a:r>
              <a:rPr lang="en-US" altLang="ko-KR" sz="3400" b="1" dirty="0" smtClean="0"/>
              <a:t>3</a:t>
            </a:r>
            <a:r>
              <a:rPr lang="ko-KR" altLang="en-US" sz="3400" b="1" dirty="0" smtClean="0"/>
              <a:t>세계 여성</a:t>
            </a:r>
            <a:endParaRPr lang="ko-KR" altLang="en-US" sz="2900" dirty="0" smtClean="0"/>
          </a:p>
          <a:p>
            <a:pPr lvl="0">
              <a:buNone/>
            </a:pPr>
            <a:r>
              <a:rPr lang="en-US" altLang="ko-KR" sz="3400" dirty="0" smtClean="0"/>
              <a:t>- </a:t>
            </a:r>
            <a:r>
              <a:rPr lang="ko-KR" altLang="en-US" sz="3400" dirty="0" smtClean="0"/>
              <a:t>싼 노동력을 찾아 이동하는 ‘생산의 세계화’</a:t>
            </a:r>
            <a:r>
              <a:rPr lang="ko-KR" altLang="en-US" sz="3400" dirty="0" err="1" smtClean="0"/>
              <a:t>로</a:t>
            </a:r>
            <a:r>
              <a:rPr lang="ko-KR" altLang="en-US" sz="3400" dirty="0" smtClean="0"/>
              <a:t> 인해 여성들이 </a:t>
            </a:r>
            <a:r>
              <a:rPr lang="en-US" altLang="ko-KR" sz="3400" dirty="0" smtClean="0"/>
              <a:t> </a:t>
            </a:r>
            <a:r>
              <a:rPr lang="ko-KR" altLang="en-US" sz="3400" dirty="0" err="1" smtClean="0"/>
              <a:t>단순직</a:t>
            </a:r>
            <a:r>
              <a:rPr lang="ko-KR" altLang="en-US" sz="3400" dirty="0" smtClean="0"/>
              <a:t> 노동자로 대규모 편입</a:t>
            </a:r>
            <a:r>
              <a:rPr lang="en-US" altLang="ko-KR" sz="3400" dirty="0" smtClean="0"/>
              <a:t>-&gt; </a:t>
            </a:r>
            <a:r>
              <a:rPr lang="ko-KR" altLang="en-US" sz="3400" dirty="0" smtClean="0"/>
              <a:t>여성 프롤레타리아 형성</a:t>
            </a:r>
            <a:endParaRPr lang="en-US" altLang="ko-KR" sz="3400" dirty="0" smtClean="0"/>
          </a:p>
          <a:p>
            <a:pPr lvl="0">
              <a:buNone/>
            </a:pPr>
            <a:r>
              <a:rPr lang="en-US" altLang="ko-KR" sz="3400" dirty="0" smtClean="0"/>
              <a:t>=&gt; </a:t>
            </a:r>
            <a:r>
              <a:rPr lang="ko-KR" altLang="en-US" sz="3400" dirty="0" err="1" smtClean="0"/>
              <a:t>신국제노동분업</a:t>
            </a:r>
            <a:r>
              <a:rPr lang="en-US" altLang="ko-KR" sz="3400" dirty="0" smtClean="0"/>
              <a:t>: </a:t>
            </a:r>
            <a:r>
              <a:rPr lang="ko-KR" altLang="en-US" sz="3400" dirty="0" smtClean="0"/>
              <a:t>여성들을 대거 흡수함으로써 저임금화 </a:t>
            </a:r>
            <a:r>
              <a:rPr lang="en-US" altLang="ko-KR" sz="3400" dirty="0" smtClean="0"/>
              <a:t>&amp; 3</a:t>
            </a:r>
            <a:r>
              <a:rPr lang="ko-KR" altLang="en-US" sz="3400" dirty="0" smtClean="0"/>
              <a:t>세계 여성들은 저임금 제조업 분야에 대규모 진출</a:t>
            </a:r>
            <a:endParaRPr lang="en-US" altLang="ko-KR" sz="3400" dirty="0" smtClean="0"/>
          </a:p>
          <a:p>
            <a:pPr>
              <a:buNone/>
            </a:pPr>
            <a:r>
              <a:rPr lang="en-US" altLang="ko-KR" sz="3400" dirty="0" smtClean="0"/>
              <a:t>- </a:t>
            </a:r>
            <a:r>
              <a:rPr lang="ko-KR" altLang="en-US" sz="3400" dirty="0" smtClean="0"/>
              <a:t>다국적 기업 노동력 </a:t>
            </a:r>
            <a:r>
              <a:rPr lang="en-US" altLang="ko-KR" sz="3400" dirty="0" smtClean="0"/>
              <a:t>8-90%</a:t>
            </a:r>
            <a:r>
              <a:rPr lang="ko-KR" altLang="en-US" sz="3400" dirty="0" smtClean="0"/>
              <a:t>가 여성</a:t>
            </a:r>
            <a:r>
              <a:rPr lang="en-US" altLang="ko-KR" sz="3400" dirty="0" smtClean="0"/>
              <a:t>-&gt; </a:t>
            </a:r>
            <a:r>
              <a:rPr lang="ko-KR" altLang="en-US" sz="3400" dirty="0" err="1" smtClean="0"/>
              <a:t>신국제노동분업</a:t>
            </a:r>
            <a:r>
              <a:rPr lang="en-US" altLang="ko-KR" sz="3400" dirty="0" smtClean="0"/>
              <a:t>:</a:t>
            </a:r>
            <a:r>
              <a:rPr lang="ko-KR" altLang="en-US" sz="3400" dirty="0" smtClean="0"/>
              <a:t>국제적 하청 형태 생산방식</a:t>
            </a:r>
          </a:p>
          <a:p>
            <a:pPr lvl="0">
              <a:buNone/>
            </a:pPr>
            <a:r>
              <a:rPr lang="en-US" altLang="ko-KR" sz="3400" dirty="0" smtClean="0"/>
              <a:t>- </a:t>
            </a:r>
            <a:r>
              <a:rPr lang="ko-KR" altLang="en-US" sz="3400" dirty="0" err="1" smtClean="0"/>
              <a:t>신국제분업은</a:t>
            </a:r>
            <a:r>
              <a:rPr lang="ko-KR" altLang="en-US" sz="3400" dirty="0" smtClean="0"/>
              <a:t> 노동억압과 </a:t>
            </a:r>
            <a:r>
              <a:rPr lang="ko-KR" altLang="en-US" sz="3400" dirty="0" err="1" smtClean="0"/>
              <a:t>성억압을</a:t>
            </a:r>
            <a:r>
              <a:rPr lang="ko-KR" altLang="en-US" sz="3400" dirty="0" smtClean="0"/>
              <a:t> 작동원리로 활용 </a:t>
            </a:r>
            <a:r>
              <a:rPr lang="en-US" altLang="ko-KR" sz="3400" dirty="0" smtClean="0"/>
              <a:t>-&gt; 3</a:t>
            </a:r>
            <a:r>
              <a:rPr lang="ko-KR" altLang="en-US" sz="3400" dirty="0" smtClean="0"/>
              <a:t>세계의 외국자본 유인전략</a:t>
            </a:r>
            <a:r>
              <a:rPr lang="en-US" altLang="ko-KR" sz="3400" dirty="0" smtClean="0"/>
              <a:t>: ‘</a:t>
            </a:r>
            <a:r>
              <a:rPr lang="ko-KR" altLang="en-US" sz="3400" dirty="0" smtClean="0"/>
              <a:t>성별</a:t>
            </a:r>
            <a:r>
              <a:rPr lang="en-US" altLang="ko-KR" sz="3400" dirty="0" smtClean="0"/>
              <a:t>’</a:t>
            </a:r>
            <a:r>
              <a:rPr lang="ko-KR" altLang="en-US" sz="3400" dirty="0" smtClean="0"/>
              <a:t>이미지 적극 활용 </a:t>
            </a:r>
            <a:r>
              <a:rPr lang="en-US" altLang="ko-KR" sz="3400" dirty="0" smtClean="0"/>
              <a:t>&amp; </a:t>
            </a:r>
            <a:r>
              <a:rPr lang="ko-KR" altLang="en-US" sz="3400" dirty="0" smtClean="0"/>
              <a:t>개발도상국정부</a:t>
            </a:r>
            <a:r>
              <a:rPr lang="en-US" altLang="ko-KR" sz="3400" dirty="0" smtClean="0"/>
              <a:t>: </a:t>
            </a:r>
            <a:r>
              <a:rPr lang="ko-KR" altLang="en-US" sz="3400" dirty="0" smtClean="0"/>
              <a:t>자국 여성들의 온순하고 성적 이미지 선전</a:t>
            </a:r>
            <a:r>
              <a:rPr lang="en-US" altLang="ko-KR" sz="3400" dirty="0" smtClean="0"/>
              <a:t>&amp; </a:t>
            </a:r>
            <a:r>
              <a:rPr lang="ko-KR" altLang="en-US" sz="3400" dirty="0" smtClean="0"/>
              <a:t>자국의 경제적 근대화를 위해 싼값으로 거래되어야 할 상품으로 취급</a:t>
            </a:r>
          </a:p>
          <a:p>
            <a:pPr>
              <a:buNone/>
            </a:pPr>
            <a:r>
              <a:rPr lang="en-US" altLang="ko-KR" sz="3400" dirty="0" smtClean="0"/>
              <a:t>=&gt; </a:t>
            </a:r>
            <a:r>
              <a:rPr lang="ko-KR" altLang="en-US" sz="3400" dirty="0" smtClean="0"/>
              <a:t>글로벌 생산체계</a:t>
            </a:r>
            <a:r>
              <a:rPr lang="en-US" altLang="ko-KR" sz="3400" dirty="0" smtClean="0"/>
              <a:t>: </a:t>
            </a:r>
            <a:r>
              <a:rPr lang="ko-KR" altLang="en-US" sz="3400" dirty="0" smtClean="0"/>
              <a:t>글로벌 산업자본가와 </a:t>
            </a:r>
            <a:r>
              <a:rPr lang="en-US" altLang="ko-KR" sz="3400" dirty="0" smtClean="0"/>
              <a:t>3</a:t>
            </a:r>
            <a:r>
              <a:rPr lang="ko-KR" altLang="en-US" sz="3400" dirty="0" smtClean="0"/>
              <a:t>세계 여성노동자 계급 형성 초래 </a:t>
            </a:r>
            <a:r>
              <a:rPr lang="en-US" altLang="ko-KR" sz="3400" dirty="0" smtClean="0"/>
              <a:t>&amp; </a:t>
            </a:r>
            <a:r>
              <a:rPr lang="ko-KR" altLang="en-US" sz="3400" dirty="0" smtClean="0"/>
              <a:t>권력차이를 형성</a:t>
            </a:r>
            <a:r>
              <a:rPr lang="en-US" altLang="ko-KR" sz="3400" dirty="0" smtClean="0"/>
              <a:t>/</a:t>
            </a:r>
            <a:r>
              <a:rPr lang="ko-KR" altLang="en-US" sz="3400" dirty="0" smtClean="0"/>
              <a:t>유지하기 위해 자국의 정부가 중간자 역할을 하는 거대 공모 구조</a:t>
            </a:r>
          </a:p>
          <a:p>
            <a:pPr>
              <a:buFontTx/>
              <a:buChar char="-"/>
            </a:pPr>
            <a:endParaRPr lang="ko-KR" altLang="en-US" dirty="0" smtClean="0"/>
          </a:p>
          <a:p>
            <a:pPr lvl="0">
              <a:buFontTx/>
              <a:buChar char="-"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국제 이주 노동과 서비스 계층의 ‘여성화’</a:t>
            </a:r>
            <a:endParaRPr lang="en-US" altLang="ko-KR" b="1" dirty="0" smtClean="0"/>
          </a:p>
          <a:p>
            <a:pPr>
              <a:buNone/>
            </a:pPr>
            <a:endParaRPr lang="ko-KR" altLang="en-US" dirty="0" smtClean="0"/>
          </a:p>
          <a:p>
            <a:pPr lvl="0" fontAlgn="base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국제이주노동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인종적 특색에 의해 노동력의 가치를 판단하는 인종 차별적 생산 시스템의 성격 유지</a:t>
            </a:r>
            <a:endParaRPr lang="en-US" altLang="ko-KR" dirty="0" smtClean="0"/>
          </a:p>
          <a:p>
            <a:pPr lvl="0" fontAlgn="base">
              <a:buNone/>
            </a:pPr>
            <a:r>
              <a:rPr lang="en-US" altLang="ko-KR" dirty="0" smtClean="0"/>
              <a:t>ii) </a:t>
            </a:r>
            <a:r>
              <a:rPr lang="ko-KR" altLang="en-US" dirty="0" smtClean="0"/>
              <a:t>국제 이주 노동의 성별적 특성</a:t>
            </a:r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가사노동을 비롯한 감정노동영역이 급속하게 상품화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국제이주노동의 ‘여성화’ </a:t>
            </a:r>
            <a:r>
              <a:rPr lang="en-US" altLang="ko-KR" dirty="0" smtClean="0"/>
              <a:t>-&gt; ‘</a:t>
            </a:r>
            <a:r>
              <a:rPr lang="ko-KR" altLang="en-US" dirty="0" smtClean="0"/>
              <a:t>여성 하인 계급</a:t>
            </a:r>
            <a:r>
              <a:rPr lang="en-US" altLang="ko-KR" dirty="0" smtClean="0"/>
              <a:t>(female servant class)’</a:t>
            </a:r>
            <a:r>
              <a:rPr lang="ko-KR" altLang="en-US" dirty="0" smtClean="0"/>
              <a:t>의 가사 서비스 노동자 등장 </a:t>
            </a:r>
          </a:p>
          <a:p>
            <a:pPr lvl="0" fontAlgn="base">
              <a:buNone/>
            </a:pPr>
            <a:r>
              <a:rPr lang="en-US" altLang="ko-KR" dirty="0" smtClean="0"/>
              <a:t>ii) ‘</a:t>
            </a:r>
            <a:r>
              <a:rPr lang="ko-KR" altLang="en-US" dirty="0" smtClean="0"/>
              <a:t>이주의 여성화</a:t>
            </a:r>
            <a:r>
              <a:rPr lang="en-US" altLang="ko-KR" dirty="0" smtClean="0"/>
              <a:t>’: </a:t>
            </a:r>
            <a:r>
              <a:rPr lang="ko-KR" altLang="en-US" dirty="0" err="1" smtClean="0"/>
              <a:t>신자유주의</a:t>
            </a:r>
            <a:r>
              <a:rPr lang="ko-KR" altLang="en-US" dirty="0" smtClean="0"/>
              <a:t> 경제체제는 공공복지 예산 대폭 삭감하는 결과 초래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서구 중산층의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돌봄의 공동화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해결 위해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세계 여성 노동력 사용</a:t>
            </a:r>
            <a:endParaRPr lang="en-US" altLang="ko-KR" dirty="0" smtClean="0"/>
          </a:p>
          <a:p>
            <a:pPr lvl="0" fontAlgn="base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서비스 분야의 이주노동자 증가는 새로운 계층분화 초래</a:t>
            </a:r>
            <a:r>
              <a:rPr lang="en-US" altLang="ko-KR" dirty="0" smtClean="0"/>
              <a:t>: serving class</a:t>
            </a:r>
            <a:r>
              <a:rPr lang="ko-KR" altLang="en-US" dirty="0" smtClean="0"/>
              <a:t>의 노동자 계급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접대를 소비하는 부유 계급인 </a:t>
            </a:r>
            <a:r>
              <a:rPr lang="en-US" altLang="ko-KR" dirty="0" smtClean="0"/>
              <a:t>served class</a:t>
            </a:r>
            <a:r>
              <a:rPr lang="ko-KR" altLang="en-US" dirty="0" smtClean="0"/>
              <a:t>의 계급 이분화 형성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사센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53062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b="1" dirty="0" smtClean="0"/>
              <a:t>글로벌 페미니스트 정치학의 전망</a:t>
            </a:r>
            <a:endParaRPr lang="en-US" altLang="ko-KR" b="1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글로벌 페미니스트 정치학은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기존의 시민권 개념을 확장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새롭게 해석하는 작업과 </a:t>
            </a:r>
            <a:r>
              <a:rPr lang="en-US" altLang="ko-KR" dirty="0" smtClean="0"/>
              <a:t>ii) </a:t>
            </a:r>
            <a:r>
              <a:rPr lang="ko-KR" altLang="en-US" dirty="0" smtClean="0"/>
              <a:t>국제적 연대를 통해 글로벌 시민으로서 여성의 권리를 주장하는 것</a:t>
            </a:r>
            <a:endParaRPr lang="en-US" altLang="ko-KR" dirty="0" smtClean="0"/>
          </a:p>
          <a:p>
            <a:pPr lvl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세계화의 진전으로 국가의 시장 통제 기능은 약화</a:t>
            </a:r>
            <a:r>
              <a:rPr lang="en-US" altLang="ko-KR" dirty="0" smtClean="0"/>
              <a:t>but, </a:t>
            </a:r>
            <a:r>
              <a:rPr lang="ko-KR" altLang="en-US" dirty="0" smtClean="0"/>
              <a:t>국가의 </a:t>
            </a:r>
            <a:r>
              <a:rPr lang="ko-KR" altLang="en-US" dirty="0" err="1" smtClean="0"/>
              <a:t>조정자</a:t>
            </a:r>
            <a:r>
              <a:rPr lang="ko-KR" altLang="en-US" dirty="0" smtClean="0"/>
              <a:t> 역할은 더욱 절실하게 요구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페미니스트 글로벌 정치학은 세계적 여성연대를 통해 각종 차별규약 철폐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국제기구를 통한 압력 등을 통해 ‘지구적 지역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glocal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정치학’을 실현</a:t>
            </a:r>
          </a:p>
          <a:p>
            <a:pPr lvl="0">
              <a:buFontTx/>
              <a:buChar char="-"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1261</TotalTime>
  <Words>852</Words>
  <Application>Microsoft Office PowerPoint</Application>
  <PresentationFormat>화면 슬라이드 쇼(4:3)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여성학 </vt:lpstr>
      <vt:lpstr>전지구화와 여성: 국제노동분업과  여성이주 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108</cp:revision>
  <dcterms:created xsi:type="dcterms:W3CDTF">2014-02-28T07:58:19Z</dcterms:created>
  <dcterms:modified xsi:type="dcterms:W3CDTF">2016-05-16T03:46:31Z</dcterms:modified>
</cp:coreProperties>
</file>