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7" r:id="rId8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1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04D8CA-B597-4A2A-947A-64BA0B3AB081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4DF47D-89F6-4ED7-8A65-429B5872CA16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89488-5FF6-4BD2-B564-DB943718E1D6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779EB-423C-4C3F-8649-311EA4428416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FEA01-4A89-4216-A561-1B5292D608D9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549539-672D-48A3-B995-04BB2243F5EE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B75D0-FF2F-4734-9861-C761DE43884C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B4701-B40B-4AC8-8D99-E88991CFAAAE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56D991-0D7D-40CE-9547-0ED06C9945E5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49F391-AEB6-45E6-9CD8-665D408C7E4F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8C2DC8-FDCA-4B6A-B89A-77901AF3CEF3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3806FF-CE7F-45B2-B931-6AE4DA5E49EB}" type="datetime1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296144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 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2800" b="1" dirty="0" smtClean="0"/>
          </a:p>
          <a:p>
            <a:r>
              <a:rPr lang="ko-KR" altLang="en-US" sz="3200" b="1" dirty="0" smtClean="0"/>
              <a:t>경상관 </a:t>
            </a:r>
            <a:r>
              <a:rPr lang="en-US" altLang="ko-KR" sz="3200" b="1" dirty="0" smtClean="0"/>
              <a:t>02310</a:t>
            </a:r>
            <a:r>
              <a:rPr lang="ko-KR" altLang="en-US" sz="3200" b="1" dirty="0" smtClean="0"/>
              <a:t>호</a:t>
            </a:r>
            <a:endParaRPr lang="en-US" altLang="ko-KR" sz="3200" b="1" dirty="0" smtClean="0"/>
          </a:p>
          <a:p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1228" lvl="0" indent="-57150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ko-KR" dirty="0" smtClean="0"/>
              <a:t>생물학</a:t>
            </a:r>
            <a:r>
              <a:rPr lang="ko-KR" altLang="en-US" dirty="0" smtClean="0"/>
              <a:t>적</a:t>
            </a:r>
            <a:r>
              <a:rPr lang="ko-KR" altLang="ko-KR" dirty="0" smtClean="0"/>
              <a:t>〮</a:t>
            </a:r>
            <a:r>
              <a:rPr lang="ko-KR" altLang="en-US" dirty="0" smtClean="0"/>
              <a:t>유</a:t>
            </a:r>
            <a:r>
              <a:rPr lang="ko-KR" altLang="ko-KR" dirty="0" smtClean="0"/>
              <a:t>전적 </a:t>
            </a:r>
            <a:r>
              <a:rPr lang="ko-KR" altLang="en-US" dirty="0" smtClean="0"/>
              <a:t>시각</a:t>
            </a:r>
            <a:r>
              <a:rPr lang="en-US" altLang="ko-KR" dirty="0" smtClean="0"/>
              <a:t>: </a:t>
            </a:r>
            <a:r>
              <a:rPr lang="ko-KR" altLang="ko-KR" dirty="0" smtClean="0"/>
              <a:t>생물학적 결정론</a:t>
            </a:r>
            <a:r>
              <a:rPr lang="en-US" altLang="ko-KR" dirty="0" smtClean="0"/>
              <a:t>-&gt; </a:t>
            </a:r>
            <a:r>
              <a:rPr lang="ko-KR" altLang="ko-KR" dirty="0" smtClean="0"/>
              <a:t>차이의 위계를 형성</a:t>
            </a:r>
            <a:endParaRPr lang="en-US" altLang="ko-KR" dirty="0" smtClean="0"/>
          </a:p>
          <a:p>
            <a:pPr marL="681228" lvl="0" indent="-571500">
              <a:buNone/>
            </a:pPr>
            <a:endParaRPr lang="en-US" altLang="ko-KR" dirty="0" smtClean="0"/>
          </a:p>
          <a:p>
            <a:pPr marL="681228" lvl="0" indent="-571500">
              <a:buNone/>
            </a:pPr>
            <a:r>
              <a:rPr lang="en-US" altLang="ko-KR" dirty="0" smtClean="0"/>
              <a:t>ii) </a:t>
            </a:r>
            <a:r>
              <a:rPr lang="ko-KR" altLang="ko-KR" dirty="0" smtClean="0"/>
              <a:t>사회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구성론적</a:t>
            </a:r>
            <a:r>
              <a:rPr lang="ko-KR" altLang="en-US" dirty="0" smtClean="0"/>
              <a:t> 시각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성역할</a:t>
            </a:r>
            <a:r>
              <a:rPr lang="ko-KR" altLang="ko-KR" dirty="0" smtClean="0"/>
              <a:t>〮</a:t>
            </a:r>
            <a:r>
              <a:rPr lang="ko-KR" altLang="en-US" dirty="0" smtClean="0"/>
              <a:t>성</a:t>
            </a:r>
            <a:r>
              <a:rPr lang="ko-KR" altLang="ko-KR" dirty="0" smtClean="0"/>
              <a:t>별분업에 근거</a:t>
            </a:r>
            <a:endParaRPr lang="en-US" altLang="ko-KR" dirty="0" smtClean="0"/>
          </a:p>
          <a:p>
            <a:pPr lvl="0">
              <a:buNone/>
            </a:pPr>
            <a:endParaRPr lang="ko-KR" altLang="ko-KR" dirty="0" smtClean="0"/>
          </a:p>
          <a:p>
            <a:r>
              <a:rPr lang="ko-KR" altLang="ko-KR" dirty="0" smtClean="0"/>
              <a:t>생물학적 성</a:t>
            </a:r>
            <a:r>
              <a:rPr lang="en-US" altLang="ko-KR" dirty="0" smtClean="0"/>
              <a:t>(sex)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사회적 성</a:t>
            </a:r>
            <a:r>
              <a:rPr lang="en-US" altLang="ko-KR" dirty="0" smtClean="0"/>
              <a:t>(gender)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* </a:t>
            </a:r>
            <a:r>
              <a:rPr lang="ko-KR" altLang="ko-KR" dirty="0" err="1" smtClean="0"/>
              <a:t>젠더</a:t>
            </a:r>
            <a:r>
              <a:rPr lang="ko-KR" altLang="en-US" dirty="0" err="1" smtClean="0"/>
              <a:t>란</a:t>
            </a:r>
            <a:r>
              <a:rPr lang="en-US" altLang="ko-KR" dirty="0" smtClean="0"/>
              <a:t>?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여성성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남성성의 규정이 사회문화적 영향을 받는다는 점 </a:t>
            </a:r>
            <a:r>
              <a:rPr lang="ko-KR" altLang="en-US" dirty="0" err="1" smtClean="0"/>
              <a:t>감조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ko-KR" altLang="ko-KR" sz="4800" dirty="0" smtClean="0"/>
              <a:t>여자와 남자의 차이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ts val="4000"/>
              </a:lnSpc>
              <a:buNone/>
            </a:pPr>
            <a:r>
              <a:rPr lang="en-US" altLang="ko-KR" sz="2800" dirty="0" smtClean="0"/>
              <a:t>1) </a:t>
            </a:r>
            <a:r>
              <a:rPr lang="ko-KR" altLang="ko-KR" sz="2800" dirty="0" smtClean="0"/>
              <a:t>생물학적 결정론에 도전</a:t>
            </a:r>
            <a:r>
              <a:rPr lang="en-US" altLang="ko-KR" sz="2800" dirty="0" smtClean="0"/>
              <a:t>: </a:t>
            </a:r>
            <a:r>
              <a:rPr lang="ko-KR" altLang="ko-KR" sz="2800" dirty="0" smtClean="0"/>
              <a:t>사회문화적으로 구성된 제도로서의 </a:t>
            </a:r>
            <a:r>
              <a:rPr lang="ko-KR" altLang="ko-KR" sz="2800" dirty="0" err="1" smtClean="0"/>
              <a:t>젠더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젠더체계</a:t>
            </a:r>
            <a:r>
              <a:rPr lang="ko-KR" altLang="ko-KR" sz="2800" dirty="0" err="1" smtClean="0"/>
              <a:t>에</a:t>
            </a:r>
            <a:r>
              <a:rPr lang="ko-KR" altLang="ko-KR" sz="2800" dirty="0" smtClean="0"/>
              <a:t> 주목</a:t>
            </a:r>
            <a:endParaRPr lang="en-US" altLang="ko-KR" sz="2800" dirty="0" smtClean="0"/>
          </a:p>
          <a:p>
            <a:pPr lvl="0">
              <a:lnSpc>
                <a:spcPts val="4000"/>
              </a:lnSpc>
              <a:buNone/>
            </a:pPr>
            <a:r>
              <a:rPr lang="en-US" altLang="ko-KR" sz="2800" dirty="0" smtClean="0"/>
              <a:t>- </a:t>
            </a:r>
            <a:r>
              <a:rPr lang="ko-KR" altLang="ko-KR" sz="2800" dirty="0" err="1" smtClean="0"/>
              <a:t>젠더체계</a:t>
            </a:r>
            <a:r>
              <a:rPr lang="en-US" altLang="ko-KR" sz="2800" dirty="0" smtClean="0"/>
              <a:t>(gender system</a:t>
            </a:r>
            <a:r>
              <a:rPr lang="en-US" altLang="ko-KR" sz="2800" dirty="0" smtClean="0"/>
              <a:t>): </a:t>
            </a:r>
            <a:r>
              <a:rPr lang="ko-KR" altLang="en-US" sz="2800" dirty="0" smtClean="0"/>
              <a:t>사회가 성차를 조직하는 방식</a:t>
            </a:r>
            <a:endParaRPr lang="en-US" altLang="ko-KR" sz="2800" dirty="0" smtClean="0"/>
          </a:p>
          <a:p>
            <a:pPr lvl="0">
              <a:lnSpc>
                <a:spcPts val="4000"/>
              </a:lnSpc>
              <a:buNone/>
            </a:pPr>
            <a:endParaRPr lang="ko-KR" altLang="ko-KR" sz="2800" dirty="0" smtClean="0"/>
          </a:p>
          <a:p>
            <a:pPr>
              <a:lnSpc>
                <a:spcPts val="4000"/>
              </a:lnSpc>
              <a:buNone/>
            </a:pPr>
            <a:r>
              <a:rPr lang="en-US" altLang="ko-KR" sz="2800" dirty="0" smtClean="0"/>
              <a:t>   </a:t>
            </a:r>
            <a:r>
              <a:rPr lang="ko-KR" altLang="ko-KR" sz="2800" dirty="0" smtClean="0"/>
              <a:t>여성학은 </a:t>
            </a:r>
            <a:r>
              <a:rPr lang="ko-KR" altLang="ko-KR" sz="2800" dirty="0" err="1" smtClean="0"/>
              <a:t>젠더체계가</a:t>
            </a:r>
            <a:r>
              <a:rPr lang="ko-KR" altLang="ko-KR" sz="2800" dirty="0" smtClean="0"/>
              <a:t> 여</a:t>
            </a:r>
            <a:r>
              <a:rPr lang="en-US" altLang="ko-KR" sz="2800" dirty="0" smtClean="0"/>
              <a:t>/</a:t>
            </a:r>
            <a:r>
              <a:rPr lang="ko-KR" altLang="ko-KR" sz="2800" dirty="0" smtClean="0"/>
              <a:t>남 모두의 삶을 형</a:t>
            </a:r>
            <a:r>
              <a:rPr lang="ko-KR" altLang="en-US" sz="2800" dirty="0" smtClean="0"/>
              <a:t>성</a:t>
            </a:r>
            <a:r>
              <a:rPr lang="ko-KR" altLang="ko-KR" sz="2800" dirty="0" smtClean="0"/>
              <a:t>〮</a:t>
            </a:r>
            <a:r>
              <a:rPr lang="ko-KR" altLang="en-US" sz="2800" dirty="0" smtClean="0"/>
              <a:t>제</a:t>
            </a:r>
            <a:r>
              <a:rPr lang="ko-KR" altLang="ko-KR" sz="2800" dirty="0" smtClean="0"/>
              <a:t>약하는 방식을 인식 가능케 함</a:t>
            </a:r>
          </a:p>
          <a:p>
            <a:pPr lvl="0"/>
            <a:endParaRPr lang="en-US" altLang="ko-KR" dirty="0" smtClean="0"/>
          </a:p>
          <a:p>
            <a:pPr lvl="0">
              <a:buNone/>
            </a:pP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여성학이란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611560" y="4149080"/>
            <a:ext cx="216024" cy="484632"/>
          </a:xfrm>
          <a:prstGeom prst="rightArrow">
            <a:avLst>
              <a:gd name="adj1" fmla="val 50000"/>
              <a:gd name="adj2" fmla="val 66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500"/>
              </a:lnSpc>
              <a:buNone/>
            </a:pPr>
            <a:r>
              <a:rPr lang="en-US" altLang="ko-KR" sz="2400" dirty="0" smtClean="0"/>
              <a:t>2) </a:t>
            </a:r>
            <a:r>
              <a:rPr lang="ko-KR" altLang="ko-KR" sz="2400" dirty="0" smtClean="0"/>
              <a:t>여성의 사회적 지위 평가</a:t>
            </a:r>
            <a:r>
              <a:rPr lang="en-US" altLang="ko-KR" sz="2400" dirty="0" smtClean="0"/>
              <a:t> &amp; </a:t>
            </a:r>
            <a:r>
              <a:rPr lang="ko-KR" altLang="ko-KR" sz="2400" dirty="0" smtClean="0"/>
              <a:t>변화를 위한 개인</a:t>
            </a:r>
            <a:r>
              <a:rPr lang="ko-KR" altLang="en-US" sz="2400" dirty="0" smtClean="0"/>
              <a:t>적</a:t>
            </a:r>
            <a:r>
              <a:rPr lang="ko-KR" altLang="ko-KR" sz="2400" dirty="0" smtClean="0"/>
              <a:t>〮</a:t>
            </a:r>
            <a:r>
              <a:rPr lang="ko-KR" altLang="en-US" sz="2400" dirty="0" smtClean="0"/>
              <a:t>사</a:t>
            </a:r>
            <a:r>
              <a:rPr lang="ko-KR" altLang="ko-KR" sz="2400" dirty="0" smtClean="0"/>
              <a:t>회적 전략</a:t>
            </a:r>
            <a:r>
              <a:rPr lang="en-US" altLang="ko-KR" sz="2400" dirty="0" smtClean="0"/>
              <a:t>/ </a:t>
            </a:r>
            <a:r>
              <a:rPr lang="ko-KR" altLang="ko-KR" sz="2400" dirty="0" smtClean="0"/>
              <a:t>방법 </a:t>
            </a:r>
            <a:r>
              <a:rPr lang="ko-KR" altLang="ko-KR" sz="2400" dirty="0" smtClean="0"/>
              <a:t>모색</a:t>
            </a:r>
            <a:endParaRPr lang="en-US" altLang="ko-KR" sz="2400" dirty="0" smtClean="0"/>
          </a:p>
          <a:p>
            <a:pPr>
              <a:lnSpc>
                <a:spcPts val="4500"/>
              </a:lnSpc>
              <a:buNone/>
            </a:pPr>
            <a:endParaRPr lang="en-US" altLang="ko-KR" sz="2400" dirty="0" smtClean="0"/>
          </a:p>
          <a:p>
            <a:pPr>
              <a:lnSpc>
                <a:spcPts val="4500"/>
              </a:lnSpc>
              <a:buNone/>
            </a:pPr>
            <a:r>
              <a:rPr lang="en-US" altLang="ko-KR" sz="2400" dirty="0" smtClean="0"/>
              <a:t>* </a:t>
            </a:r>
            <a:r>
              <a:rPr lang="ko-KR" altLang="en-US" sz="2400" dirty="0" smtClean="0"/>
              <a:t>지위란</a:t>
            </a:r>
            <a:r>
              <a:rPr lang="en-US" altLang="ko-KR" sz="2400" dirty="0" smtClean="0"/>
              <a:t>?</a:t>
            </a:r>
          </a:p>
          <a:p>
            <a:pPr>
              <a:lnSpc>
                <a:spcPts val="45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사회적 구분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평가의 과정을 통해 사회적으로 부여되는 것 </a:t>
            </a:r>
            <a:endParaRPr lang="en-US" altLang="ko-KR" sz="2400" dirty="0" smtClean="0"/>
          </a:p>
          <a:p>
            <a:pPr>
              <a:lnSpc>
                <a:spcPts val="4500"/>
              </a:lnSpc>
              <a:buNone/>
            </a:pPr>
            <a:endParaRPr lang="en-US" altLang="ko-KR" dirty="0" smtClean="0"/>
          </a:p>
          <a:p>
            <a:pPr>
              <a:lnSpc>
                <a:spcPts val="45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여성학이란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ts val="4000"/>
              </a:lnSpc>
              <a:buNone/>
            </a:pPr>
            <a:r>
              <a:rPr lang="en-US" altLang="ko-KR" sz="2800" dirty="0" smtClean="0"/>
              <a:t>3) </a:t>
            </a:r>
            <a:r>
              <a:rPr lang="ko-KR" altLang="en-US" sz="2800" dirty="0" smtClean="0"/>
              <a:t>다양한 </a:t>
            </a:r>
            <a:r>
              <a:rPr lang="ko-KR" altLang="ko-KR" sz="2800" dirty="0" smtClean="0"/>
              <a:t>억압체계들이 맞물리는 방식 분석</a:t>
            </a:r>
            <a:endParaRPr lang="en-US" altLang="ko-KR" sz="2800" dirty="0" smtClean="0"/>
          </a:p>
          <a:p>
            <a:pPr lvl="0">
              <a:lnSpc>
                <a:spcPts val="4000"/>
              </a:lnSpc>
              <a:buNone/>
            </a:pPr>
            <a:endParaRPr lang="en-US" altLang="ko-KR" sz="2800" dirty="0" smtClean="0"/>
          </a:p>
          <a:p>
            <a:pPr lvl="0">
              <a:lnSpc>
                <a:spcPts val="4000"/>
              </a:lnSpc>
              <a:buNone/>
            </a:pPr>
            <a:endParaRPr lang="en-US" altLang="ko-KR" sz="2800" dirty="0" smtClean="0"/>
          </a:p>
          <a:p>
            <a:pPr lvl="0">
              <a:lnSpc>
                <a:spcPts val="4000"/>
              </a:lnSpc>
              <a:buNone/>
            </a:pPr>
            <a:endParaRPr lang="ko-KR" altLang="ko-KR" sz="2800" dirty="0" smtClean="0"/>
          </a:p>
          <a:p>
            <a:pPr lvl="0">
              <a:lnSpc>
                <a:spcPts val="4000"/>
              </a:lnSpc>
              <a:buNone/>
            </a:pPr>
            <a:r>
              <a:rPr lang="en-US" altLang="ko-KR" sz="2800" dirty="0" smtClean="0"/>
              <a:t>4) </a:t>
            </a:r>
            <a:r>
              <a:rPr lang="ko-KR" altLang="ko-KR" sz="2800" dirty="0" smtClean="0"/>
              <a:t>학제적</a:t>
            </a:r>
            <a:r>
              <a:rPr lang="en-US" altLang="ko-KR" sz="2800" dirty="0" smtClean="0"/>
              <a:t>(interdisciplinary)</a:t>
            </a:r>
            <a:r>
              <a:rPr lang="ko-KR" altLang="ko-KR" sz="2800" dirty="0" smtClean="0"/>
              <a:t>성격</a:t>
            </a:r>
            <a:r>
              <a:rPr lang="ko-KR" altLang="en-US" sz="2800" dirty="0" smtClean="0"/>
              <a:t>의 학문</a:t>
            </a:r>
            <a:endParaRPr lang="en-US" altLang="ko-KR" sz="2800" dirty="0" smtClean="0"/>
          </a:p>
          <a:p>
            <a:pPr lvl="0">
              <a:lnSpc>
                <a:spcPts val="4000"/>
              </a:lnSpc>
              <a:buNone/>
            </a:pPr>
            <a:r>
              <a:rPr lang="en-US" altLang="ko-KR" sz="2800" dirty="0" smtClean="0"/>
              <a:t>- ‘</a:t>
            </a:r>
            <a:r>
              <a:rPr lang="ko-KR" altLang="ko-KR" sz="2800" dirty="0" err="1" smtClean="0"/>
              <a:t>검증학</a:t>
            </a:r>
            <a:r>
              <a:rPr lang="en-US" altLang="ko-KR" sz="2800" dirty="0" smtClean="0"/>
              <a:t>’ or ‘</a:t>
            </a:r>
            <a:r>
              <a:rPr lang="ko-KR" altLang="ko-KR" sz="2800" dirty="0" err="1" smtClean="0"/>
              <a:t>비판학</a:t>
            </a:r>
            <a:r>
              <a:rPr lang="en-US" altLang="ko-KR" sz="2800" dirty="0" smtClean="0"/>
              <a:t>’/ ‘</a:t>
            </a:r>
            <a:r>
              <a:rPr lang="ko-KR" altLang="ko-KR" sz="2800" dirty="0" err="1" smtClean="0"/>
              <a:t>실천학</a:t>
            </a:r>
            <a:r>
              <a:rPr lang="en-US" altLang="ko-KR" sz="2800" dirty="0" smtClean="0"/>
              <a:t>’</a:t>
            </a:r>
            <a:endParaRPr lang="ko-KR" altLang="ko-KR" sz="28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여성학이란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2468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여성주의 </a:t>
            </a:r>
            <a:r>
              <a:rPr lang="ko-KR" altLang="en-US" dirty="0" err="1" smtClean="0"/>
              <a:t>입장론</a:t>
            </a:r>
            <a:r>
              <a:rPr lang="ko-KR" altLang="en-US" dirty="0" smtClean="0"/>
              <a:t> 견지</a:t>
            </a:r>
          </a:p>
          <a:p>
            <a:pPr marL="624078" lvl="0" indent="-514350">
              <a:buNone/>
            </a:pPr>
            <a:endParaRPr lang="en-US" altLang="ko-KR" dirty="0" smtClean="0"/>
          </a:p>
          <a:p>
            <a:pPr lvl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여성주의 경험론 견지</a:t>
            </a:r>
            <a:r>
              <a:rPr lang="en-US" altLang="ko-KR" dirty="0" smtClean="0"/>
              <a:t>: ‘</a:t>
            </a:r>
            <a:r>
              <a:rPr lang="ko-KR" altLang="ko-KR" dirty="0" smtClean="0"/>
              <a:t>남성중심적</a:t>
            </a:r>
            <a:r>
              <a:rPr lang="en-US" altLang="ko-KR" dirty="0" smtClean="0"/>
              <a:t>’ </a:t>
            </a:r>
            <a:r>
              <a:rPr lang="ko-KR" altLang="ko-KR" dirty="0" smtClean="0"/>
              <a:t>개념 틀을 벗어나서 일상적 여성의 경험보기</a:t>
            </a:r>
          </a:p>
          <a:p>
            <a:pPr lvl="0">
              <a:buNone/>
            </a:pPr>
            <a:r>
              <a:rPr lang="en-US" altLang="ko-KR" dirty="0" smtClean="0"/>
              <a:t>* </a:t>
            </a:r>
            <a:r>
              <a:rPr lang="ko-KR" altLang="ko-KR" dirty="0" smtClean="0"/>
              <a:t>전통적 지식체계에서의 보편적 </a:t>
            </a:r>
            <a:r>
              <a:rPr lang="ko-KR" altLang="ko-KR" dirty="0" err="1" smtClean="0"/>
              <a:t>인식자</a:t>
            </a:r>
            <a:r>
              <a:rPr lang="en-US" altLang="ko-KR" dirty="0" smtClean="0"/>
              <a:t>(knower)</a:t>
            </a:r>
            <a:r>
              <a:rPr lang="ko-KR" altLang="en-US" dirty="0" smtClean="0"/>
              <a:t>는 누구</a:t>
            </a:r>
            <a:r>
              <a:rPr lang="en-US" altLang="ko-KR" dirty="0" smtClean="0"/>
              <a:t>?-</a:t>
            </a:r>
            <a:r>
              <a:rPr lang="ko-KR" altLang="en-US" dirty="0" smtClean="0"/>
              <a:t>남성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중간계층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비장애인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이성애자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0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/>
              <a:t>3) </a:t>
            </a:r>
            <a:r>
              <a:rPr lang="ko-KR" altLang="ko-KR" sz="2800" dirty="0" smtClean="0"/>
              <a:t>개인적인 것</a:t>
            </a:r>
            <a:r>
              <a:rPr lang="en-US" altLang="ko-KR" sz="2800" dirty="0" smtClean="0"/>
              <a:t> = </a:t>
            </a:r>
            <a:r>
              <a:rPr lang="ko-KR" altLang="ko-KR" sz="2800" dirty="0" smtClean="0"/>
              <a:t>정치적인 것</a:t>
            </a:r>
            <a:endParaRPr lang="en-US" altLang="ko-KR" sz="2800" dirty="0" smtClean="0"/>
          </a:p>
          <a:p>
            <a:pPr lvl="0">
              <a:buNone/>
            </a:pPr>
            <a:endParaRPr lang="ko-KR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ko-KR" sz="3600" dirty="0" smtClean="0"/>
              <a:t>여성학적으로 생각</a:t>
            </a:r>
            <a:r>
              <a:rPr lang="en-US" altLang="ko-KR" sz="3600" dirty="0" smtClean="0"/>
              <a:t>/</a:t>
            </a:r>
            <a:r>
              <a:rPr lang="ko-KR" altLang="ko-KR" sz="3600" dirty="0" smtClean="0"/>
              <a:t>질문하기</a:t>
            </a:r>
            <a:r>
              <a:rPr lang="en-US" altLang="ko-KR" sz="3600" dirty="0" smtClean="0"/>
              <a:t>?</a:t>
            </a:r>
            <a:br>
              <a:rPr lang="en-US" altLang="ko-KR" sz="3600" dirty="0" smtClean="0"/>
            </a:br>
            <a:r>
              <a:rPr lang="en-US" altLang="ko-KR" sz="3600" dirty="0" smtClean="0"/>
              <a:t>-&gt; </a:t>
            </a:r>
            <a:r>
              <a:rPr lang="ko-KR" altLang="ko-KR" sz="3600" dirty="0" err="1" smtClean="0"/>
              <a:t>젠더관점</a:t>
            </a:r>
            <a:r>
              <a:rPr lang="ko-KR" altLang="ko-KR" sz="3600" dirty="0" smtClean="0"/>
              <a:t> 형성하기</a:t>
            </a:r>
            <a:r>
              <a:rPr lang="en-US" altLang="ko-KR" sz="360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성차별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불평등 존재 인식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시각에 대한 거시적 </a:t>
            </a:r>
            <a:r>
              <a:rPr lang="ko-KR" altLang="en-US" sz="3200" dirty="0" err="1" smtClean="0"/>
              <a:t>이론틀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사회의 억압 폐지와 </a:t>
            </a:r>
            <a:r>
              <a:rPr lang="ko-KR" altLang="en-US" sz="3200" dirty="0" err="1" smtClean="0"/>
              <a:t>성평등</a:t>
            </a:r>
            <a:r>
              <a:rPr lang="ko-KR" altLang="en-US" sz="3200" dirty="0" smtClean="0"/>
              <a:t> 사회를 지향하는 실천적 의지의 이념</a:t>
            </a: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- </a:t>
            </a:r>
            <a:r>
              <a:rPr lang="ko-KR" altLang="ko-KR" sz="3200" dirty="0" smtClean="0"/>
              <a:t>성차별주의와 성차별주의에 근거한 착취와 억압을 종식시키려는 운동</a:t>
            </a:r>
            <a:r>
              <a:rPr lang="en-US" altLang="ko-KR" sz="3200" dirty="0" smtClean="0"/>
              <a:t> (</a:t>
            </a:r>
            <a:r>
              <a:rPr lang="ko-KR" altLang="ko-KR" sz="3200" dirty="0" smtClean="0"/>
              <a:t>벨 </a:t>
            </a:r>
            <a:r>
              <a:rPr lang="ko-KR" altLang="ko-KR" sz="3200" dirty="0" err="1" smtClean="0"/>
              <a:t>훅스</a:t>
            </a:r>
            <a:r>
              <a:rPr lang="en-US" altLang="ko-KR" sz="3200" dirty="0" smtClean="0"/>
              <a:t>)</a:t>
            </a:r>
          </a:p>
          <a:p>
            <a:pPr>
              <a:buNone/>
            </a:pPr>
            <a:endParaRPr lang="ko-KR" altLang="ko-KR" sz="3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ko-KR" dirty="0" smtClean="0"/>
              <a:t>페미니즘이란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771</TotalTime>
  <Words>255</Words>
  <Application>Microsoft Office PowerPoint</Application>
  <PresentationFormat>화면 슬라이드 쇼(4:3)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여성학 </vt:lpstr>
      <vt:lpstr>여자와 남자의 차이?</vt:lpstr>
      <vt:lpstr>여성학이란?</vt:lpstr>
      <vt:lpstr>여성학이란?</vt:lpstr>
      <vt:lpstr>여성학이란?</vt:lpstr>
      <vt:lpstr>여성학적으로 생각/질문하기? -&gt; 젠더관점 형성하기?</vt:lpstr>
      <vt:lpstr>그렇다면, 페미니즘이란?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47</cp:revision>
  <dcterms:created xsi:type="dcterms:W3CDTF">2014-02-28T07:58:19Z</dcterms:created>
  <dcterms:modified xsi:type="dcterms:W3CDTF">2016-03-07T02:07:27Z</dcterms:modified>
</cp:coreProperties>
</file>