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69" r:id="rId3"/>
    <p:sldId id="270" r:id="rId4"/>
    <p:sldId id="282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3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91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BF36B-F7B8-4E06-AB3A-FD7F78F22CB9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625C-55A9-48AC-B7BA-CED7ABEFF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1E61A2-EE2C-4104-9E6D-DB03273F447A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12C6D2-61B4-44B6-A88F-03AB197A8DD5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128D58-E9CB-47C3-9A10-103408780E7C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DF9F8-C211-48F9-AC08-8F021BC378A4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3C55A8-F67A-4752-B114-1E88A03833C0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00F804-DF62-4FB5-BB53-C44669516E17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F0240A-867F-44A5-B571-354A20513326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59EA0-C86C-44E1-8BF5-0607F030C238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B4250-BCDD-4BB1-9E2D-25397D4CD023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8CC117-79F6-44FD-84D4-E9CD26675AF6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1F9FD0-67CD-442B-9DCD-DCBE5C388B0B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2E0C2F-683D-409F-8589-CFF9E22A0263}" type="datetime1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512168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여성학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ko-KR" sz="3200" b="1" dirty="0" smtClean="0"/>
          </a:p>
          <a:p>
            <a:r>
              <a:rPr lang="ko-KR" altLang="en-US" sz="3600" b="1" dirty="0" smtClean="0"/>
              <a:t>경상관 </a:t>
            </a:r>
            <a:r>
              <a:rPr lang="en-US" altLang="ko-KR" sz="3600" b="1" dirty="0" smtClean="0"/>
              <a:t>02310</a:t>
            </a:r>
            <a:r>
              <a:rPr lang="ko-KR" altLang="en-US" sz="3600" b="1" dirty="0" smtClean="0"/>
              <a:t>호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323528" y="764704"/>
            <a:ext cx="51125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2016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년 </a:t>
            </a:r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학기</a:t>
            </a:r>
            <a:endParaRPr lang="en-US" altLang="ko-KR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 fontAlgn="base">
              <a:lnSpc>
                <a:spcPct val="110000"/>
              </a:lnSpc>
              <a:buNone/>
            </a:pPr>
            <a:r>
              <a:rPr lang="en-US" altLang="ko-KR" sz="3300" b="1" dirty="0" smtClean="0"/>
              <a:t>(1) </a:t>
            </a:r>
            <a:r>
              <a:rPr lang="ko-KR" altLang="en-US" sz="3300" b="1" dirty="0" smtClean="0"/>
              <a:t>포스트모더니즘 </a:t>
            </a:r>
            <a:r>
              <a:rPr lang="en-US" altLang="ko-KR" sz="3300" b="1" dirty="0" smtClean="0"/>
              <a:t>&amp; </a:t>
            </a:r>
            <a:r>
              <a:rPr lang="ko-KR" altLang="en-US" sz="3300" b="1" dirty="0" smtClean="0"/>
              <a:t>후기구조주의 페미니즘</a:t>
            </a:r>
            <a:endParaRPr lang="en-US" altLang="ko-KR" sz="2800" dirty="0" smtClean="0"/>
          </a:p>
          <a:p>
            <a:pPr marL="624078" indent="-514350" fontAlgn="base">
              <a:lnSpc>
                <a:spcPct val="110000"/>
              </a:lnSpc>
              <a:buNone/>
            </a:pPr>
            <a:endParaRPr lang="ko-KR" altLang="en-US" dirty="0" smtClean="0"/>
          </a:p>
          <a:p>
            <a:pPr lvl="0" fontAlgn="base">
              <a:lnSpc>
                <a:spcPct val="110000"/>
              </a:lnSpc>
              <a:buNone/>
            </a:pPr>
            <a:r>
              <a:rPr lang="en-US" altLang="ko-KR" sz="2600" dirty="0" smtClean="0"/>
              <a:t>1) </a:t>
            </a:r>
            <a:r>
              <a:rPr lang="ko-KR" altLang="en-US" sz="2600" dirty="0" smtClean="0"/>
              <a:t>여성성</a:t>
            </a:r>
            <a:r>
              <a:rPr lang="en-US" altLang="ko-KR" sz="2600" dirty="0" smtClean="0"/>
              <a:t>/ </a:t>
            </a:r>
            <a:r>
              <a:rPr lang="ko-KR" altLang="en-US" sz="2600" dirty="0" smtClean="0"/>
              <a:t>남성성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비고정적</a:t>
            </a:r>
            <a:r>
              <a:rPr lang="en-US" altLang="ko-KR" sz="2600" dirty="0" smtClean="0"/>
              <a:t>·</a:t>
            </a:r>
            <a:r>
              <a:rPr lang="ko-KR" altLang="en-US" sz="2600" dirty="0" smtClean="0"/>
              <a:t>비본질적</a:t>
            </a:r>
            <a:endParaRPr lang="en-US" altLang="ko-KR" sz="2600" dirty="0" smtClean="0"/>
          </a:p>
          <a:p>
            <a:pPr lvl="0" fontAlgn="base">
              <a:lnSpc>
                <a:spcPct val="110000"/>
              </a:lnSpc>
              <a:buNone/>
            </a:pPr>
            <a:endParaRPr lang="ko-KR" altLang="en-US" sz="2600" dirty="0" smtClean="0"/>
          </a:p>
          <a:p>
            <a:pPr lvl="0" fontAlgn="base">
              <a:lnSpc>
                <a:spcPct val="110000"/>
              </a:lnSpc>
              <a:buNone/>
            </a:pPr>
            <a:r>
              <a:rPr lang="en-US" altLang="ko-KR" sz="2600" dirty="0" smtClean="0"/>
              <a:t>2) </a:t>
            </a:r>
            <a:r>
              <a:rPr lang="ko-KR" altLang="en-US" sz="2600" dirty="0" smtClean="0"/>
              <a:t>보편성</a:t>
            </a:r>
            <a:r>
              <a:rPr lang="en-US" altLang="ko-KR" sz="2600" dirty="0" smtClean="0"/>
              <a:t>/</a:t>
            </a:r>
            <a:r>
              <a:rPr lang="ko-KR" altLang="en-US" sz="2600" dirty="0" smtClean="0"/>
              <a:t>대표성</a:t>
            </a:r>
            <a:r>
              <a:rPr lang="en-US" altLang="ko-KR" sz="2600" dirty="0" smtClean="0"/>
              <a:t>/</a:t>
            </a:r>
            <a:r>
              <a:rPr lang="ko-KR" altLang="en-US" sz="2600" dirty="0" smtClean="0"/>
              <a:t>총체성 경계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고정되고 단일한 구조 거부</a:t>
            </a:r>
            <a:endParaRPr lang="en-US" altLang="ko-KR" sz="2600" dirty="0" smtClean="0"/>
          </a:p>
          <a:p>
            <a:pPr lvl="0" fontAlgn="base">
              <a:lnSpc>
                <a:spcPct val="110000"/>
              </a:lnSpc>
              <a:buNone/>
            </a:pPr>
            <a:r>
              <a:rPr lang="en-US" altLang="ko-KR" sz="2600" dirty="0" smtClean="0"/>
              <a:t>=&gt;</a:t>
            </a:r>
            <a:r>
              <a:rPr lang="ko-KR" altLang="en-US" sz="2600" dirty="0" smtClean="0"/>
              <a:t>인간행위와 제도</a:t>
            </a:r>
            <a:r>
              <a:rPr lang="en-US" altLang="ko-KR" sz="2600" dirty="0" smtClean="0"/>
              <a:t>/</a:t>
            </a:r>
            <a:r>
              <a:rPr lang="ko-KR" altLang="en-US" sz="2600" dirty="0" smtClean="0"/>
              <a:t>구조가 결합되는 과정에 집중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여성들의 차이를 드러내는 이론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314596"/>
          </a:xfrm>
        </p:spPr>
        <p:txBody>
          <a:bodyPr/>
          <a:lstStyle/>
          <a:p>
            <a:pPr lvl="0" fontAlgn="base">
              <a:buNone/>
            </a:pPr>
            <a:endParaRPr lang="en-US" altLang="ko-KR" sz="3000" dirty="0" smtClean="0"/>
          </a:p>
          <a:p>
            <a:pPr lvl="0" fontAlgn="base">
              <a:buNone/>
            </a:pPr>
            <a:r>
              <a:rPr lang="en-US" altLang="ko-KR" sz="3000" b="1" dirty="0" smtClean="0"/>
              <a:t>3) </a:t>
            </a:r>
            <a:r>
              <a:rPr lang="ko-KR" altLang="en-US" sz="3000" b="1" dirty="0" smtClean="0"/>
              <a:t>강점</a:t>
            </a:r>
            <a:r>
              <a:rPr lang="en-US" altLang="ko-KR" sz="3000" b="1" dirty="0" smtClean="0"/>
              <a:t>: </a:t>
            </a:r>
            <a:r>
              <a:rPr lang="ko-KR" altLang="en-US" sz="3000" dirty="0" smtClean="0"/>
              <a:t>다양한 위치의 여성 주체를 등장시키는 계기와 이론적</a:t>
            </a:r>
            <a:r>
              <a:rPr lang="en-US" altLang="ko-KR" sz="3000" dirty="0" smtClean="0"/>
              <a:t>/ </a:t>
            </a:r>
            <a:r>
              <a:rPr lang="ko-KR" altLang="en-US" sz="3000" dirty="0" smtClean="0"/>
              <a:t>실천적 통찰력 제공</a:t>
            </a:r>
            <a:endParaRPr lang="en-US" altLang="ko-KR" sz="3000" dirty="0" smtClean="0"/>
          </a:p>
          <a:p>
            <a:pPr lvl="0" fontAlgn="base"/>
            <a:endParaRPr lang="en-US" altLang="ko-KR" sz="3000" dirty="0" smtClean="0"/>
          </a:p>
          <a:p>
            <a:pPr lvl="0" fontAlgn="base">
              <a:buNone/>
            </a:pPr>
            <a:r>
              <a:rPr lang="en-US" altLang="ko-KR" sz="3000" b="1" dirty="0" smtClean="0"/>
              <a:t>4) </a:t>
            </a:r>
            <a:r>
              <a:rPr lang="ko-KR" altLang="en-US" sz="3000" b="1" dirty="0" smtClean="0"/>
              <a:t>한계</a:t>
            </a:r>
            <a:r>
              <a:rPr lang="en-US" altLang="ko-KR" sz="3000" b="1" dirty="0" smtClean="0"/>
              <a:t>: </a:t>
            </a:r>
            <a:r>
              <a:rPr lang="en-US" altLang="ko-KR" sz="3000" dirty="0" smtClean="0"/>
              <a:t>‘</a:t>
            </a:r>
            <a:r>
              <a:rPr lang="ko-KR" altLang="en-US" sz="3000" dirty="0" smtClean="0"/>
              <a:t>집단적 정체성</a:t>
            </a:r>
            <a:r>
              <a:rPr lang="en-US" altLang="ko-KR" sz="3000" dirty="0" smtClean="0"/>
              <a:t>’ </a:t>
            </a:r>
            <a:r>
              <a:rPr lang="ko-KR" altLang="en-US" sz="3000" dirty="0" smtClean="0"/>
              <a:t>약화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투쟁 역량 약화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314596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10000"/>
              </a:lnSpc>
              <a:buNone/>
            </a:pPr>
            <a:r>
              <a:rPr lang="en-US" altLang="ko-KR" sz="3000" b="1" dirty="0" smtClean="0"/>
              <a:t>(2) </a:t>
            </a:r>
            <a:r>
              <a:rPr lang="ko-KR" altLang="en-US" sz="3000" b="1" dirty="0" smtClean="0"/>
              <a:t>백인 중심주의 탈피 </a:t>
            </a:r>
            <a:r>
              <a:rPr lang="en-US" altLang="ko-KR" sz="3000" b="1" dirty="0" smtClean="0"/>
              <a:t>&amp; </a:t>
            </a:r>
            <a:r>
              <a:rPr lang="ko-KR" altLang="en-US" sz="3000" b="1" dirty="0" smtClean="0"/>
              <a:t>상호교차성에 주목하는 페미니즘</a:t>
            </a:r>
            <a:endParaRPr lang="en-US" altLang="ko-KR" sz="3000" b="1" dirty="0" smtClean="0"/>
          </a:p>
          <a:p>
            <a:pPr fontAlgn="base">
              <a:lnSpc>
                <a:spcPct val="110000"/>
              </a:lnSpc>
              <a:buNone/>
            </a:pPr>
            <a:endParaRPr lang="ko-KR" altLang="en-US" dirty="0" smtClean="0"/>
          </a:p>
          <a:p>
            <a:pPr lvl="0" fontAlgn="base">
              <a:lnSpc>
                <a:spcPct val="110000"/>
              </a:lnSpc>
              <a:buNone/>
            </a:pPr>
            <a:r>
              <a:rPr lang="en-US" altLang="ko-KR" sz="2800" dirty="0" smtClean="0"/>
              <a:t>1) </a:t>
            </a:r>
            <a:r>
              <a:rPr lang="ko-KR" altLang="en-US" sz="2800" dirty="0" smtClean="0"/>
              <a:t>다양한 억압체계의 상호교차성에 기반</a:t>
            </a:r>
            <a:endParaRPr lang="en-US" altLang="ko-KR" sz="2800" dirty="0" smtClean="0"/>
          </a:p>
          <a:p>
            <a:pPr lvl="0" fontAlgn="base">
              <a:lnSpc>
                <a:spcPct val="110000"/>
              </a:lnSpc>
            </a:pPr>
            <a:endParaRPr lang="ko-KR" altLang="en-US" sz="2800" b="1" dirty="0" smtClean="0"/>
          </a:p>
          <a:p>
            <a:pPr lvl="0" fontAlgn="base">
              <a:lnSpc>
                <a:spcPct val="110000"/>
              </a:lnSpc>
              <a:buNone/>
            </a:pPr>
            <a:r>
              <a:rPr lang="en-US" altLang="ko-KR" sz="2800" dirty="0" smtClean="0"/>
              <a:t>2) </a:t>
            </a:r>
            <a:r>
              <a:rPr lang="ko-KR" altLang="en-US" sz="2800" dirty="0" smtClean="0"/>
              <a:t>제</a:t>
            </a:r>
            <a:r>
              <a:rPr lang="en-US" altLang="ko-KR" sz="2800" dirty="0" smtClean="0"/>
              <a:t>1/2</a:t>
            </a:r>
            <a:r>
              <a:rPr lang="ko-KR" altLang="en-US" sz="2800" dirty="0" smtClean="0"/>
              <a:t>물결 페미니즘의 백인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중산층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이성애자 여성 </a:t>
            </a:r>
            <a:r>
              <a:rPr lang="ko-KR" altLang="en-US" sz="2800" dirty="0" err="1" smtClean="0"/>
              <a:t>중심성</a:t>
            </a:r>
            <a:r>
              <a:rPr lang="ko-KR" altLang="en-US" sz="2800" dirty="0" smtClean="0"/>
              <a:t> 비판</a:t>
            </a:r>
            <a:r>
              <a:rPr lang="en-US" altLang="ko-KR" sz="2800" dirty="0" smtClean="0"/>
              <a:t>=&gt;</a:t>
            </a:r>
            <a:r>
              <a:rPr lang="ko-KR" altLang="en-US" sz="2800" dirty="0" smtClean="0"/>
              <a:t> 흑인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레즈비언</a:t>
            </a:r>
            <a:r>
              <a:rPr lang="en-US" altLang="ko-KR" sz="2800" dirty="0" smtClean="0"/>
              <a:t>/</a:t>
            </a:r>
            <a:r>
              <a:rPr lang="ko-KR" altLang="en-US" sz="2800" dirty="0" err="1" smtClean="0"/>
              <a:t>탈식민</a:t>
            </a:r>
            <a:r>
              <a:rPr lang="en-US" altLang="ko-KR" sz="2800" dirty="0" smtClean="0"/>
              <a:t>/  </a:t>
            </a:r>
            <a:r>
              <a:rPr lang="ko-KR" altLang="en-US" sz="2800" dirty="0" smtClean="0"/>
              <a:t>다문화주의 </a:t>
            </a:r>
            <a:r>
              <a:rPr lang="ko-KR" altLang="en-US" sz="2800" dirty="0" smtClean="0"/>
              <a:t>페미니즘 등 다양한 페미니즘 등장</a:t>
            </a:r>
          </a:p>
          <a:p>
            <a:pPr lvl="0">
              <a:lnSpc>
                <a:spcPct val="110000"/>
              </a:lnSpc>
              <a:buNone/>
            </a:pPr>
            <a:endParaRPr lang="en-US" altLang="ko-KR" sz="2800" dirty="0" smtClean="0"/>
          </a:p>
          <a:p>
            <a:pPr lvl="0">
              <a:lnSpc>
                <a:spcPct val="110000"/>
              </a:lnSpc>
              <a:buNone/>
            </a:pPr>
            <a:r>
              <a:rPr lang="en-US" altLang="ko-KR" sz="2800" dirty="0" smtClean="0"/>
              <a:t>3)</a:t>
            </a:r>
            <a:r>
              <a:rPr lang="ko-KR" altLang="en-US" sz="2800" dirty="0" smtClean="0"/>
              <a:t> 차이들을 가로 질러 제휴하는 </a:t>
            </a:r>
            <a:r>
              <a:rPr lang="ko-KR" altLang="en-US" sz="2800" b="1" dirty="0" smtClean="0"/>
              <a:t>‘횡단의 정치’</a:t>
            </a:r>
            <a:r>
              <a:rPr lang="ko-KR" altLang="en-US" sz="2800" dirty="0" smtClean="0"/>
              <a:t>강조</a:t>
            </a:r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836711"/>
            <a:ext cx="8229600" cy="5170581"/>
          </a:xfrm>
        </p:spPr>
        <p:txBody>
          <a:bodyPr/>
          <a:lstStyle/>
          <a:p>
            <a:pPr>
              <a:buNone/>
            </a:pPr>
            <a:r>
              <a:rPr lang="ko-KR" altLang="en-US" sz="2800" b="1" dirty="0" smtClean="0"/>
              <a:t>페미니즘 이론 분류 무의미</a:t>
            </a:r>
            <a:r>
              <a:rPr lang="en-US" altLang="ko-KR" sz="2800" b="1" dirty="0" smtClean="0"/>
              <a:t>:</a:t>
            </a:r>
            <a:r>
              <a:rPr lang="ko-KR" altLang="en-US" sz="2800" dirty="0" smtClean="0"/>
              <a:t> 분류의 경계 불분명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중첩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중층적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단순화할 위험</a:t>
            </a:r>
            <a:endParaRPr lang="en-US" altLang="ko-KR" sz="2800" dirty="0" smtClean="0"/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 smtClean="0"/>
              <a:t>but, </a:t>
            </a:r>
            <a:r>
              <a:rPr lang="ko-KR" altLang="en-US" sz="2800" dirty="0" smtClean="0"/>
              <a:t>페미니즘 분류의 주요쟁점 파악 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계보학적 측면에서 유용 </a:t>
            </a:r>
            <a:endParaRPr lang="en-US" altLang="ko-KR" sz="2800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1228" lvl="0" indent="-571500">
              <a:lnSpc>
                <a:spcPct val="120000"/>
              </a:lnSpc>
              <a:buNone/>
            </a:pPr>
            <a:r>
              <a:rPr lang="en-US" altLang="ko-KR" sz="2800" dirty="0" err="1" smtClean="0"/>
              <a:t>i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여성은 체계적으로 억압당해 왔으며</a:t>
            </a:r>
            <a:r>
              <a:rPr lang="en-US" altLang="ko-KR" sz="2400" dirty="0" smtClean="0"/>
              <a:t>, ii) </a:t>
            </a:r>
            <a:r>
              <a:rPr lang="ko-KR" altLang="en-US" sz="2400" dirty="0" err="1" smtClean="0"/>
              <a:t>젠더</a:t>
            </a:r>
            <a:r>
              <a:rPr lang="ko-KR" altLang="en-US" sz="2400" dirty="0" smtClean="0"/>
              <a:t> 관계는 생물학적 차이에서 비롯되거나 절대적인 것이 아니며 </a:t>
            </a:r>
            <a:r>
              <a:rPr lang="en-US" altLang="ko-KR" sz="2400" dirty="0" smtClean="0"/>
              <a:t>iii) </a:t>
            </a:r>
            <a:r>
              <a:rPr lang="ko-KR" altLang="en-US" sz="2400" dirty="0" smtClean="0"/>
              <a:t>불평등한 </a:t>
            </a:r>
            <a:r>
              <a:rPr lang="ko-KR" altLang="en-US" sz="2400" dirty="0" err="1" smtClean="0"/>
              <a:t>젠더</a:t>
            </a:r>
            <a:r>
              <a:rPr lang="ko-KR" altLang="en-US" sz="2400" dirty="0" smtClean="0"/>
              <a:t> 관계를 변화시키고자 하는 정치적 실천의 의미를 포함 </a:t>
            </a:r>
            <a:endParaRPr lang="en-US" altLang="ko-KR" sz="2400" dirty="0" smtClean="0"/>
          </a:p>
          <a:p>
            <a:pPr>
              <a:lnSpc>
                <a:spcPct val="120000"/>
              </a:lnSpc>
              <a:buNone/>
            </a:pPr>
            <a:endParaRPr lang="en-US" altLang="ko-KR" sz="24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sz="2400" dirty="0" smtClean="0"/>
              <a:t>=&gt; </a:t>
            </a:r>
            <a:r>
              <a:rPr lang="ko-KR" altLang="en-US" sz="2400" dirty="0" smtClean="0"/>
              <a:t>페미니즘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여성억압은 사회관계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구조가 조직되는 방식의 일부 </a:t>
            </a:r>
            <a:r>
              <a:rPr lang="en-US" altLang="ko-KR" sz="2400" dirty="0" smtClean="0"/>
              <a:t>so, </a:t>
            </a:r>
            <a:r>
              <a:rPr lang="ko-KR" altLang="en-US" sz="2400" dirty="0" smtClean="0"/>
              <a:t>억압체계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젠더관계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가부장제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가 구조화되는 메커니즘 설명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페미니즘의 공통된 가정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None/>
            </a:pPr>
            <a:r>
              <a:rPr lang="en-US" altLang="ko-KR" sz="2800" b="1" dirty="0" smtClean="0"/>
              <a:t>(1) </a:t>
            </a:r>
            <a:r>
              <a:rPr lang="ko-KR" altLang="en-US" sz="2800" b="1" dirty="0" smtClean="0"/>
              <a:t>자유주의 페미니즘</a:t>
            </a:r>
            <a:endParaRPr lang="en-US" altLang="ko-KR" sz="2800" b="1" dirty="0" smtClean="0"/>
          </a:p>
          <a:p>
            <a:pPr marL="624078" indent="-514350">
              <a:buNone/>
            </a:pPr>
            <a:endParaRPr lang="ko-KR" altLang="en-US" dirty="0" smtClean="0"/>
          </a:p>
          <a:p>
            <a:pPr marL="681228" lvl="0" indent="-571500" fontAlgn="base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자유주의 정치철학에 근거</a:t>
            </a:r>
            <a:endParaRPr lang="en-US" altLang="ko-KR" dirty="0" smtClean="0"/>
          </a:p>
          <a:p>
            <a:pPr marL="681228" lvl="0" indent="-57150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인간은 이성과 합리성을 지닌 존재라는 점에 근거</a:t>
            </a:r>
            <a:endParaRPr lang="en-US" altLang="ko-KR" dirty="0" smtClean="0"/>
          </a:p>
          <a:p>
            <a:pPr marL="681228" lvl="0" indent="-571500" fontAlgn="base">
              <a:buNone/>
            </a:pPr>
            <a:endParaRPr lang="ko-KR" altLang="en-US" dirty="0" smtClean="0"/>
          </a:p>
          <a:p>
            <a:pPr lvl="0" fontAlgn="base">
              <a:buNone/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주요 의제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개인의 권리와 기회 평등</a:t>
            </a:r>
            <a:endParaRPr lang="en-US" altLang="ko-KR" dirty="0" smtClean="0"/>
          </a:p>
          <a:p>
            <a:pPr lvl="0" fontAlgn="base">
              <a:buNone/>
            </a:pPr>
            <a:endParaRPr lang="ko-KR" altLang="en-US" dirty="0" smtClean="0"/>
          </a:p>
          <a:p>
            <a:pPr lvl="0" fontAlgn="base">
              <a:buNone/>
            </a:pPr>
            <a:r>
              <a:rPr lang="en-US" altLang="ko-KR" b="1" dirty="0" smtClean="0"/>
              <a:t>3) </a:t>
            </a:r>
            <a:r>
              <a:rPr lang="ko-KR" altLang="en-US" b="1" dirty="0" err="1" smtClean="0"/>
              <a:t>젠더</a:t>
            </a:r>
            <a:r>
              <a:rPr lang="ko-KR" altLang="en-US" b="1" dirty="0" smtClean="0"/>
              <a:t> 불평등의 근원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다양한 사회제도에서 체계화된 </a:t>
            </a:r>
            <a:r>
              <a:rPr lang="ko-KR" altLang="en-US" dirty="0" err="1" smtClean="0"/>
              <a:t>젠더체계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불평등</a:t>
            </a:r>
            <a:r>
              <a:rPr lang="en-US" altLang="ko-KR" dirty="0" smtClean="0"/>
              <a:t>/ </a:t>
            </a:r>
            <a:r>
              <a:rPr lang="ko-KR" altLang="en-US" dirty="0" smtClean="0"/>
              <a:t>차이는 성별사회화</a:t>
            </a:r>
            <a:r>
              <a:rPr lang="en-US" altLang="ko-KR" dirty="0" smtClean="0"/>
              <a:t>(gender socialization)</a:t>
            </a:r>
            <a:r>
              <a:rPr lang="ko-KR" altLang="en-US" dirty="0" smtClean="0"/>
              <a:t>를 통해 재생산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/>
              <a:t>여성억압의 기원에 관한 이론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314596"/>
          </a:xfrm>
        </p:spPr>
        <p:txBody>
          <a:bodyPr>
            <a:normAutofit/>
          </a:bodyPr>
          <a:lstStyle/>
          <a:p>
            <a:pPr lvl="0" fontAlgn="base">
              <a:lnSpc>
                <a:spcPct val="120000"/>
              </a:lnSpc>
              <a:buNone/>
            </a:pPr>
            <a:r>
              <a:rPr lang="en-US" altLang="ko-KR" sz="3200" b="1" dirty="0" smtClean="0"/>
              <a:t>4) </a:t>
            </a:r>
            <a:r>
              <a:rPr lang="ko-KR" altLang="en-US" sz="3200" b="1" dirty="0" smtClean="0"/>
              <a:t>전략</a:t>
            </a:r>
            <a:r>
              <a:rPr lang="en-US" altLang="ko-KR" sz="3200" b="1" dirty="0" smtClean="0"/>
              <a:t>: </a:t>
            </a:r>
            <a:r>
              <a:rPr lang="ko-KR" altLang="en-US" sz="3200" dirty="0" smtClean="0"/>
              <a:t>제도적 개혁을 통한 평등 실현</a:t>
            </a:r>
            <a:r>
              <a:rPr lang="en-US" altLang="ko-KR" sz="3200" dirty="0" smtClean="0"/>
              <a:t>(ex. </a:t>
            </a:r>
            <a:r>
              <a:rPr lang="ko-KR" altLang="en-US" sz="3200" dirty="0" smtClean="0"/>
              <a:t>참정권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교육권 등의 법 제정</a:t>
            </a:r>
            <a:r>
              <a:rPr lang="en-US" altLang="ko-KR" sz="3200" dirty="0" smtClean="0"/>
              <a:t>/ </a:t>
            </a:r>
            <a:r>
              <a:rPr lang="ko-KR" altLang="en-US" sz="3200" dirty="0" smtClean="0"/>
              <a:t>개정운동</a:t>
            </a:r>
            <a:r>
              <a:rPr lang="en-US" altLang="ko-KR" sz="3200" dirty="0" smtClean="0"/>
              <a:t>)</a:t>
            </a:r>
          </a:p>
          <a:p>
            <a:pPr lvl="0" fontAlgn="base">
              <a:lnSpc>
                <a:spcPct val="120000"/>
              </a:lnSpc>
              <a:buNone/>
            </a:pPr>
            <a:endParaRPr lang="en-US" altLang="ko-KR" sz="3200" dirty="0" smtClean="0"/>
          </a:p>
          <a:p>
            <a:pPr lvl="0" fontAlgn="base">
              <a:lnSpc>
                <a:spcPct val="120000"/>
              </a:lnSpc>
              <a:buNone/>
            </a:pPr>
            <a:r>
              <a:rPr lang="en-US" altLang="ko-KR" sz="3200" b="1" dirty="0" smtClean="0"/>
              <a:t>5) </a:t>
            </a:r>
            <a:r>
              <a:rPr lang="ko-KR" altLang="en-US" sz="3200" b="1" dirty="0" smtClean="0"/>
              <a:t>한계</a:t>
            </a:r>
            <a:r>
              <a:rPr lang="en-US" altLang="ko-KR" sz="3200" b="1" dirty="0" smtClean="0"/>
              <a:t>: </a:t>
            </a:r>
            <a:r>
              <a:rPr lang="ko-KR" altLang="en-US" sz="3200" dirty="0" smtClean="0"/>
              <a:t>조건의 불평등으로 평등한 지위 확보에 실패</a:t>
            </a:r>
            <a:r>
              <a:rPr lang="en-US" altLang="ko-KR" sz="3200" dirty="0" smtClean="0"/>
              <a:t>-&gt; ‘</a:t>
            </a:r>
            <a:r>
              <a:rPr lang="ko-KR" altLang="en-US" sz="3200" dirty="0" smtClean="0"/>
              <a:t>차이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or ‘</a:t>
            </a:r>
            <a:r>
              <a:rPr lang="ko-KR" altLang="en-US" sz="3200" dirty="0" smtClean="0"/>
              <a:t>평등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의 딜레마</a:t>
            </a:r>
          </a:p>
          <a:p>
            <a:pPr fontAlgn="base">
              <a:lnSpc>
                <a:spcPct val="120000"/>
              </a:lnSpc>
              <a:buNone/>
            </a:pPr>
            <a:r>
              <a:rPr lang="en-US" altLang="ko-KR" sz="3200" dirty="0" smtClean="0"/>
              <a:t>So, ‘</a:t>
            </a:r>
            <a:r>
              <a:rPr lang="ko-KR" altLang="en-US" sz="3200" dirty="0" smtClean="0"/>
              <a:t>조건의 평등</a:t>
            </a:r>
            <a:r>
              <a:rPr lang="en-US" altLang="ko-KR" sz="3200" dirty="0" smtClean="0"/>
              <a:t>’/ ‘</a:t>
            </a:r>
            <a:r>
              <a:rPr lang="ko-KR" altLang="en-US" sz="3200" dirty="0" smtClean="0"/>
              <a:t>실질적 평등</a:t>
            </a:r>
            <a:r>
              <a:rPr lang="en-US" altLang="ko-KR" sz="3200" dirty="0" smtClean="0"/>
              <a:t>’ </a:t>
            </a:r>
            <a:r>
              <a:rPr lang="ko-KR" altLang="en-US" sz="3200" dirty="0" smtClean="0"/>
              <a:t>필요</a:t>
            </a: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386604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buNone/>
            </a:pPr>
            <a:r>
              <a:rPr lang="en-US" altLang="ko-KR" sz="3600" b="1" dirty="0" smtClean="0"/>
              <a:t>(2) </a:t>
            </a:r>
            <a:r>
              <a:rPr lang="ko-KR" altLang="en-US" sz="3600" b="1" dirty="0" smtClean="0"/>
              <a:t>마르크스주의 페미니즘</a:t>
            </a:r>
            <a:endParaRPr lang="en-US" altLang="ko-KR" sz="3600" b="1" dirty="0" smtClean="0"/>
          </a:p>
          <a:p>
            <a:pPr lvl="0" fontAlgn="base">
              <a:lnSpc>
                <a:spcPct val="110000"/>
              </a:lnSpc>
              <a:buNone/>
            </a:pPr>
            <a:endParaRPr lang="en-US" altLang="ko-KR" sz="3200" dirty="0" smtClean="0"/>
          </a:p>
          <a:p>
            <a:pPr lvl="0" fontAlgn="base">
              <a:lnSpc>
                <a:spcPct val="110000"/>
              </a:lnSpc>
              <a:buNone/>
            </a:pPr>
            <a:r>
              <a:rPr lang="en-US" altLang="ko-KR" sz="3200" b="1" dirty="0" smtClean="0"/>
              <a:t>1) </a:t>
            </a:r>
            <a:r>
              <a:rPr lang="ko-KR" altLang="en-US" sz="3200" b="1" dirty="0" smtClean="0"/>
              <a:t>여성억압의 근원</a:t>
            </a:r>
            <a:r>
              <a:rPr lang="en-US" altLang="ko-KR" sz="3200" b="1" dirty="0" smtClean="0"/>
              <a:t>: </a:t>
            </a:r>
            <a:r>
              <a:rPr lang="ko-KR" altLang="en-US" sz="3200" dirty="0" smtClean="0"/>
              <a:t>자본주의 사회구조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사유재산제</a:t>
            </a:r>
            <a:r>
              <a:rPr lang="en-US" altLang="ko-KR" sz="3200" dirty="0" smtClean="0"/>
              <a:t>)</a:t>
            </a:r>
          </a:p>
          <a:p>
            <a:pPr lvl="0" fontAlgn="base">
              <a:lnSpc>
                <a:spcPct val="110000"/>
              </a:lnSpc>
              <a:buNone/>
            </a:pPr>
            <a:endParaRPr lang="ko-KR" altLang="en-US" sz="3200" dirty="0" smtClean="0"/>
          </a:p>
          <a:p>
            <a:pPr lvl="0" fontAlgn="base">
              <a:lnSpc>
                <a:spcPct val="110000"/>
              </a:lnSpc>
              <a:buNone/>
            </a:pPr>
            <a:r>
              <a:rPr lang="en-US" altLang="ko-KR" sz="3200" dirty="0" smtClean="0"/>
              <a:t>2) </a:t>
            </a:r>
            <a:r>
              <a:rPr lang="ko-KR" altLang="en-US" sz="3200" dirty="0" smtClean="0"/>
              <a:t>계급문제 인식이 여성억압 설명에 선행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386604"/>
          </a:xfrm>
        </p:spPr>
        <p:txBody>
          <a:bodyPr>
            <a:normAutofit/>
          </a:bodyPr>
          <a:lstStyle/>
          <a:p>
            <a:pPr lvl="0" fontAlgn="base">
              <a:buNone/>
            </a:pPr>
            <a:endParaRPr lang="en-US" altLang="ko-KR" sz="3200" dirty="0" smtClean="0"/>
          </a:p>
          <a:p>
            <a:pPr lvl="0" fontAlgn="base">
              <a:lnSpc>
                <a:spcPct val="110000"/>
              </a:lnSpc>
              <a:buNone/>
            </a:pPr>
            <a:r>
              <a:rPr lang="en-US" altLang="ko-KR" sz="3200" b="1" dirty="0" smtClean="0"/>
              <a:t>3) L. F/ R. F</a:t>
            </a:r>
            <a:r>
              <a:rPr lang="ko-KR" altLang="en-US" sz="3200" b="1" dirty="0" smtClean="0"/>
              <a:t>에 대한 </a:t>
            </a:r>
            <a:r>
              <a:rPr lang="en-US" altLang="ko-KR" sz="3200" b="1" dirty="0" smtClean="0"/>
              <a:t>M.F</a:t>
            </a:r>
            <a:r>
              <a:rPr lang="ko-KR" altLang="en-US" sz="3200" b="1" dirty="0" smtClean="0"/>
              <a:t>의 비판</a:t>
            </a:r>
            <a:r>
              <a:rPr lang="en-US" altLang="ko-KR" sz="3200" b="1" dirty="0" smtClean="0"/>
              <a:t>: </a:t>
            </a:r>
            <a:r>
              <a:rPr lang="ko-KR" altLang="en-US" sz="3200" dirty="0" smtClean="0"/>
              <a:t>계급차이 은폐</a:t>
            </a:r>
            <a:r>
              <a:rPr lang="en-US" altLang="ko-KR" sz="3200" dirty="0" smtClean="0"/>
              <a:t>-&gt; </a:t>
            </a:r>
            <a:r>
              <a:rPr lang="ko-KR" altLang="en-US" sz="3200" dirty="0" smtClean="0"/>
              <a:t>사회주의 혁명의 지연에 일조</a:t>
            </a:r>
            <a:endParaRPr lang="en-US" altLang="ko-KR" sz="3200" dirty="0" smtClean="0"/>
          </a:p>
          <a:p>
            <a:pPr lvl="0" fontAlgn="base">
              <a:lnSpc>
                <a:spcPct val="110000"/>
              </a:lnSpc>
              <a:buNone/>
            </a:pPr>
            <a:endParaRPr lang="ko-KR" altLang="en-US" sz="3200" dirty="0" smtClean="0"/>
          </a:p>
          <a:p>
            <a:pPr lvl="0" fontAlgn="base">
              <a:lnSpc>
                <a:spcPct val="110000"/>
              </a:lnSpc>
              <a:buNone/>
            </a:pPr>
            <a:r>
              <a:rPr lang="en-US" altLang="ko-KR" sz="3200" b="1" dirty="0" smtClean="0"/>
              <a:t>4) </a:t>
            </a:r>
            <a:r>
              <a:rPr lang="ko-KR" altLang="en-US" sz="3200" b="1" dirty="0" smtClean="0"/>
              <a:t>한계</a:t>
            </a:r>
            <a:r>
              <a:rPr lang="en-US" altLang="ko-KR" sz="3200" b="1" dirty="0" smtClean="0"/>
              <a:t>: </a:t>
            </a:r>
            <a:r>
              <a:rPr lang="ko-KR" altLang="en-US" sz="3200" dirty="0" smtClean="0"/>
              <a:t>자본에 의한 여성억압 강조함으로써 남성에 의한 여성 억압 간과</a:t>
            </a:r>
          </a:p>
          <a:p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386604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buNone/>
            </a:pPr>
            <a:r>
              <a:rPr lang="en-US" altLang="ko-KR" sz="3800" b="1" dirty="0" smtClean="0"/>
              <a:t>(3) </a:t>
            </a:r>
            <a:r>
              <a:rPr lang="ko-KR" altLang="en-US" sz="3800" b="1" dirty="0" smtClean="0"/>
              <a:t>급진주의 페미니즘</a:t>
            </a:r>
            <a:endParaRPr lang="en-US" altLang="ko-KR" sz="2400" dirty="0" smtClean="0"/>
          </a:p>
          <a:p>
            <a:pPr fontAlgn="base">
              <a:lnSpc>
                <a:spcPct val="110000"/>
              </a:lnSpc>
              <a:buNone/>
            </a:pPr>
            <a:endParaRPr lang="en-US" altLang="ko-KR" sz="2400" dirty="0" smtClean="0"/>
          </a:p>
          <a:p>
            <a:pPr lvl="0" fontAlgn="base">
              <a:lnSpc>
                <a:spcPct val="110000"/>
              </a:lnSpc>
              <a:buNone/>
            </a:pPr>
            <a:r>
              <a:rPr lang="en-US" altLang="ko-KR" b="1" dirty="0" smtClean="0"/>
              <a:t>1) </a:t>
            </a:r>
            <a:r>
              <a:rPr lang="ko-KR" altLang="en-US" b="1" dirty="0" smtClean="0"/>
              <a:t>여성억압의 근원</a:t>
            </a:r>
            <a:r>
              <a:rPr lang="en-US" altLang="ko-KR" dirty="0" smtClean="0"/>
              <a:t>: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여성의 생물학적 조건에 기반한 가부장제</a:t>
            </a:r>
            <a:endParaRPr lang="en-US" altLang="ko-KR" dirty="0" smtClean="0"/>
          </a:p>
          <a:p>
            <a:pPr lvl="0" fontAlgn="base">
              <a:lnSpc>
                <a:spcPct val="110000"/>
              </a:lnSpc>
              <a:buNone/>
            </a:pPr>
            <a:endParaRPr lang="ko-KR" altLang="en-US" dirty="0" smtClean="0"/>
          </a:p>
          <a:p>
            <a:pPr lvl="0" fontAlgn="base">
              <a:lnSpc>
                <a:spcPct val="110000"/>
              </a:lnSpc>
              <a:buNone/>
            </a:pPr>
            <a:r>
              <a:rPr lang="en-US" altLang="ko-KR" sz="2800" b="1" dirty="0" smtClean="0"/>
              <a:t>2) </a:t>
            </a:r>
            <a:r>
              <a:rPr lang="ko-KR" altLang="en-US" sz="2800" b="1" dirty="0" smtClean="0"/>
              <a:t>“개인적인 것이 정치적이다”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몸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섹슈얼리티</a:t>
            </a:r>
            <a:r>
              <a:rPr lang="ko-KR" altLang="en-US" dirty="0" smtClean="0"/>
              <a:t> 등 사적 영역에 초점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정치영역을 재정의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가정폭력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이성애 제도에 근거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836711"/>
            <a:ext cx="8229600" cy="5170581"/>
          </a:xfrm>
        </p:spPr>
        <p:txBody>
          <a:bodyPr>
            <a:normAutofit/>
          </a:bodyPr>
          <a:lstStyle/>
          <a:p>
            <a:pPr lvl="0" fontAlgn="base">
              <a:buNone/>
            </a:pPr>
            <a:r>
              <a:rPr lang="en-US" altLang="ko-KR" sz="3200" b="1" dirty="0" smtClean="0"/>
              <a:t>3) </a:t>
            </a:r>
            <a:r>
              <a:rPr lang="ko-KR" altLang="en-US" sz="3200" b="1" dirty="0" smtClean="0"/>
              <a:t>전략</a:t>
            </a:r>
            <a:r>
              <a:rPr lang="en-US" altLang="ko-KR" sz="3200" b="1" dirty="0" smtClean="0"/>
              <a:t>: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차이에 기반하여 여성의 우월성</a:t>
            </a:r>
            <a:r>
              <a:rPr lang="en-US" altLang="ko-KR" sz="3200" dirty="0" smtClean="0"/>
              <a:t>(ex. </a:t>
            </a:r>
            <a:r>
              <a:rPr lang="ko-KR" altLang="en-US" sz="3200" dirty="0" smtClean="0"/>
              <a:t>여성의 감성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돌봄 능력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 강조 </a:t>
            </a:r>
            <a:r>
              <a:rPr lang="en-US" altLang="ko-KR" sz="3200" dirty="0" smtClean="0"/>
              <a:t>ii) </a:t>
            </a:r>
            <a:r>
              <a:rPr lang="ko-KR" altLang="en-US" sz="3200" dirty="0" smtClean="0"/>
              <a:t>가부장제 해체</a:t>
            </a:r>
            <a:endParaRPr lang="en-US" altLang="ko-KR" sz="3200" dirty="0" smtClean="0"/>
          </a:p>
          <a:p>
            <a:pPr lvl="0" fontAlgn="base">
              <a:buNone/>
            </a:pPr>
            <a:endParaRPr lang="en-US" altLang="ko-KR" sz="3200" dirty="0" smtClean="0"/>
          </a:p>
          <a:p>
            <a:pPr lvl="0" fontAlgn="base">
              <a:buNone/>
            </a:pPr>
            <a:r>
              <a:rPr lang="en-US" altLang="ko-KR" sz="3200" dirty="0" smtClean="0"/>
              <a:t>4) </a:t>
            </a:r>
            <a:r>
              <a:rPr lang="ko-KR" altLang="en-US" sz="3200" b="1" dirty="0" smtClean="0"/>
              <a:t>한계</a:t>
            </a:r>
            <a:r>
              <a:rPr lang="en-US" altLang="ko-KR" sz="3200" b="1" dirty="0" smtClean="0"/>
              <a:t>: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남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녀 차이의 본질주의 환원</a:t>
            </a:r>
            <a:endParaRPr lang="en-US" altLang="ko-KR" sz="3200" dirty="0" smtClean="0"/>
          </a:p>
          <a:p>
            <a:pPr lvl="0" fontAlgn="base">
              <a:buNone/>
            </a:pPr>
            <a:r>
              <a:rPr lang="ko-KR" altLang="en-US" sz="3200" dirty="0" smtClean="0"/>
              <a:t> </a:t>
            </a:r>
            <a:r>
              <a:rPr lang="en-US" altLang="ko-KR" sz="3200" dirty="0" smtClean="0"/>
              <a:t>ii) </a:t>
            </a:r>
            <a:r>
              <a:rPr lang="ko-KR" altLang="en-US" sz="3200" dirty="0" smtClean="0"/>
              <a:t>가부장제의 </a:t>
            </a:r>
            <a:r>
              <a:rPr lang="ko-KR" altLang="en-US" sz="3200" dirty="0" err="1" smtClean="0"/>
              <a:t>초역사성을</a:t>
            </a:r>
            <a:r>
              <a:rPr lang="ko-KR" altLang="en-US" sz="3200" dirty="0" smtClean="0"/>
              <a:t> 강조함으로써 여성억압의 다양한 문화적 조건</a:t>
            </a:r>
            <a:r>
              <a:rPr lang="en-US" altLang="ko-KR" sz="3200" dirty="0" smtClean="0"/>
              <a:t>/ </a:t>
            </a:r>
            <a:r>
              <a:rPr lang="ko-KR" altLang="en-US" sz="3200" dirty="0" smtClean="0"/>
              <a:t>역사적 맥락 간과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3145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3200" b="1" dirty="0" smtClean="0"/>
              <a:t>(4) </a:t>
            </a:r>
            <a:r>
              <a:rPr lang="ko-KR" altLang="en-US" sz="3200" b="1" dirty="0" smtClean="0"/>
              <a:t>사회주의 페미니즘</a:t>
            </a:r>
            <a:r>
              <a:rPr lang="en-US" altLang="ko-KR" dirty="0" smtClean="0"/>
              <a:t>: M. F + R. F</a:t>
            </a:r>
          </a:p>
          <a:p>
            <a:pPr>
              <a:lnSpc>
                <a:spcPct val="150000"/>
              </a:lnSpc>
              <a:buNone/>
            </a:pPr>
            <a:endParaRPr lang="en-US" altLang="ko-KR" dirty="0" smtClean="0"/>
          </a:p>
          <a:p>
            <a:pPr marL="624078" indent="-514350">
              <a:lnSpc>
                <a:spcPct val="150000"/>
              </a:lnSpc>
              <a:buNone/>
            </a:pPr>
            <a:r>
              <a:rPr lang="en-US" altLang="ko-KR" sz="2800" b="1" dirty="0" smtClean="0"/>
              <a:t>1)</a:t>
            </a:r>
            <a:r>
              <a:rPr lang="ko-KR" altLang="en-US" sz="2800" b="1" dirty="0" smtClean="0"/>
              <a:t>여성억압의 근원</a:t>
            </a:r>
            <a:r>
              <a:rPr lang="en-US" altLang="ko-KR" sz="2800" b="1" dirty="0" smtClean="0"/>
              <a:t>: </a:t>
            </a:r>
            <a:r>
              <a:rPr lang="ko-KR" altLang="en-US" sz="2800" dirty="0" smtClean="0"/>
              <a:t>계급 </a:t>
            </a:r>
            <a:r>
              <a:rPr lang="en-US" altLang="ko-KR" sz="2800" dirty="0" smtClean="0"/>
              <a:t>+ </a:t>
            </a:r>
            <a:r>
              <a:rPr lang="ko-KR" altLang="en-US" sz="2800" dirty="0" err="1" smtClean="0"/>
              <a:t>젠더</a:t>
            </a:r>
            <a:r>
              <a:rPr lang="ko-KR" altLang="en-US" sz="2800" dirty="0" smtClean="0"/>
              <a:t> 요인</a:t>
            </a:r>
            <a:endParaRPr lang="en-US" altLang="ko-KR" sz="2800" dirty="0" smtClean="0"/>
          </a:p>
          <a:p>
            <a:pPr marL="624078" indent="-514350">
              <a:lnSpc>
                <a:spcPct val="150000"/>
              </a:lnSpc>
              <a:buNone/>
            </a:pPr>
            <a:endParaRPr lang="ko-KR" altLang="en-US" sz="2800" dirty="0" smtClean="0"/>
          </a:p>
          <a:p>
            <a:pPr lvl="0" fontAlgn="base">
              <a:lnSpc>
                <a:spcPct val="110000"/>
              </a:lnSpc>
              <a:buNone/>
            </a:pPr>
            <a:r>
              <a:rPr lang="en-US" altLang="ko-KR" sz="2800" b="1" dirty="0" smtClean="0"/>
              <a:t>2) </a:t>
            </a:r>
            <a:r>
              <a:rPr lang="ko-KR" altLang="en-US" sz="2800" b="1" dirty="0" smtClean="0"/>
              <a:t>전략</a:t>
            </a:r>
            <a:r>
              <a:rPr lang="en-US" altLang="ko-KR" sz="2800" b="1" dirty="0" smtClean="0"/>
              <a:t>: 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경제적 차원에서의 해방과 정신적 혁명 </a:t>
            </a:r>
            <a:r>
              <a:rPr lang="ko-KR" altLang="en-US" sz="2800" dirty="0" smtClean="0"/>
              <a:t>필요</a:t>
            </a:r>
            <a:r>
              <a:rPr lang="en-US" altLang="ko-KR" sz="2800" dirty="0" smtClean="0"/>
              <a:t>(Juliet                       Mitchell) </a:t>
            </a:r>
            <a:endParaRPr lang="en-US" altLang="ko-KR" sz="2800" dirty="0" smtClean="0"/>
          </a:p>
          <a:p>
            <a:pPr lvl="0" fontAlgn="base">
              <a:lnSpc>
                <a:spcPct val="110000"/>
              </a:lnSpc>
              <a:buNone/>
            </a:pPr>
            <a:r>
              <a:rPr lang="en-US" altLang="ko-KR" sz="2800" dirty="0" smtClean="0"/>
              <a:t>   </a:t>
            </a:r>
            <a:r>
              <a:rPr lang="en-US" altLang="ko-KR" sz="2800" dirty="0" smtClean="0"/>
              <a:t>         </a:t>
            </a:r>
            <a:r>
              <a:rPr lang="en-US" altLang="ko-KR" sz="2800" dirty="0" smtClean="0"/>
              <a:t>ii) </a:t>
            </a:r>
            <a:r>
              <a:rPr lang="ko-KR" altLang="en-US" sz="2800" dirty="0" smtClean="0"/>
              <a:t>자본주의 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가부장제 해체 </a:t>
            </a:r>
            <a:endParaRPr lang="en-US" altLang="ko-KR" sz="2800" dirty="0" smtClean="0"/>
          </a:p>
          <a:p>
            <a:pPr lvl="0" fontAlgn="base">
              <a:lnSpc>
                <a:spcPct val="110000"/>
              </a:lnSpc>
              <a:buNone/>
            </a:pPr>
            <a:endParaRPr lang="en-US" altLang="ko-KR" sz="2800" dirty="0" smtClean="0"/>
          </a:p>
          <a:p>
            <a:pPr lvl="0" fontAlgn="base">
              <a:lnSpc>
                <a:spcPct val="110000"/>
              </a:lnSpc>
              <a:buNone/>
            </a:pPr>
            <a:r>
              <a:rPr lang="en-US" altLang="ko-KR" sz="2800" dirty="0" smtClean="0"/>
              <a:t>cf.) M.F</a:t>
            </a:r>
            <a:r>
              <a:rPr lang="ko-KR" altLang="en-US" sz="2800" dirty="0" smtClean="0"/>
              <a:t>와의 차이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가부장제 해체 전에는 자본주의 종식 불가능</a:t>
            </a:r>
            <a:endParaRPr lang="en-US" altLang="ko-KR" sz="2800" dirty="0" smtClean="0"/>
          </a:p>
          <a:p>
            <a:pPr lvl="0" fontAlgn="base">
              <a:lnSpc>
                <a:spcPct val="110000"/>
              </a:lnSpc>
            </a:pPr>
            <a:endParaRPr lang="ko-KR" altLang="en-US" sz="2800" dirty="0" smtClean="0"/>
          </a:p>
          <a:p>
            <a:pPr lvl="0" fontAlgn="base">
              <a:lnSpc>
                <a:spcPct val="110000"/>
              </a:lnSpc>
              <a:buNone/>
            </a:pPr>
            <a:r>
              <a:rPr lang="en-US" altLang="ko-KR" sz="2800" b="1" dirty="0" smtClean="0"/>
              <a:t>3) </a:t>
            </a:r>
            <a:r>
              <a:rPr lang="ko-KR" altLang="en-US" sz="2800" b="1" dirty="0" smtClean="0"/>
              <a:t>한계</a:t>
            </a:r>
            <a:r>
              <a:rPr lang="en-US" altLang="ko-KR" sz="2800" b="1" dirty="0" smtClean="0"/>
              <a:t>: </a:t>
            </a:r>
            <a:r>
              <a:rPr lang="ko-KR" altLang="en-US" sz="2800" dirty="0" smtClean="0"/>
              <a:t>여성의 다양성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차이를 설명할 수 없는 보편화된 거대 이론</a:t>
            </a:r>
          </a:p>
          <a:p>
            <a:pPr lvl="0">
              <a:lnSpc>
                <a:spcPct val="150000"/>
              </a:lnSpc>
            </a:pPr>
            <a:endParaRPr lang="ko-KR" altLang="en-US" sz="2800" dirty="0" smtClean="0"/>
          </a:p>
          <a:p>
            <a:pPr>
              <a:lnSpc>
                <a:spcPct val="150000"/>
              </a:lnSpc>
              <a:buNone/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1387</TotalTime>
  <Words>550</Words>
  <Application>Microsoft Office PowerPoint</Application>
  <PresentationFormat>화면 슬라이드 쇼(4:3)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광장</vt:lpstr>
      <vt:lpstr>여성학</vt:lpstr>
      <vt:lpstr>페미니즘의 공통된 가정</vt:lpstr>
      <vt:lpstr>여성억압의 기원에 관한 이론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여성들의 차이를 드러내는 이론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성과 사회</dc:title>
  <dc:creator>강 미 연</dc:creator>
  <cp:lastModifiedBy>user</cp:lastModifiedBy>
  <cp:revision>72</cp:revision>
  <dcterms:created xsi:type="dcterms:W3CDTF">2014-02-28T07:58:19Z</dcterms:created>
  <dcterms:modified xsi:type="dcterms:W3CDTF">2016-03-14T01:58:52Z</dcterms:modified>
</cp:coreProperties>
</file>