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71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9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959541-AFF2-4BFC-9DF1-4449117260A1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8F94F-F6EF-44B7-B032-71B95D5A49C0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58B6-17F3-4989-9E84-0390173E31CE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1ECC9-7B23-4A28-8B8D-A18E48477BF7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F30D3-0CC5-415B-8D0C-103FDE56100D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B94E6-B73A-4649-ABB4-FD4671D2DD69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EF5B2F-E45B-4302-8ADF-31E8C896C5D5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165E8-2732-4126-B1B9-A5BDE1603B12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F3EBA4-7179-451B-9E0F-C152FCF4D092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7F909F-5D07-425E-9E91-6D0EB84F587F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BAFDE2-99BB-4B52-B1D2-66A86F95A4D4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C5364A8-A267-48DD-8666-15255852EBC9}" type="datetime1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1216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/>
          </a:p>
          <a:p>
            <a:r>
              <a:rPr lang="ko-KR" altLang="en-US" sz="3600" b="1" dirty="0" smtClean="0"/>
              <a:t>경상관 </a:t>
            </a:r>
            <a:r>
              <a:rPr lang="en-US" altLang="ko-KR" sz="3600" b="1" dirty="0" smtClean="0"/>
              <a:t>02310</a:t>
            </a:r>
            <a:r>
              <a:rPr lang="ko-KR" altLang="en-US" sz="3600" b="1" dirty="0" smtClean="0"/>
              <a:t>호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 fontAlgn="base">
              <a:buNone/>
            </a:pPr>
            <a:r>
              <a:rPr lang="en-US" altLang="ko-KR" sz="3000" b="1" dirty="0" smtClean="0"/>
              <a:t>1) </a:t>
            </a:r>
            <a:r>
              <a:rPr lang="ko-KR" altLang="en-US" sz="3000" b="1" dirty="0" smtClean="0"/>
              <a:t>언어에서 </a:t>
            </a:r>
            <a:r>
              <a:rPr lang="ko-KR" altLang="en-US" sz="3000" b="1" dirty="0" smtClean="0"/>
              <a:t>나타나는 </a:t>
            </a:r>
            <a:r>
              <a:rPr lang="ko-KR" altLang="en-US" sz="3000" b="1" dirty="0" err="1" smtClean="0"/>
              <a:t>성역할</a:t>
            </a:r>
            <a:r>
              <a:rPr lang="ko-KR" altLang="en-US" sz="3000" b="1" dirty="0" smtClean="0"/>
              <a:t> 관념 형성 </a:t>
            </a:r>
            <a:r>
              <a:rPr lang="ko-KR" altLang="en-US" sz="3000" b="1" dirty="0" smtClean="0"/>
              <a:t>방식</a:t>
            </a:r>
            <a:endParaRPr lang="en-US" altLang="ko-KR" sz="3000" b="1" dirty="0" smtClean="0"/>
          </a:p>
          <a:p>
            <a:pPr marL="624078" indent="-514350" fontAlgn="base">
              <a:buNone/>
            </a:pPr>
            <a:r>
              <a:rPr lang="en-US" altLang="ko-KR" sz="3000" b="1" dirty="0" smtClean="0"/>
              <a:t>* </a:t>
            </a:r>
            <a:r>
              <a:rPr lang="ko-KR" altLang="en-US" sz="3000" dirty="0" smtClean="0"/>
              <a:t>언어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문화 반영 </a:t>
            </a:r>
            <a:r>
              <a:rPr lang="en-US" altLang="ko-KR" sz="3000" dirty="0" smtClean="0"/>
              <a:t>&amp; </a:t>
            </a:r>
            <a:r>
              <a:rPr lang="ko-KR" altLang="en-US" sz="3000" dirty="0" smtClean="0"/>
              <a:t>가치</a:t>
            </a:r>
            <a:r>
              <a:rPr lang="en-US" altLang="ko-KR" sz="3000" dirty="0" smtClean="0"/>
              <a:t>/ </a:t>
            </a:r>
            <a:r>
              <a:rPr lang="ko-KR" altLang="en-US" sz="3000" dirty="0" smtClean="0"/>
              <a:t>규범 전제</a:t>
            </a:r>
            <a:endParaRPr lang="en-US" altLang="ko-KR" sz="3000" dirty="0" smtClean="0"/>
          </a:p>
          <a:p>
            <a:pPr fontAlgn="base">
              <a:buNone/>
            </a:pPr>
            <a:r>
              <a:rPr lang="en-US" altLang="ko-KR" sz="3000" dirty="0" smtClean="0"/>
              <a:t>=&gt; </a:t>
            </a:r>
            <a:r>
              <a:rPr lang="ko-KR" altLang="en-US" sz="3000" dirty="0" smtClean="0"/>
              <a:t>언어를 통해 사회적 가치를 수용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지배질서에 저항</a:t>
            </a:r>
          </a:p>
          <a:p>
            <a:pPr lvl="0" fontAlgn="base">
              <a:buNone/>
            </a:pPr>
            <a:r>
              <a:rPr lang="en-US" altLang="ko-KR" sz="3000" dirty="0" smtClean="0"/>
              <a:t>- </a:t>
            </a:r>
            <a:r>
              <a:rPr lang="ko-KR" altLang="en-US" sz="3000" dirty="0" smtClean="0"/>
              <a:t>남성중심 </a:t>
            </a:r>
            <a:r>
              <a:rPr lang="ko-KR" altLang="en-US" sz="3000" dirty="0" smtClean="0"/>
              <a:t>사회에서의 언어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성차별적 구조 유지의 핵심 장치</a:t>
            </a:r>
          </a:p>
          <a:p>
            <a:pPr lvl="0" fontAlgn="base">
              <a:buNone/>
            </a:pPr>
            <a:r>
              <a:rPr lang="en-US" altLang="ko-KR" sz="3000" dirty="0" smtClean="0"/>
              <a:t>- </a:t>
            </a:r>
            <a:r>
              <a:rPr lang="ko-KR" altLang="en-US" sz="3000" dirty="0" smtClean="0"/>
              <a:t>예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슈퍼맨 </a:t>
            </a:r>
            <a:r>
              <a:rPr lang="en-US" altLang="ko-KR" sz="3000" dirty="0" err="1" smtClean="0"/>
              <a:t>vs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슈퍼우먼</a:t>
            </a:r>
            <a:r>
              <a:rPr lang="en-US" altLang="ko-KR" sz="3000" dirty="0" smtClean="0"/>
              <a:t>/ </a:t>
            </a:r>
            <a:r>
              <a:rPr lang="ko-KR" altLang="en-US" sz="3000" dirty="0" err="1" smtClean="0"/>
              <a:t>된장녀</a:t>
            </a:r>
            <a:r>
              <a:rPr lang="en-US" altLang="ko-KR" sz="3000" dirty="0" smtClean="0"/>
              <a:t>/ </a:t>
            </a:r>
            <a:r>
              <a:rPr lang="ko-KR" altLang="en-US" sz="3000" dirty="0" err="1" smtClean="0"/>
              <a:t>초식남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/ ‘fallen’/ </a:t>
            </a:r>
            <a:r>
              <a:rPr lang="ko-KR" altLang="en-US" sz="3000" dirty="0" smtClean="0"/>
              <a:t>여성의 성경험</a:t>
            </a:r>
            <a:r>
              <a:rPr lang="en-US" altLang="ko-KR" sz="3000" dirty="0" smtClean="0"/>
              <a:t>- </a:t>
            </a:r>
            <a:r>
              <a:rPr lang="ko-KR" altLang="en-US" sz="3000" dirty="0" smtClean="0"/>
              <a:t>수동태 </a:t>
            </a:r>
            <a:r>
              <a:rPr lang="en-US" altLang="ko-KR" sz="3000" dirty="0" err="1" smtClean="0"/>
              <a:t>vs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남성의 성경험</a:t>
            </a:r>
            <a:r>
              <a:rPr lang="en-US" altLang="ko-KR" sz="3000" dirty="0" smtClean="0"/>
              <a:t>- </a:t>
            </a:r>
            <a:r>
              <a:rPr lang="ko-KR" altLang="en-US" sz="3000" dirty="0" smtClean="0"/>
              <a:t>능동태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문화적 영역에서 </a:t>
            </a:r>
            <a:r>
              <a:rPr lang="ko-KR" altLang="en-US" dirty="0" err="1" smtClean="0"/>
              <a:t>성역할</a:t>
            </a:r>
            <a:r>
              <a:rPr lang="ko-KR" altLang="en-US" dirty="0" smtClean="0"/>
              <a:t> 작동방식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242588"/>
          </a:xfrm>
        </p:spPr>
        <p:txBody>
          <a:bodyPr/>
          <a:lstStyle/>
          <a:p>
            <a:pPr fontAlgn="base">
              <a:buNone/>
            </a:pPr>
            <a:r>
              <a:rPr lang="en-US" altLang="ko-KR" sz="3200" b="1" dirty="0" smtClean="0"/>
              <a:t>2) </a:t>
            </a:r>
            <a:r>
              <a:rPr lang="ko-KR" altLang="en-US" sz="3200" b="1" dirty="0" smtClean="0"/>
              <a:t>법조문 속의 여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남</a:t>
            </a:r>
            <a:endParaRPr lang="en-US" altLang="ko-KR" sz="3200" b="1" dirty="0" smtClean="0"/>
          </a:p>
          <a:p>
            <a:pPr fontAlgn="base">
              <a:buNone/>
            </a:pPr>
            <a:endParaRPr lang="ko-KR" altLang="en-US" sz="3200" dirty="0" smtClean="0"/>
          </a:p>
          <a:p>
            <a:pPr lvl="0" fontAlgn="base">
              <a:buNone/>
            </a:pPr>
            <a:r>
              <a:rPr lang="en-US" altLang="ko-KR" sz="3200" dirty="0" smtClean="0"/>
              <a:t>* </a:t>
            </a:r>
            <a:r>
              <a:rPr lang="ko-KR" altLang="en-US" sz="3200" dirty="0" smtClean="0"/>
              <a:t>법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사회의 지배적 가치와 이념 투영 </a:t>
            </a:r>
            <a:r>
              <a:rPr lang="en-US" altLang="ko-KR" sz="3200" dirty="0" smtClean="0"/>
              <a:t>&amp; </a:t>
            </a:r>
            <a:r>
              <a:rPr lang="ko-KR" altLang="en-US" sz="3200" dirty="0" smtClean="0"/>
              <a:t>사회를 구성하는 남녀의 사회적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경제적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문화적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심리적 관계 반영</a:t>
            </a:r>
          </a:p>
          <a:p>
            <a:pPr lvl="0" fontAlgn="base"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예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호신용 </a:t>
            </a:r>
            <a:r>
              <a:rPr lang="ko-KR" altLang="en-US" sz="3200" dirty="0" smtClean="0"/>
              <a:t>경봉은 남성에게만 지급하는 경찰공무원법</a:t>
            </a:r>
            <a:r>
              <a:rPr lang="en-US" altLang="ko-KR" sz="3200" dirty="0" smtClean="0"/>
              <a:t>/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남성</a:t>
            </a:r>
            <a:r>
              <a:rPr lang="en-US" altLang="ko-KR" sz="3200" dirty="0" smtClean="0"/>
              <a:t>=</a:t>
            </a:r>
            <a:r>
              <a:rPr lang="ko-KR" altLang="en-US" sz="3200" dirty="0" smtClean="0"/>
              <a:t>생계부양자’라는 성별관념에 기초한 국민연금법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458612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altLang="ko-KR" sz="3200" b="1" dirty="0" smtClean="0"/>
              <a:t>3) </a:t>
            </a:r>
            <a:r>
              <a:rPr lang="ko-KR" altLang="en-US" sz="3200" b="1" dirty="0" smtClean="0"/>
              <a:t>몸에 대한 문화적 </a:t>
            </a:r>
            <a:r>
              <a:rPr lang="ko-KR" altLang="en-US" sz="3200" b="1" dirty="0" smtClean="0"/>
              <a:t>해석</a:t>
            </a:r>
            <a:endParaRPr lang="en-US" altLang="ko-KR" sz="3200" b="1" dirty="0" smtClean="0"/>
          </a:p>
          <a:p>
            <a:pPr fontAlgn="base">
              <a:buNone/>
            </a:pPr>
            <a:endParaRPr lang="ko-KR" altLang="en-US" sz="3200" b="1" dirty="0" smtClean="0"/>
          </a:p>
          <a:p>
            <a:pPr lvl="0" fontAlgn="base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개인의 인격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능력에 대한 평가로 이어짐 </a:t>
            </a:r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가늘고 </a:t>
            </a:r>
            <a:r>
              <a:rPr lang="ko-KR" altLang="en-US" dirty="0" smtClean="0"/>
              <a:t>부드러운 여성의 몸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탄탄하고 강한 남성의 몸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착한 몸’</a:t>
            </a:r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몸에 </a:t>
            </a:r>
            <a:r>
              <a:rPr lang="ko-KR" altLang="en-US" dirty="0" smtClean="0"/>
              <a:t>관련된 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문화 반영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몸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문화적 텍스트’ </a:t>
            </a:r>
            <a:r>
              <a:rPr lang="en-US" altLang="ko-KR" dirty="0" smtClean="0"/>
              <a:t>ex. </a:t>
            </a:r>
            <a:r>
              <a:rPr lang="ko-KR" altLang="en-US" dirty="0" smtClean="0"/>
              <a:t>전족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할례</a:t>
            </a:r>
          </a:p>
          <a:p>
            <a:pPr lvl="0" fontAlgn="base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개인의 </a:t>
            </a:r>
            <a:r>
              <a:rPr lang="ko-KR" altLang="en-US" dirty="0" smtClean="0"/>
              <a:t>몸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훈육 권력’ 작동의 대표적 예</a:t>
            </a:r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거식증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폭식증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문화적 질병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젠더</a:t>
            </a:r>
            <a:r>
              <a:rPr lang="ko-KR" altLang="en-US" dirty="0" smtClean="0"/>
              <a:t> 권력관계를 보여주는 구체적 몸의 극단적 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시대가 구성한 여성성의 산물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여성의 욕망을 통제하기 위한 수단으로서의 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통제가 직접적으로 실천되는 장</a:t>
            </a:r>
            <a:r>
              <a:rPr lang="en-US" altLang="ko-KR" dirty="0" smtClean="0"/>
              <a:t>-&gt; ‘</a:t>
            </a:r>
            <a:r>
              <a:rPr lang="ko-KR" altLang="en-US" dirty="0" smtClean="0"/>
              <a:t>유순한 몸’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3200" dirty="0" smtClean="0"/>
              <a:t>* </a:t>
            </a:r>
            <a:r>
              <a:rPr lang="ko-KR" altLang="en-US" sz="3200" dirty="0" err="1" smtClean="0"/>
              <a:t>젠더화된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사회는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차이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를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차별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로 전환시키는 논리 축으로 사회를 구성</a:t>
            </a:r>
            <a:r>
              <a:rPr lang="en-US" altLang="ko-KR" sz="3200" dirty="0" smtClean="0"/>
              <a:t>-&gt; </a:t>
            </a:r>
            <a:r>
              <a:rPr lang="ko-KR" altLang="en-US" sz="3200" dirty="0" err="1" smtClean="0"/>
              <a:t>성불평등한</a:t>
            </a:r>
            <a:r>
              <a:rPr lang="ko-KR" altLang="en-US" sz="3200" dirty="0" smtClean="0"/>
              <a:t> 권력관계를 정당화하는 신념체계인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성별주의</a:t>
            </a:r>
            <a:r>
              <a:rPr lang="en-US" altLang="ko-KR" sz="3200" dirty="0" smtClean="0"/>
              <a:t>’ </a:t>
            </a:r>
            <a:r>
              <a:rPr lang="ko-KR" altLang="en-US" sz="3200" dirty="0" smtClean="0"/>
              <a:t>형성</a:t>
            </a: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r>
              <a:rPr lang="ko-KR" altLang="en-US" sz="3200" dirty="0" smtClean="0"/>
              <a:t>    </a:t>
            </a:r>
            <a:r>
              <a:rPr lang="ko-KR" altLang="en-US" sz="3200" b="1" dirty="0" smtClean="0"/>
              <a:t>성별주의에 대한 대안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남녀간 불평등한 권력관계를 넘어서 차이를 위계로 형성하는 논리에 대한 성찰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해체 작업</a:t>
            </a:r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성별주의에 대한 대안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67544" y="4005064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3000" b="1" dirty="0" smtClean="0"/>
              <a:t>* </a:t>
            </a:r>
            <a:r>
              <a:rPr lang="ko-KR" altLang="en-US" sz="3000" b="1" dirty="0" smtClean="0"/>
              <a:t>성차</a:t>
            </a:r>
            <a:r>
              <a:rPr lang="en-US" altLang="ko-KR" sz="3000" b="1" dirty="0" smtClean="0"/>
              <a:t>: </a:t>
            </a:r>
            <a:r>
              <a:rPr lang="ko-KR" altLang="en-US" sz="3000" dirty="0" smtClean="0"/>
              <a:t>사회를 구성하는 하나의 원리로 작동 </a:t>
            </a:r>
            <a:r>
              <a:rPr lang="en-US" altLang="ko-KR" sz="3000" dirty="0" smtClean="0"/>
              <a:t>but, </a:t>
            </a:r>
            <a:r>
              <a:rPr lang="ko-KR" altLang="en-US" sz="3000" dirty="0" smtClean="0"/>
              <a:t>이분법 </a:t>
            </a:r>
            <a:r>
              <a:rPr lang="ko-KR" altLang="en-US" sz="3000" dirty="0" err="1" smtClean="0"/>
              <a:t>젠더체계는</a:t>
            </a:r>
            <a:r>
              <a:rPr lang="ko-KR" altLang="en-US" sz="3000" dirty="0" smtClean="0"/>
              <a:t> 시공을 초월한 보편적 현상 아님</a:t>
            </a:r>
            <a:r>
              <a:rPr lang="en-US" altLang="ko-KR" sz="3000" dirty="0" smtClean="0"/>
              <a:t>(ex. </a:t>
            </a:r>
            <a:r>
              <a:rPr lang="ko-KR" altLang="en-US" sz="3000" dirty="0" err="1" smtClean="0"/>
              <a:t>히즈라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제 </a:t>
            </a:r>
            <a:r>
              <a:rPr lang="en-US" altLang="ko-KR" sz="3000" dirty="0" smtClean="0"/>
              <a:t>3</a:t>
            </a:r>
            <a:r>
              <a:rPr lang="ko-KR" altLang="en-US" sz="3000" dirty="0" smtClean="0"/>
              <a:t>의 성</a:t>
            </a:r>
            <a:r>
              <a:rPr lang="en-US" altLang="ko-KR" sz="3000" dirty="0" smtClean="0"/>
              <a:t>)</a:t>
            </a:r>
          </a:p>
          <a:p>
            <a:pPr>
              <a:buNone/>
            </a:pPr>
            <a:r>
              <a:rPr lang="en-US" altLang="ko-KR" sz="3000" b="1" dirty="0" smtClean="0"/>
              <a:t>=&gt; </a:t>
            </a:r>
            <a:r>
              <a:rPr lang="ko-KR" altLang="en-US" sz="3000" b="1" dirty="0" smtClean="0"/>
              <a:t>페미니즘</a:t>
            </a:r>
            <a:r>
              <a:rPr lang="en-US" altLang="ko-KR" sz="3000" b="1" dirty="0" smtClean="0"/>
              <a:t>: </a:t>
            </a:r>
            <a:r>
              <a:rPr lang="ko-KR" altLang="en-US" sz="3000" dirty="0" smtClean="0"/>
              <a:t>생물학적 차이가 여성의 사회적 지위의 종속성을 정당화하는 기제로 작동하는 것이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타당한가</a:t>
            </a:r>
            <a:r>
              <a:rPr lang="en-US" altLang="ko-KR" sz="3000" dirty="0" smtClean="0"/>
              <a:t>? &amp; </a:t>
            </a:r>
            <a:r>
              <a:rPr lang="ko-KR" altLang="en-US" sz="3000" dirty="0" smtClean="0"/>
              <a:t>생물학적 차이로 인한 여성들의 사회적 배제를 </a:t>
            </a:r>
            <a:r>
              <a:rPr lang="ko-KR" altLang="en-US" sz="3000" dirty="0" smtClean="0"/>
              <a:t>문제시</a:t>
            </a:r>
            <a:endParaRPr lang="en-US" altLang="ko-KR" sz="3000" dirty="0" smtClean="0"/>
          </a:p>
          <a:p>
            <a:pPr>
              <a:buNone/>
            </a:pPr>
            <a:endParaRPr lang="en-US" altLang="ko-KR" sz="3000" dirty="0" smtClean="0"/>
          </a:p>
          <a:p>
            <a:pPr>
              <a:buNone/>
            </a:pPr>
            <a:r>
              <a:rPr lang="en-US" altLang="ko-KR" sz="3000" b="1" dirty="0" smtClean="0"/>
              <a:t>* </a:t>
            </a:r>
            <a:r>
              <a:rPr lang="ko-KR" altLang="en-US" sz="3000" b="1" dirty="0" smtClean="0"/>
              <a:t>섹스</a:t>
            </a:r>
            <a:r>
              <a:rPr lang="en-US" altLang="ko-KR" sz="3000" b="1" dirty="0" smtClean="0"/>
              <a:t>/</a:t>
            </a:r>
            <a:r>
              <a:rPr lang="ko-KR" altLang="en-US" sz="3000" b="1" dirty="0" err="1" smtClean="0"/>
              <a:t>젠더</a:t>
            </a:r>
            <a:r>
              <a:rPr lang="ko-KR" altLang="en-US" sz="3000" b="1" dirty="0" smtClean="0"/>
              <a:t> 구분</a:t>
            </a:r>
            <a:r>
              <a:rPr lang="en-US" altLang="ko-KR" sz="3000" b="1" dirty="0" smtClean="0"/>
              <a:t>: </a:t>
            </a:r>
            <a:r>
              <a:rPr lang="ko-KR" altLang="en-US" sz="3000" dirty="0" smtClean="0"/>
              <a:t>성차가 사회문화적 구성물임을 주장하기 </a:t>
            </a:r>
            <a:r>
              <a:rPr lang="ko-KR" altLang="en-US" sz="3000" dirty="0" smtClean="0"/>
              <a:t>위한 작업</a:t>
            </a:r>
            <a:r>
              <a:rPr lang="en-US" altLang="ko-KR" sz="3000" dirty="0" smtClean="0"/>
              <a:t>- </a:t>
            </a:r>
            <a:r>
              <a:rPr lang="ko-KR" altLang="en-US" sz="3000" dirty="0" smtClean="0"/>
              <a:t>사회문화적 실천이 생리적 차이에 영향    차이가 다시 사회적 관계 구조화 </a:t>
            </a:r>
            <a:endParaRPr lang="en-US" altLang="ko-KR" sz="3000" dirty="0" smtClean="0"/>
          </a:p>
          <a:p>
            <a:pPr>
              <a:buNone/>
            </a:pPr>
            <a:r>
              <a:rPr lang="en-US" altLang="ko-KR" sz="3000" dirty="0" smtClean="0"/>
              <a:t>- Beauvoir: </a:t>
            </a:r>
            <a:r>
              <a:rPr lang="ko-KR" altLang="en-US" sz="3000" dirty="0" smtClean="0"/>
              <a:t>“여성은 태어나는 것이 아니라 만들어지는 것</a:t>
            </a:r>
            <a:r>
              <a:rPr lang="ko-KR" altLang="en-US" sz="3000" dirty="0" smtClean="0"/>
              <a:t>”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ko-KR" altLang="en-US" dirty="0" smtClean="0"/>
              <a:t>여</a:t>
            </a:r>
            <a:r>
              <a:rPr lang="en-US" altLang="ko-KR" dirty="0" smtClean="0"/>
              <a:t>/</a:t>
            </a:r>
            <a:r>
              <a:rPr lang="ko-KR" altLang="en-US" dirty="0" smtClean="0"/>
              <a:t>남의 탄생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왼쪽/오른쪽 화살표 4"/>
          <p:cNvSpPr/>
          <p:nvPr/>
        </p:nvSpPr>
        <p:spPr>
          <a:xfrm>
            <a:off x="2843808" y="4869160"/>
            <a:ext cx="36004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3145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000" b="1" dirty="0" smtClean="0"/>
              <a:t>* </a:t>
            </a:r>
            <a:r>
              <a:rPr lang="ko-KR" altLang="en-US" sz="3000" b="1" dirty="0" smtClean="0"/>
              <a:t>섹스</a:t>
            </a:r>
            <a:r>
              <a:rPr lang="en-US" altLang="ko-KR" sz="3000" b="1" dirty="0" smtClean="0"/>
              <a:t>/</a:t>
            </a:r>
            <a:r>
              <a:rPr lang="ko-KR" altLang="en-US" sz="3000" b="1" dirty="0" err="1" smtClean="0"/>
              <a:t>젠더</a:t>
            </a:r>
            <a:r>
              <a:rPr lang="ko-KR" altLang="en-US" sz="3000" b="1" dirty="0" smtClean="0"/>
              <a:t> 구분의 </a:t>
            </a:r>
            <a:r>
              <a:rPr lang="ko-KR" altLang="en-US" sz="3000" b="1" dirty="0" smtClean="0"/>
              <a:t>유용성</a:t>
            </a:r>
            <a:endParaRPr lang="en-US" altLang="ko-KR" sz="3000" b="1" dirty="0" smtClean="0"/>
          </a:p>
          <a:p>
            <a:pPr>
              <a:buNone/>
            </a:pPr>
            <a:endParaRPr lang="en-US" altLang="ko-KR" sz="3000" b="1" dirty="0" smtClean="0"/>
          </a:p>
          <a:p>
            <a:pPr>
              <a:buNone/>
            </a:pPr>
            <a:r>
              <a:rPr lang="en-US" altLang="ko-KR" sz="3000" dirty="0" smtClean="0"/>
              <a:t>- </a:t>
            </a:r>
            <a:r>
              <a:rPr lang="ko-KR" altLang="en-US" sz="3000" dirty="0" smtClean="0"/>
              <a:t>여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남성이 </a:t>
            </a:r>
            <a:r>
              <a:rPr lang="ko-KR" altLang="en-US" sz="3000" dirty="0" smtClean="0"/>
              <a:t>생물학적 </a:t>
            </a:r>
            <a:r>
              <a:rPr lang="ko-KR" altLang="en-US" sz="3000" dirty="0" smtClean="0"/>
              <a:t>차이가 있지만 사회적으로는 평등한 존재여야 한다는 주장 뒷받침 </a:t>
            </a:r>
            <a:r>
              <a:rPr lang="en-US" altLang="ko-KR" sz="3000" dirty="0" smtClean="0"/>
              <a:t>&amp; </a:t>
            </a:r>
            <a:r>
              <a:rPr lang="ko-KR" altLang="en-US" sz="3000" dirty="0" smtClean="0"/>
              <a:t>차이의 문제에 관해 </a:t>
            </a:r>
            <a:r>
              <a:rPr lang="en-US" altLang="ko-KR" sz="3000" dirty="0" smtClean="0"/>
              <a:t>F </a:t>
            </a:r>
            <a:r>
              <a:rPr lang="ko-KR" altLang="en-US" sz="3000" dirty="0" smtClean="0"/>
              <a:t>이론의 진전을 도움</a:t>
            </a:r>
          </a:p>
          <a:p>
            <a:pPr>
              <a:buNone/>
            </a:pPr>
            <a:r>
              <a:rPr lang="en-US" altLang="ko-KR" sz="3000" dirty="0" smtClean="0"/>
              <a:t>- </a:t>
            </a:r>
            <a:r>
              <a:rPr lang="ko-KR" altLang="en-US" sz="3000" dirty="0" err="1" smtClean="0"/>
              <a:t>젠더개념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위계와 권력관계를 분석에 유용</a:t>
            </a:r>
            <a:endParaRPr lang="en-US" altLang="ko-KR" sz="3000" dirty="0" smtClean="0"/>
          </a:p>
          <a:p>
            <a:pPr>
              <a:buNone/>
            </a:pP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endParaRPr lang="en-US" altLang="ko-KR" b="1" dirty="0" smtClean="0"/>
          </a:p>
          <a:p>
            <a:pPr fontAlgn="base">
              <a:buNone/>
            </a:pPr>
            <a:r>
              <a:rPr lang="en-US" altLang="ko-KR" sz="3200" b="1" dirty="0" smtClean="0"/>
              <a:t>* </a:t>
            </a:r>
            <a:r>
              <a:rPr lang="ko-KR" altLang="en-US" sz="3200" b="1" dirty="0" smtClean="0"/>
              <a:t>평등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남녀 평등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기회의 평등인가</a:t>
            </a:r>
            <a:r>
              <a:rPr lang="en-US" altLang="ko-KR" sz="3200" dirty="0" smtClean="0"/>
              <a:t>? </a:t>
            </a:r>
            <a:r>
              <a:rPr lang="ko-KR" altLang="en-US" sz="3200" dirty="0" smtClean="0"/>
              <a:t>결과의 평등인가</a:t>
            </a:r>
            <a:r>
              <a:rPr lang="en-US" altLang="ko-KR" sz="3200" dirty="0" smtClean="0"/>
              <a:t>?</a:t>
            </a:r>
            <a:endParaRPr lang="ko-KR" altLang="en-US" sz="3200" dirty="0" smtClean="0"/>
          </a:p>
          <a:p>
            <a:pPr fontAlgn="base">
              <a:buNone/>
            </a:pPr>
            <a:r>
              <a:rPr lang="en-US" altLang="ko-KR" sz="3200" b="1" dirty="0" smtClean="0"/>
              <a:t>* </a:t>
            </a:r>
            <a:r>
              <a:rPr lang="ko-KR" altLang="en-US" sz="3200" b="1" dirty="0" smtClean="0"/>
              <a:t>차이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자연적</a:t>
            </a:r>
            <a:r>
              <a:rPr lang="en-US" altLang="ko-KR" sz="3200" dirty="0" smtClean="0"/>
              <a:t>·</a:t>
            </a:r>
            <a:r>
              <a:rPr lang="ko-KR" altLang="en-US" sz="3200" dirty="0" smtClean="0"/>
              <a:t>생물학적 </a:t>
            </a:r>
            <a:r>
              <a:rPr lang="en-US" altLang="ko-KR" sz="3200" dirty="0" smtClean="0"/>
              <a:t>or </a:t>
            </a:r>
            <a:r>
              <a:rPr lang="ko-KR" altLang="en-US" sz="3200" dirty="0" smtClean="0"/>
              <a:t>사회적</a:t>
            </a:r>
            <a:r>
              <a:rPr lang="en-US" altLang="ko-KR" sz="3200" dirty="0" smtClean="0"/>
              <a:t>·</a:t>
            </a:r>
            <a:r>
              <a:rPr lang="ko-KR" altLang="en-US" sz="3200" dirty="0" smtClean="0"/>
              <a:t>경제적 조건에 따른 결과의 차이</a:t>
            </a:r>
            <a:r>
              <a:rPr lang="en-US" altLang="ko-KR" sz="3200" dirty="0" smtClean="0"/>
              <a:t>?</a:t>
            </a:r>
          </a:p>
          <a:p>
            <a:pPr fontAlgn="base">
              <a:buNone/>
            </a:pPr>
            <a:endParaRPr lang="ko-KR" altLang="en-US" sz="3200" dirty="0" smtClean="0"/>
          </a:p>
          <a:p>
            <a:pPr fontAlgn="base">
              <a:buNone/>
            </a:pPr>
            <a:r>
              <a:rPr lang="en-US" altLang="ko-KR" sz="3200" dirty="0" smtClean="0"/>
              <a:t>=&gt; </a:t>
            </a:r>
            <a:r>
              <a:rPr lang="ko-KR" altLang="en-US" sz="3200" dirty="0" smtClean="0"/>
              <a:t>성차를 거부하고 남성과 동등한 권리를 주장해야 하는가</a:t>
            </a:r>
            <a:r>
              <a:rPr lang="en-US" altLang="ko-KR" sz="3200" dirty="0" smtClean="0"/>
              <a:t>?/ </a:t>
            </a:r>
            <a:r>
              <a:rPr lang="ko-KR" altLang="en-US" sz="3200" dirty="0" smtClean="0"/>
              <a:t>차이를 인정하고 ‘여성적’인 특질들이 남성적인 것만큼 가치 있고 중요한 것이라 주장해야 하는가</a:t>
            </a:r>
            <a:r>
              <a:rPr lang="en-US" altLang="ko-KR" sz="3200" dirty="0" smtClean="0"/>
              <a:t>?</a:t>
            </a:r>
            <a:endParaRPr lang="ko-KR" altLang="en-US" sz="3200" dirty="0" smtClean="0"/>
          </a:p>
          <a:p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평등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: F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영원한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b="1" dirty="0" smtClean="0"/>
              <a:t>1) </a:t>
            </a:r>
            <a:r>
              <a:rPr lang="ko-KR" altLang="en-US" b="1" dirty="0" smtClean="0"/>
              <a:t>포스트모더니즘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후기구조주의 </a:t>
            </a:r>
            <a:r>
              <a:rPr lang="en-US" altLang="ko-KR" b="1" dirty="0" smtClean="0"/>
              <a:t>F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평등</a:t>
            </a:r>
            <a:r>
              <a:rPr lang="en-US" altLang="ko-KR" dirty="0" smtClean="0"/>
              <a:t>/ </a:t>
            </a:r>
            <a:r>
              <a:rPr lang="ko-KR" altLang="en-US" dirty="0" smtClean="0"/>
              <a:t>차이 이원적 분리 자체의 해체를 주장</a:t>
            </a:r>
          </a:p>
          <a:p>
            <a:pPr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성문제 논의에서 평등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차이 분리 불가피</a:t>
            </a:r>
            <a:endParaRPr lang="en-US" altLang="ko-KR" b="1" dirty="0" smtClean="0"/>
          </a:p>
          <a:p>
            <a:pPr>
              <a:buNone/>
            </a:pPr>
            <a:r>
              <a:rPr lang="ko-KR" altLang="en-US" dirty="0" smtClean="0"/>
              <a:t>남</a:t>
            </a:r>
            <a:r>
              <a:rPr lang="en-US" altLang="ko-KR" dirty="0" smtClean="0"/>
              <a:t>/</a:t>
            </a:r>
            <a:r>
              <a:rPr lang="ko-KR" altLang="en-US" dirty="0" smtClean="0"/>
              <a:t>녀의 자연적 차이가 가정되어온 방식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차이가 사회적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정치적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경제적 의미를 부여 받게 되는 방식을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 </a:t>
            </a:r>
            <a:r>
              <a:rPr lang="ko-KR" altLang="en-US" dirty="0" smtClean="0"/>
              <a:t>여성들이 이러한 자연적 성차 때문에 열등한 존재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</a:t>
            </a:r>
            <a:r>
              <a:rPr lang="ko-KR" altLang="en-US" dirty="0" smtClean="0"/>
              <a:t>부차적인 지위를 </a:t>
            </a:r>
            <a:r>
              <a:rPr lang="ko-KR" altLang="en-US" dirty="0" err="1" smtClean="0"/>
              <a:t>부여</a:t>
            </a:r>
            <a:r>
              <a:rPr lang="ko-KR" altLang="en-US" dirty="0" err="1" smtClean="0"/>
              <a:t>받았음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주장 </a:t>
            </a:r>
          </a:p>
          <a:p>
            <a:pPr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평등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차이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딜레마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평등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여성 </a:t>
            </a:r>
            <a:r>
              <a:rPr lang="ko-KR" altLang="en-US" dirty="0" smtClean="0"/>
              <a:t>문제에 대한 주장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요구 </a:t>
            </a:r>
            <a:r>
              <a:rPr lang="ko-KR" altLang="en-US" dirty="0" smtClean="0"/>
              <a:t>힘들어짐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/</a:t>
            </a:r>
            <a:r>
              <a:rPr lang="ko-KR" altLang="en-US" dirty="0" smtClean="0"/>
              <a:t>녀의 성적 구조를 고착할 수 있는 딜레마</a:t>
            </a: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=&gt; </a:t>
            </a:r>
            <a:r>
              <a:rPr lang="ko-KR" altLang="en-US" b="1" dirty="0" smtClean="0"/>
              <a:t>차이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평등 대립 해체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필요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/</a:t>
            </a:r>
            <a:r>
              <a:rPr lang="ko-KR" altLang="en-US" dirty="0" smtClean="0"/>
              <a:t>녀 차이가 다양한 사회 속에서 인식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재현되는 방식을 은폐하기 때문</a:t>
            </a:r>
            <a:r>
              <a:rPr lang="en-US" altLang="ko-KR" dirty="0" smtClean="0"/>
              <a:t>(Scott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ko-KR" altLang="en-US" dirty="0" smtClean="0"/>
              <a:t>평등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차이에 관한 논쟁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endParaRPr lang="en-US" altLang="ko-KR" sz="3200" b="1" dirty="0" smtClean="0"/>
          </a:p>
          <a:p>
            <a:pPr fontAlgn="base">
              <a:buNone/>
            </a:pPr>
            <a:r>
              <a:rPr lang="en-US" altLang="ko-KR" sz="3200" b="1" dirty="0" smtClean="0"/>
              <a:t>1) </a:t>
            </a:r>
            <a:r>
              <a:rPr lang="en-US" altLang="ko-KR" sz="3200" b="1" dirty="0" err="1" smtClean="0"/>
              <a:t>Gilligon</a:t>
            </a:r>
            <a:r>
              <a:rPr lang="en-US" altLang="ko-KR" sz="3200" b="1" dirty="0" smtClean="0"/>
              <a:t>: </a:t>
            </a:r>
            <a:r>
              <a:rPr lang="ko-KR" altLang="en-US" sz="3200" dirty="0" smtClean="0"/>
              <a:t>남성의 도덕 발달을 인간 도덕 발달의 규범으로 </a:t>
            </a:r>
            <a:r>
              <a:rPr lang="ko-KR" altLang="en-US" sz="3200" dirty="0" smtClean="0"/>
              <a:t>상정</a:t>
            </a:r>
            <a:r>
              <a:rPr lang="en-US" altLang="ko-KR" sz="3200" dirty="0" smtClean="0"/>
              <a:t>-&gt; </a:t>
            </a:r>
            <a:r>
              <a:rPr lang="en-US" altLang="ko-KR" sz="3200" dirty="0" smtClean="0"/>
              <a:t>so,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여성의 도덕 관념을 동등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타당한 것으로 인식하지 않는 성차별주의를 문제시</a:t>
            </a:r>
          </a:p>
          <a:p>
            <a:pPr fontAlgn="base"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여성의 도덕적 사고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관계적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보살핌의 윤리에 초점</a:t>
            </a:r>
          </a:p>
          <a:p>
            <a:pPr fontAlgn="base"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남성의 도덕적 사고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정의 관념에 의존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차이를 </a:t>
            </a:r>
            <a:r>
              <a:rPr lang="ko-KR" altLang="en-US" dirty="0" smtClean="0"/>
              <a:t>형성하는 </a:t>
            </a:r>
            <a:r>
              <a:rPr lang="ko-KR" altLang="en-US" dirty="0" smtClean="0"/>
              <a:t>방식에 </a:t>
            </a:r>
            <a:r>
              <a:rPr lang="ko-KR" altLang="en-US" dirty="0" smtClean="0"/>
              <a:t>관한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4586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b="1" dirty="0" smtClean="0"/>
              <a:t>2) Firestone: </a:t>
            </a:r>
            <a:r>
              <a:rPr lang="ko-KR" altLang="en-US" dirty="0" smtClean="0"/>
              <a:t>여성의 생물학적 재생산 능력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여성억압의 원천</a:t>
            </a:r>
            <a:r>
              <a:rPr lang="en-US" altLang="ko-KR" dirty="0" smtClean="0"/>
              <a:t>/</a:t>
            </a:r>
            <a:r>
              <a:rPr lang="ko-KR" altLang="en-US" dirty="0" smtClean="0"/>
              <a:t> 어머니 노릇</a:t>
            </a:r>
            <a:r>
              <a:rPr lang="en-US" altLang="ko-KR" dirty="0" smtClean="0"/>
              <a:t>(mothering)-</a:t>
            </a:r>
            <a:r>
              <a:rPr lang="ko-KR" altLang="en-US" dirty="0" smtClean="0"/>
              <a:t> 여성성이라는 것으로 규범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왜 여성들이 어머니 노릇을 하는지에 대한 설명이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3) </a:t>
            </a:r>
            <a:r>
              <a:rPr lang="en-US" altLang="ko-KR" b="1" dirty="0" err="1" smtClean="0"/>
              <a:t>Chodorow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mothering-</a:t>
            </a:r>
            <a:r>
              <a:rPr lang="ko-KR" altLang="en-US" dirty="0" smtClean="0"/>
              <a:t> 내적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자연적 본성임을 거부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사회적 조건화의 결과란 관념도 거부</a:t>
            </a:r>
            <a:r>
              <a:rPr lang="en-US" altLang="ko-KR" dirty="0" smtClean="0"/>
              <a:t>=&gt; mothering</a:t>
            </a:r>
            <a:r>
              <a:rPr lang="ko-KR" altLang="en-US" dirty="0" smtClean="0"/>
              <a:t>은 무의식적 선택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구조적으로 어려서부터 여성성의 형성을 </a:t>
            </a:r>
            <a:r>
              <a:rPr lang="ko-KR" altLang="en-US" dirty="0" err="1" smtClean="0"/>
              <a:t>강요받게</a:t>
            </a:r>
            <a:r>
              <a:rPr lang="ko-KR" altLang="en-US" dirty="0" smtClean="0"/>
              <a:t> 되고</a:t>
            </a:r>
            <a:r>
              <a:rPr lang="en-US" altLang="ko-KR" dirty="0" smtClean="0"/>
              <a:t>, mothering</a:t>
            </a:r>
            <a:r>
              <a:rPr lang="ko-KR" altLang="en-US" dirty="0" smtClean="0"/>
              <a:t>의 여성성이 자연스레 구성되는 것으로 무의식적으로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선택하게 되는 것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/</a:t>
            </a:r>
            <a:r>
              <a:rPr lang="ko-KR" altLang="en-US" dirty="0" smtClean="0"/>
              <a:t>녀의 동등한 </a:t>
            </a:r>
            <a:r>
              <a:rPr lang="en-US" altLang="ko-KR" dirty="0" smtClean="0"/>
              <a:t>mothering </a:t>
            </a:r>
            <a:r>
              <a:rPr lang="ko-KR" altLang="en-US" dirty="0" smtClean="0"/>
              <a:t>주장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altLang="ko-KR" sz="3200" dirty="0" smtClean="0"/>
          </a:p>
          <a:p>
            <a:pPr lvl="0"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‘성차의 위계화’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여성에 대한 남성 통제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지배를 정당화하는 원리</a:t>
            </a:r>
            <a:r>
              <a:rPr lang="en-US" altLang="ko-KR" sz="3200" dirty="0" smtClean="0"/>
              <a:t>-&gt;</a:t>
            </a:r>
            <a:r>
              <a:rPr lang="ko-KR" altLang="en-US" sz="3200" dirty="0" smtClean="0"/>
              <a:t> 지식</a:t>
            </a:r>
            <a:r>
              <a:rPr lang="en-US" altLang="ko-KR" sz="3200" dirty="0" smtClean="0"/>
              <a:t>·</a:t>
            </a:r>
            <a:r>
              <a:rPr lang="ko-KR" altLang="en-US" sz="3200" dirty="0" smtClean="0"/>
              <a:t>권력의 상호작용을 통해 형성된 성차의 위계화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성별권력관계 유지</a:t>
            </a:r>
            <a:r>
              <a:rPr lang="en-US" altLang="ko-KR" sz="3200" dirty="0" smtClean="0"/>
              <a:t>·</a:t>
            </a:r>
            <a:r>
              <a:rPr lang="ko-KR" altLang="en-US" sz="3200" dirty="0" smtClean="0"/>
              <a:t>강화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=&gt;</a:t>
            </a:r>
            <a:r>
              <a:rPr lang="ko-KR" altLang="en-US" sz="3200" dirty="0" smtClean="0"/>
              <a:t>성차를 위계적으로 만드는 것은 생물학이 아니라 권력</a:t>
            </a:r>
            <a:r>
              <a:rPr lang="en-US" altLang="ko-KR" sz="3200" dirty="0" smtClean="0"/>
              <a:t>(Harding/ </a:t>
            </a:r>
            <a:r>
              <a:rPr lang="en-US" altLang="ko-KR" sz="3200" dirty="0" err="1" smtClean="0"/>
              <a:t>Haraway</a:t>
            </a:r>
            <a:r>
              <a:rPr lang="en-US" altLang="ko-KR" sz="3200" dirty="0" smtClean="0"/>
              <a:t>)</a:t>
            </a:r>
          </a:p>
          <a:p>
            <a:pPr>
              <a:buNone/>
            </a:pPr>
            <a:endParaRPr lang="ko-KR" altLang="en-US" sz="3200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사회는 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어떻게 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남성의 범주를 고안했을까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800" b="1" dirty="0" smtClean="0"/>
              <a:t>* </a:t>
            </a:r>
            <a:r>
              <a:rPr lang="ko-KR" altLang="en-US" sz="2800" b="1" dirty="0" err="1" smtClean="0"/>
              <a:t>성역할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남녀가 맡은 각기 다른 고유의 사회적 기능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역할 구분을 떠나 개인의 주체성을 발휘하지 못하게 만든다는 점에서 문제시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b="1" dirty="0" smtClean="0"/>
              <a:t>* </a:t>
            </a:r>
            <a:r>
              <a:rPr lang="ko-KR" altLang="en-US" sz="2800" b="1" dirty="0" err="1" smtClean="0"/>
              <a:t>구성론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개인은 사회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경제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정치적 관계 속에서 구체적 인간으로 구성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문화의 보편적 특징 내면화</a:t>
            </a:r>
            <a:r>
              <a:rPr lang="en-US" altLang="ko-KR" sz="2800" dirty="0" smtClean="0"/>
              <a:t>=&gt; </a:t>
            </a:r>
            <a:r>
              <a:rPr lang="ko-KR" altLang="en-US" sz="2800" dirty="0" smtClean="0"/>
              <a:t>성별 이분법이 사회 구성원리로 작동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개인은 성별분리 문화 속으로 진입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성별정체성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여성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남성으로서의 행위를 제한하는 사회적 규범으로 작동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형성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문화 속의 </a:t>
            </a:r>
            <a:r>
              <a:rPr lang="ko-KR" altLang="en-US" dirty="0" err="1" smtClean="0"/>
              <a:t>성역할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1630</TotalTime>
  <Words>830</Words>
  <Application>Microsoft Office PowerPoint</Application>
  <PresentationFormat>화면 슬라이드 쇼(4:3)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광장</vt:lpstr>
      <vt:lpstr>여성학</vt:lpstr>
      <vt:lpstr>여/남의 탄생</vt:lpstr>
      <vt:lpstr>슬라이드 3</vt:lpstr>
      <vt:lpstr>평등 vs 차이: F의 영원한 문제</vt:lpstr>
      <vt:lpstr>평등 vs 차이에 관한 논쟁</vt:lpstr>
      <vt:lpstr>차이를 형성하는 방식에 관한 분석</vt:lpstr>
      <vt:lpstr>슬라이드 7</vt:lpstr>
      <vt:lpstr>사회는 왜/ 어떻게 여성/남성의 범주를 고안했을까? </vt:lpstr>
      <vt:lpstr>문화 속의 성역할</vt:lpstr>
      <vt:lpstr>사회/문화적 영역에서 성역할 작동방식</vt:lpstr>
      <vt:lpstr>슬라이드 11</vt:lpstr>
      <vt:lpstr>슬라이드 12</vt:lpstr>
      <vt:lpstr>성별주의에 대한 대안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123</cp:revision>
  <dcterms:created xsi:type="dcterms:W3CDTF">2014-02-28T07:58:19Z</dcterms:created>
  <dcterms:modified xsi:type="dcterms:W3CDTF">2016-03-21T03:03:52Z</dcterms:modified>
</cp:coreProperties>
</file>