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72" r:id="rId2"/>
    <p:sldId id="257" r:id="rId3"/>
    <p:sldId id="258" r:id="rId4"/>
    <p:sldId id="259" r:id="rId5"/>
    <p:sldId id="260" r:id="rId6"/>
    <p:sldId id="261" r:id="rId7"/>
    <p:sldId id="270" r:id="rId8"/>
    <p:sldId id="271" r:id="rId9"/>
  </p:sldIdLst>
  <p:sldSz cx="9144000" cy="6858000" type="screen4x3"/>
  <p:notesSz cx="6797675" cy="9926638"/>
  <p:custShowLst>
    <p:custShow name="재구성한 쇼 1" id="0">
      <p:sldLst>
        <p:sld r:id="rId3"/>
        <p:sld r:id="rId4"/>
        <p:sld r:id="rId5"/>
        <p:sld r:id="rId6"/>
        <p:sld r:id="rId7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64DF40-9E66-4733-B940-DA0E1DDBEEAB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B0BE-C861-4A1E-B659-042F2661FF05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9951B-6949-40D1-96DF-D93A71AEF37D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36C479-A490-41D1-BE52-28D2D524B238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EC4568-54AC-4458-84EC-0923A13188BB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29C2E-18A7-4D38-B6AE-36FAB87B8915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2D972-A95A-4877-A2E0-88F3DC19D37B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26F4A-62E9-434E-9EC4-2A0955749A53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573C3-DB42-4798-8901-D403EB7FF7EF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CFB739-47AC-417B-A8E4-32295D6468CC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53FE3E-B96A-4DC8-BA05-9B791EEFE3FD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55409D-0843-43C9-8067-78C9EA3E9B2D}" type="datetime1">
              <a:rPr lang="ko-KR" altLang="en-US" smtClean="0"/>
              <a:pPr/>
              <a:t>2016-04-04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endParaRPr lang="en-US" altLang="ko-KR" sz="3000" b="1" dirty="0" smtClean="0"/>
          </a:p>
          <a:p>
            <a:pPr lvl="0">
              <a:buNone/>
            </a:pPr>
            <a:r>
              <a:rPr lang="en-US" altLang="ko-KR" sz="3000" b="1" dirty="0" smtClean="0"/>
              <a:t>* </a:t>
            </a:r>
            <a:r>
              <a:rPr lang="ko-KR" altLang="en-US" sz="3000" b="1" dirty="0" smtClean="0"/>
              <a:t>‘</a:t>
            </a:r>
            <a:r>
              <a:rPr lang="ko-KR" altLang="en-US" sz="3000" b="1" dirty="0" err="1" smtClean="0"/>
              <a:t>성매매</a:t>
            </a:r>
            <a:r>
              <a:rPr lang="ko-KR" altLang="en-US" sz="3000" b="1" dirty="0" smtClean="0"/>
              <a:t>’</a:t>
            </a:r>
            <a:r>
              <a:rPr lang="en-US" altLang="ko-KR" sz="3000" dirty="0" smtClean="0"/>
              <a:t>: </a:t>
            </a:r>
            <a:r>
              <a:rPr lang="ko-KR" altLang="en-US" sz="3000" dirty="0" err="1" smtClean="0"/>
              <a:t>불특정인으로부터</a:t>
            </a:r>
            <a:r>
              <a:rPr lang="ko-KR" altLang="en-US" sz="3000" dirty="0" smtClean="0"/>
              <a:t> 금전적 대가를 받고 성을 사고파는 행위 </a:t>
            </a:r>
          </a:p>
          <a:p>
            <a:pPr>
              <a:buNone/>
            </a:pPr>
            <a:r>
              <a:rPr lang="en-US" altLang="ko-KR" sz="3000" dirty="0" smtClean="0"/>
              <a:t>=&gt; </a:t>
            </a:r>
            <a:r>
              <a:rPr lang="ko-KR" altLang="en-US" sz="3000" dirty="0" err="1" smtClean="0"/>
              <a:t>성매매는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젠더</a:t>
            </a:r>
            <a:r>
              <a:rPr lang="ko-KR" altLang="en-US" sz="3000" dirty="0" smtClean="0"/>
              <a:t> 위계와 </a:t>
            </a:r>
            <a:r>
              <a:rPr lang="ko-KR" altLang="en-US" sz="3000" dirty="0" err="1" smtClean="0"/>
              <a:t>섹슈얼리티</a:t>
            </a:r>
            <a:r>
              <a:rPr lang="ko-KR" altLang="en-US" sz="3000" dirty="0" smtClean="0"/>
              <a:t> 위계가 상호 의존하는 방식으로 얽혀 있는 </a:t>
            </a:r>
            <a:r>
              <a:rPr lang="ko-KR" altLang="en-US" sz="3000" dirty="0" smtClean="0"/>
              <a:t>것</a:t>
            </a:r>
            <a:endParaRPr lang="en-US" altLang="ko-KR" sz="3000" dirty="0" smtClean="0"/>
          </a:p>
          <a:p>
            <a:pPr>
              <a:buNone/>
            </a:pPr>
            <a:endParaRPr lang="en-US" altLang="ko-KR" sz="3000" dirty="0" smtClean="0"/>
          </a:p>
          <a:p>
            <a:pPr>
              <a:buNone/>
            </a:pPr>
            <a:r>
              <a:rPr lang="en-US" altLang="ko-KR" sz="3000" b="1" dirty="0" smtClean="0"/>
              <a:t>* </a:t>
            </a:r>
            <a:r>
              <a:rPr lang="ko-KR" altLang="en-US" sz="3000" b="1" dirty="0" err="1" smtClean="0"/>
              <a:t>성구매와</a:t>
            </a:r>
            <a:r>
              <a:rPr lang="ko-KR" altLang="en-US" sz="3000" b="1" dirty="0" smtClean="0"/>
              <a:t> </a:t>
            </a:r>
            <a:r>
              <a:rPr lang="ko-KR" altLang="en-US" sz="3000" b="1" dirty="0" smtClean="0"/>
              <a:t>관련된 남성 중심적 가정들</a:t>
            </a:r>
          </a:p>
          <a:p>
            <a:pPr lvl="0" fontAlgn="base">
              <a:buNone/>
            </a:pPr>
            <a:r>
              <a:rPr lang="en-US" altLang="ko-KR" sz="3000" dirty="0" err="1" smtClean="0"/>
              <a:t>i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남성 성욕 억제 불가능</a:t>
            </a:r>
            <a:r>
              <a:rPr lang="en-US" altLang="ko-KR" sz="3000" dirty="0" smtClean="0"/>
              <a:t>-&gt; </a:t>
            </a:r>
            <a:r>
              <a:rPr lang="ko-KR" altLang="en-US" sz="3000" dirty="0" smtClean="0"/>
              <a:t>일부일처제적 결혼에만 국한될 수 없음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성욕을 본능으로 본질화하여 남성 성구매 행위를 정당화</a:t>
            </a:r>
          </a:p>
          <a:p>
            <a:pPr lvl="0" fontAlgn="base">
              <a:buNone/>
            </a:pPr>
            <a:r>
              <a:rPr lang="en-US" altLang="ko-KR" sz="3000" dirty="0" smtClean="0"/>
              <a:t>ii) </a:t>
            </a:r>
            <a:r>
              <a:rPr lang="ko-KR" altLang="en-US" sz="3000" dirty="0" smtClean="0"/>
              <a:t>성을 도구로 쉽게 돈을 벌려는 문란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타락한 여성으로 낙인</a:t>
            </a:r>
            <a:r>
              <a:rPr lang="en-US" altLang="ko-KR" sz="3000" dirty="0" smtClean="0"/>
              <a:t>:</a:t>
            </a:r>
            <a:r>
              <a:rPr lang="ko-KR" altLang="en-US" sz="3000" dirty="0" err="1" smtClean="0"/>
              <a:t>성매매의</a:t>
            </a:r>
            <a:r>
              <a:rPr lang="ko-KR" altLang="en-US" sz="3000" dirty="0" smtClean="0"/>
              <a:t> 책임을 여성에게 전가</a:t>
            </a:r>
            <a:r>
              <a:rPr lang="en-US" altLang="ko-KR" sz="3000" dirty="0" smtClean="0"/>
              <a:t>-&gt; </a:t>
            </a:r>
            <a:r>
              <a:rPr lang="ko-KR" altLang="en-US" sz="3000" dirty="0" smtClean="0"/>
              <a:t>성구매 남성 </a:t>
            </a:r>
            <a:r>
              <a:rPr lang="en-US" altLang="ko-KR" sz="3000" dirty="0" err="1" smtClean="0"/>
              <a:t>vs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성 판매 여성 간 권력관계에서 발생하는 </a:t>
            </a:r>
            <a:r>
              <a:rPr lang="ko-KR" altLang="en-US" sz="3000" dirty="0" err="1" smtClean="0"/>
              <a:t>성매매</a:t>
            </a:r>
            <a:r>
              <a:rPr lang="ko-KR" altLang="en-US" sz="3000" dirty="0" smtClean="0"/>
              <a:t> 여성들의 피해를 은폐</a:t>
            </a:r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섹슈얼리티</a:t>
            </a:r>
            <a:r>
              <a:rPr lang="ko-KR" altLang="en-US" dirty="0" smtClean="0"/>
              <a:t> 이해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성 상품화 및 성적 자기결정권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53062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여성주의 </a:t>
            </a:r>
            <a:r>
              <a:rPr lang="ko-KR" altLang="en-US" b="1" dirty="0" smtClean="0"/>
              <a:t>시각에서의 </a:t>
            </a:r>
            <a:r>
              <a:rPr lang="ko-KR" altLang="en-US" b="1" dirty="0" err="1" smtClean="0"/>
              <a:t>성매매</a:t>
            </a:r>
            <a:r>
              <a:rPr lang="ko-KR" altLang="en-US" b="1" dirty="0" smtClean="0"/>
              <a:t> 문제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남성 구매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여성 판매구도의 남성의 성적 지배의 전형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여성의 성적 대상화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위계형성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가부장제 논리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여성의 성 상품화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자본주의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여성 노동시장의 주변화와 빈곤이 맞물려 발생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성매매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젠더불평등성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경제적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산업적 측면 분석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0"/>
            <a:endParaRPr lang="en-US" altLang="ko-KR" b="1" dirty="0" smtClean="0"/>
          </a:p>
          <a:p>
            <a:pPr lvl="0">
              <a:buNone/>
            </a:pPr>
            <a:r>
              <a:rPr lang="en-US" altLang="ko-KR" b="1" dirty="0" smtClean="0"/>
              <a:t>* </a:t>
            </a:r>
            <a:r>
              <a:rPr lang="ko-KR" altLang="en-US" b="1" dirty="0" err="1" smtClean="0"/>
              <a:t>성매매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시장 현황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천만 명의 어린 여성 착취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매년 </a:t>
            </a:r>
            <a:r>
              <a:rPr lang="en-US" altLang="ko-KR" dirty="0" smtClean="0"/>
              <a:t>5-15</a:t>
            </a:r>
            <a:r>
              <a:rPr lang="ko-KR" altLang="en-US" dirty="0" smtClean="0"/>
              <a:t>세 여자 어린이 백만 명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시장 </a:t>
            </a:r>
            <a:r>
              <a:rPr lang="ko-KR" altLang="en-US" dirty="0" smtClean="0"/>
              <a:t>유입</a:t>
            </a:r>
            <a:endParaRPr lang="en-US" altLang="ko-KR" dirty="0" smtClean="0"/>
          </a:p>
          <a:p>
            <a:pPr lvl="0"/>
            <a:endParaRPr lang="en-US" altLang="ko-KR" b="1" dirty="0" smtClean="0"/>
          </a:p>
          <a:p>
            <a:pPr lvl="0"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전지구적 </a:t>
            </a:r>
            <a:r>
              <a:rPr lang="ko-KR" altLang="en-US" b="1" dirty="0" err="1" smtClean="0"/>
              <a:t>성산업</a:t>
            </a:r>
            <a:r>
              <a:rPr lang="ko-KR" altLang="en-US" b="1" dirty="0" smtClean="0"/>
              <a:t> 체계로 편입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성매매는</a:t>
            </a:r>
            <a:r>
              <a:rPr lang="ko-KR" altLang="en-US" dirty="0" smtClean="0"/>
              <a:t> 성별 이데올로기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성 구매자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판매자 간의 인종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계급 정체성 등과 교차 분석 필요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전지구적 </a:t>
            </a:r>
            <a:r>
              <a:rPr lang="ko-KR" altLang="en-US" dirty="0" smtClean="0"/>
              <a:t>차원의 여성 연대를 통한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산업 확산 방지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여성인권 확보 필요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3"/>
          </a:xfrm>
        </p:spPr>
        <p:txBody>
          <a:bodyPr>
            <a:normAutofit fontScale="77500" lnSpcReduction="20000"/>
          </a:bodyPr>
          <a:lstStyle/>
          <a:p>
            <a:pPr lvl="0" fontAlgn="base">
              <a:buNone/>
            </a:pPr>
            <a:r>
              <a:rPr lang="en-US" altLang="ko-KR" sz="3600" b="1" dirty="0" smtClean="0"/>
              <a:t>* </a:t>
            </a:r>
            <a:r>
              <a:rPr lang="ko-KR" altLang="en-US" sz="3600" b="1" dirty="0" err="1" smtClean="0"/>
              <a:t>성매매와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관련된 정책적 입장</a:t>
            </a:r>
            <a:endParaRPr lang="en-US" altLang="ko-KR" sz="3600" b="1" dirty="0" smtClean="0"/>
          </a:p>
          <a:p>
            <a:pPr lvl="0" fontAlgn="base">
              <a:buNone/>
            </a:pPr>
            <a:endParaRPr lang="ko-KR" altLang="en-US" b="1" dirty="0" smtClean="0"/>
          </a:p>
          <a:p>
            <a:pPr marL="624078" lvl="0" indent="-514350" fontAlgn="base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금지주의</a:t>
            </a:r>
            <a:r>
              <a:rPr lang="en-US" altLang="ko-KR" dirty="0" smtClean="0"/>
              <a:t>(penalization): </a:t>
            </a:r>
            <a:r>
              <a:rPr lang="ko-KR" altLang="en-US" dirty="0" err="1" smtClean="0"/>
              <a:t>성매매를</a:t>
            </a:r>
            <a:r>
              <a:rPr lang="ko-KR" altLang="en-US" dirty="0" smtClean="0"/>
              <a:t> 법적으로 범죄화</a:t>
            </a:r>
            <a:endParaRPr lang="en-US" altLang="ko-KR" dirty="0" smtClean="0"/>
          </a:p>
          <a:p>
            <a:pPr marL="624078" indent="-51435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불법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알선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불법</a:t>
            </a:r>
          </a:p>
          <a:p>
            <a:pPr marL="624078" lvl="0" indent="-514350" fontAlgn="base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음성적으로 자행되는 착취 드러내기 어려움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러시아</a:t>
            </a:r>
            <a:r>
              <a:rPr lang="en-US" altLang="ko-KR" dirty="0" smtClean="0"/>
              <a:t>)</a:t>
            </a:r>
          </a:p>
          <a:p>
            <a:pPr lvl="0" fontAlgn="base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부분적 금지주의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성구매자</a:t>
            </a:r>
            <a:r>
              <a:rPr lang="ko-KR" altLang="en-US" dirty="0" smtClean="0"/>
              <a:t> 처벌법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비범죄화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피해자</a:t>
            </a:r>
            <a:r>
              <a:rPr lang="en-US" altLang="ko-KR" dirty="0" smtClean="0"/>
              <a:t>)/ </a:t>
            </a:r>
            <a:r>
              <a:rPr lang="ko-KR" altLang="en-US" dirty="0" smtClean="0"/>
              <a:t>성구매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알선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불법 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스웨덴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노르웨이</a:t>
            </a:r>
            <a:r>
              <a:rPr lang="en-US" altLang="ko-KR" dirty="0" smtClean="0"/>
              <a:t>)</a:t>
            </a:r>
          </a:p>
          <a:p>
            <a:pPr lvl="0" fontAlgn="base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국가규제주의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합법화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성인들 간의 자유로운 </a:t>
            </a:r>
            <a:r>
              <a:rPr lang="ko-KR" altLang="en-US" dirty="0" err="1" smtClean="0"/>
              <a:t>성거래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노동으로 정상적인 직업으로 인정</a:t>
            </a:r>
            <a:endParaRPr lang="en-US" altLang="ko-KR" dirty="0" smtClean="0"/>
          </a:p>
          <a:p>
            <a:pPr lvl="0"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합법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부분적 규제와 통제</a:t>
            </a:r>
            <a:r>
              <a:rPr lang="en-US" altLang="ko-KR" dirty="0" smtClean="0"/>
              <a:t>)- </a:t>
            </a:r>
            <a:r>
              <a:rPr lang="ko-KR" altLang="en-US" dirty="0" smtClean="0"/>
              <a:t>합법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남성의 성적 지배 강화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성산업</a:t>
            </a:r>
            <a:r>
              <a:rPr lang="ko-KR" altLang="en-US" dirty="0" smtClean="0"/>
              <a:t> 자본의 이득만 형성할 위험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네덜란드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호주 일부 주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pPr lvl="0" fontAlgn="base">
              <a:buNone/>
            </a:pPr>
            <a:r>
              <a:rPr lang="en-US" altLang="ko-KR" dirty="0" smtClean="0"/>
              <a:t>4) </a:t>
            </a:r>
            <a:r>
              <a:rPr lang="ko-KR" altLang="en-US" dirty="0" err="1" smtClean="0"/>
              <a:t>비범죄화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 간의 성적 거래로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특정 산업에 기반한 규제 대상 아님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합법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성구매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합법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알선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업주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불법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여성의 성적대상화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상품화 문제제기 어려움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경찰</a:t>
            </a:r>
            <a:r>
              <a:rPr lang="en-US" altLang="ko-KR" dirty="0" smtClean="0"/>
              <a:t>-</a:t>
            </a:r>
            <a:r>
              <a:rPr lang="ko-KR" altLang="en-US" dirty="0" smtClean="0"/>
              <a:t>업주의 유착관계 종식되지 않을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여성을 합법적으로 착취할 가능성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프랑스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이탈리아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영국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5306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sz="3000" b="1" dirty="0" smtClean="0"/>
              <a:t>* </a:t>
            </a:r>
            <a:r>
              <a:rPr lang="ko-KR" altLang="en-US" sz="3000" b="1" dirty="0" err="1" smtClean="0"/>
              <a:t>성매매에</a:t>
            </a:r>
            <a:r>
              <a:rPr lang="ko-KR" altLang="en-US" sz="3000" b="1" dirty="0" smtClean="0"/>
              <a:t> 대한 핵심 논쟁</a:t>
            </a:r>
            <a:endParaRPr lang="en-US" altLang="ko-KR" sz="3000" b="1" dirty="0" smtClean="0"/>
          </a:p>
          <a:p>
            <a:pPr>
              <a:buNone/>
            </a:pPr>
            <a:endParaRPr lang="en-US" altLang="ko-KR" b="1" dirty="0" smtClean="0"/>
          </a:p>
          <a:p>
            <a:pPr marL="624078" lvl="0" indent="-514350">
              <a:buNone/>
            </a:pPr>
            <a:r>
              <a:rPr lang="en-US" altLang="ko-KR" dirty="0" smtClean="0"/>
              <a:t>1)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</a:t>
            </a:r>
            <a:r>
              <a:rPr lang="ko-KR" altLang="en-US" dirty="0" smtClean="0"/>
              <a:t>근절</a:t>
            </a:r>
            <a:r>
              <a:rPr lang="en-US" altLang="ko-KR" dirty="0" smtClean="0"/>
              <a:t>(R.F):</a:t>
            </a:r>
            <a:r>
              <a:rPr lang="ko-KR" altLang="en-US" dirty="0" smtClean="0"/>
              <a:t> 여성의 위치가 남성보다 종속적이라는 전제 없이는 </a:t>
            </a:r>
            <a:r>
              <a:rPr lang="ko-KR" altLang="en-US" dirty="0" err="1" smtClean="0"/>
              <a:t>성매매가</a:t>
            </a:r>
            <a:r>
              <a:rPr lang="ko-KR" altLang="en-US" dirty="0" smtClean="0"/>
              <a:t> 가능하지 않다는 점에서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비판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이런 구조에서는 ‘자유롭게 성을 파는 여성</a:t>
            </a:r>
            <a:r>
              <a:rPr lang="ko-KR" altLang="en-US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 smtClean="0"/>
              <a:t>성립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여성의 선택은 가부장적 구조에서 구성된 ‘성별화된 선택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marL="624078" lvl="0" indent="-514350">
              <a:buAutoNum type="arabicParenR"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2) </a:t>
            </a:r>
            <a:r>
              <a:rPr lang="ko-KR" altLang="en-US" dirty="0" err="1" smtClean="0"/>
              <a:t>성노동자</a:t>
            </a:r>
            <a:r>
              <a:rPr lang="ko-KR" altLang="en-US" dirty="0" smtClean="0"/>
              <a:t> 입장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여성의 선택을 구조로 환원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강요된 수동적 선택으로 보는 급진주의 입장 비판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성매매의</a:t>
            </a:r>
            <a:r>
              <a:rPr lang="ko-KR" altLang="en-US" dirty="0" smtClean="0"/>
              <a:t> 근절</a:t>
            </a:r>
            <a:r>
              <a:rPr lang="en-US" altLang="ko-KR" dirty="0" smtClean="0"/>
              <a:t>/</a:t>
            </a:r>
            <a:r>
              <a:rPr lang="ko-KR" altLang="en-US" dirty="0" smtClean="0"/>
              <a:t>존속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변화를 결정할 수 있는 권리는 당사자인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여성에게 </a:t>
            </a:r>
            <a:r>
              <a:rPr lang="ko-KR" altLang="en-US" dirty="0" smtClean="0"/>
              <a:t>있는 것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무기력한 ‘피해 대상’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구제 대상’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보는 시각 비판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4586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3) </a:t>
            </a:r>
            <a:r>
              <a:rPr lang="ko-KR" altLang="en-US" dirty="0" err="1" smtClean="0"/>
              <a:t>성매매근절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성노동자화</a:t>
            </a:r>
            <a:r>
              <a:rPr lang="ko-KR" altLang="en-US" dirty="0" smtClean="0"/>
              <a:t> </a:t>
            </a:r>
            <a:r>
              <a:rPr lang="ko-KR" altLang="en-US" dirty="0" smtClean="0"/>
              <a:t>양자택일의 위험성을 주장하는 입장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성노동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근절의 양자택일은 여성의 삶을 하나의 구조로 환원시키므로 위험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=&gt;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여성들간의 차이에 주목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집단의 목소리를 어떻게 들을 것인가가 중요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성매매</a:t>
            </a:r>
            <a:r>
              <a:rPr lang="ko-KR" altLang="en-US" dirty="0" smtClean="0"/>
              <a:t> 비판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반대 작업이 가부장적인 성적등급화의 문화구조를 해체하는 작업과 함께 이루어져야 함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sz="3000" b="1" dirty="0" smtClean="0"/>
              <a:t>성적자기결정권</a:t>
            </a:r>
            <a:r>
              <a:rPr lang="en-US" altLang="ko-KR" sz="3000" b="1" dirty="0" smtClean="0"/>
              <a:t>- </a:t>
            </a:r>
            <a:r>
              <a:rPr lang="ko-KR" altLang="en-US" sz="3000" b="1" dirty="0" smtClean="0"/>
              <a:t>개념정의 </a:t>
            </a:r>
            <a:r>
              <a:rPr lang="en-US" altLang="ko-KR" sz="3000" b="1" dirty="0" smtClean="0"/>
              <a:t>&amp; </a:t>
            </a:r>
            <a:r>
              <a:rPr lang="ko-KR" altLang="en-US" sz="3000" b="1" dirty="0" smtClean="0"/>
              <a:t>실천수단</a:t>
            </a:r>
            <a:r>
              <a:rPr lang="en-US" altLang="ko-KR" sz="3000" b="1" dirty="0" smtClean="0"/>
              <a:t>&amp; </a:t>
            </a:r>
            <a:r>
              <a:rPr lang="ko-KR" altLang="en-US" sz="3000" b="1" dirty="0" smtClean="0"/>
              <a:t>한계</a:t>
            </a:r>
            <a:endParaRPr lang="en-US" altLang="ko-KR" sz="3000" b="1" dirty="0" smtClean="0"/>
          </a:p>
          <a:p>
            <a:pPr>
              <a:buNone/>
            </a:pPr>
            <a:endParaRPr lang="en-US" altLang="ko-KR" sz="3000" b="1" dirty="0" smtClean="0"/>
          </a:p>
          <a:p>
            <a:pPr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성적자기결정권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판단 기준에 의해 성적인 행동을 스스로 결정하는 권리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몸에 대한 자율권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결정권 </a:t>
            </a:r>
            <a:r>
              <a:rPr lang="ko-KR" altLang="en-US" dirty="0" smtClean="0"/>
              <a:t>강조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* </a:t>
            </a:r>
            <a:r>
              <a:rPr lang="ko-KR" altLang="en-US" b="1" dirty="0" smtClean="0"/>
              <a:t>여성의 </a:t>
            </a:r>
            <a:r>
              <a:rPr lang="ko-KR" altLang="en-US" b="1" dirty="0" smtClean="0"/>
              <a:t>자결권 실천 수단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피임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낙태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생명공학</a:t>
            </a:r>
            <a:endParaRPr lang="en-US" altLang="ko-KR" dirty="0" smtClean="0"/>
          </a:p>
          <a:p>
            <a:pPr lvl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가족계획정책</a:t>
            </a:r>
            <a:r>
              <a:rPr lang="en-US" altLang="ko-KR" dirty="0" smtClean="0"/>
              <a:t>(ex.</a:t>
            </a:r>
            <a:r>
              <a:rPr lang="ko-KR" altLang="en-US" dirty="0" smtClean="0"/>
              <a:t>피임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경제발전정책의 일환으로 국가주도로 진행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여성의 재생산 권리 확보에는 한계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낙태권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여성은 자신에 이해에 따라 원치 않는 임신을 종결할 수 있어야 함을 의미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모자보건법에 여성의 경제적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사회적 사유로 인한 낙태 허용 조항도 포함되어야 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생명공학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여성의 </a:t>
            </a:r>
            <a:r>
              <a:rPr lang="ko-KR" altLang="en-US" dirty="0" smtClean="0"/>
              <a:t>생물학적 역할로부터의 해방적 측면도 있지만 여성의 몸을 파편화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도구화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상업화하는 문제도 공존 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대리모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3000" b="1" dirty="0" smtClean="0"/>
              <a:t>성적자기결정권의 한계</a:t>
            </a:r>
            <a:endParaRPr lang="en-US" altLang="ko-KR" sz="3000" b="1" dirty="0" smtClean="0"/>
          </a:p>
          <a:p>
            <a:pPr>
              <a:buNone/>
            </a:pPr>
            <a:endParaRPr lang="en-US" altLang="ko-KR" sz="2800" b="1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여성에 </a:t>
            </a:r>
            <a:r>
              <a:rPr lang="ko-KR" altLang="en-US" dirty="0" smtClean="0"/>
              <a:t>대한 성적 억압 비판에 설득력 제공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성폭력</a:t>
            </a:r>
            <a:r>
              <a:rPr lang="en-US" altLang="ko-KR" dirty="0" smtClean="0"/>
              <a:t>) but, </a:t>
            </a:r>
            <a:r>
              <a:rPr lang="ko-KR" altLang="en-US" dirty="0" smtClean="0"/>
              <a:t>여성이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자신의 몸을 자원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처벌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학대 대상으로 삶을 권리도 주장 </a:t>
            </a:r>
            <a:r>
              <a:rPr lang="ko-KR" altLang="en-US" dirty="0" smtClean="0"/>
              <a:t>가능하게 되는 역설 발생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여성 스스로 성적권리 결정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선택한다는 논리에서 성폭력 피해 책임 역시 여성이 지게 됨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성폭력은 자결권을 가진 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녀간 개인적 문제가 되는 역설 발생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자결권은 순결 이데올로기에 대한 저항의 정치적 의미가 있는 것 </a:t>
            </a:r>
            <a:r>
              <a:rPr lang="en-US" altLang="ko-KR" dirty="0" smtClean="0"/>
              <a:t>but, </a:t>
            </a:r>
            <a:r>
              <a:rPr lang="ko-KR" altLang="en-US" dirty="0" smtClean="0"/>
              <a:t>여성주의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최종목표라고 할 수는 없음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3179</TotalTime>
  <Words>728</Words>
  <Application>Microsoft Office PowerPoint</Application>
  <PresentationFormat>화면 슬라이드 쇼(4:3)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  <vt:variant>
        <vt:lpstr>재구성한 쇼</vt:lpstr>
      </vt:variant>
      <vt:variant>
        <vt:i4>1</vt:i4>
      </vt:variant>
    </vt:vector>
  </HeadingPairs>
  <TitlesOfParts>
    <vt:vector size="10" baseType="lpstr">
      <vt:lpstr>광장</vt:lpstr>
      <vt:lpstr>여성학</vt:lpstr>
      <vt:lpstr>섹슈얼리티 이해 2: 성 상품화 및 성적 자기결정권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재구성한 쇼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207</cp:revision>
  <dcterms:created xsi:type="dcterms:W3CDTF">2014-02-28T07:58:19Z</dcterms:created>
  <dcterms:modified xsi:type="dcterms:W3CDTF">2016-04-04T02:36:36Z</dcterms:modified>
</cp:coreProperties>
</file>