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66" r:id="rId2"/>
    <p:sldId id="257" r:id="rId3"/>
    <p:sldId id="258" r:id="rId4"/>
    <p:sldId id="264" r:id="rId5"/>
    <p:sldId id="265" r:id="rId6"/>
  </p:sldIdLst>
  <p:sldSz cx="9144000" cy="6858000" type="screen4x3"/>
  <p:notesSz cx="6797675" cy="9926638"/>
  <p:custShowLst>
    <p:custShow name="재구성한 쇼 1" id="0">
      <p:sldLst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246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4DF40-9E66-4733-B940-DA0E1DDBEEAB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B0BE-C861-4A1E-B659-042F2661FF05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9951B-6949-40D1-96DF-D93A71AEF37D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6C479-A490-41D1-BE52-28D2D524B238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EC4568-54AC-4458-84EC-0923A13188BB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29C2E-18A7-4D38-B6AE-36FAB87B8915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2D972-A95A-4877-A2E0-88F3DC19D37B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26F4A-62E9-434E-9EC4-2A0955749A53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573C3-DB42-4798-8901-D403EB7FF7EF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FB739-47AC-417B-A8E4-32295D6468CC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3FE3E-B96A-4DC8-BA05-9B791EEFE3FD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5409D-0843-43C9-8067-78C9EA3E9B2D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800" b="1" dirty="0" smtClean="0"/>
          </a:p>
          <a:p>
            <a:pPr>
              <a:buNone/>
            </a:pP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성관계</a:t>
            </a:r>
            <a:r>
              <a:rPr lang="en-US" altLang="ko-KR" sz="2800" b="1" dirty="0" smtClean="0"/>
              <a:t>? </a:t>
            </a:r>
            <a:r>
              <a:rPr lang="ko-KR" altLang="en-US" sz="2800" b="1" dirty="0" smtClean="0"/>
              <a:t>성폭력</a:t>
            </a:r>
            <a:r>
              <a:rPr lang="en-US" altLang="ko-KR" sz="2800" b="1" dirty="0" smtClean="0"/>
              <a:t>?</a:t>
            </a:r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성폭력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본인의 의사에 반하는 성적 접근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성적 행위</a:t>
            </a:r>
            <a:r>
              <a:rPr lang="en-US" altLang="ko-KR" dirty="0" smtClean="0"/>
              <a:t>’-</a:t>
            </a:r>
            <a:r>
              <a:rPr lang="ko-KR" altLang="en-US" dirty="0" smtClean="0"/>
              <a:t>개인적 차원이 아닌 불평등한 성별 권력관계에 의해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성폭력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불특정 다수의 여성이 잠정적 폭력의 대상이 될 수 있다는 ‘공포 정치’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수반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성폭력은 전 여성에 대한 </a:t>
            </a:r>
            <a:r>
              <a:rPr lang="ko-KR" altLang="en-US" dirty="0" err="1" smtClean="0"/>
              <a:t>성통제로</a:t>
            </a:r>
            <a:r>
              <a:rPr lang="ko-KR" altLang="en-US" dirty="0" smtClean="0"/>
              <a:t> 확대</a:t>
            </a:r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남성성과 폭력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연애와 폭력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이성애 </a:t>
            </a:r>
            <a:r>
              <a:rPr lang="ko-KR" altLang="en-US" sz="2800" b="1" dirty="0" smtClean="0"/>
              <a:t>제도 내에서 성적 강제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동의에 관한 쟁점</a:t>
            </a:r>
            <a:endParaRPr lang="en-US" altLang="ko-KR" sz="2800" b="1" dirty="0" smtClean="0"/>
          </a:p>
          <a:p>
            <a:pPr fontAlgn="base">
              <a:buNone/>
            </a:pPr>
            <a:r>
              <a:rPr lang="en-US" altLang="ko-KR" sz="2800" dirty="0" err="1" smtClean="0">
                <a:latin typeface="+mn-ea"/>
              </a:rPr>
              <a:t>i</a:t>
            </a:r>
            <a:r>
              <a:rPr lang="en-US" altLang="ko-KR" sz="2800" dirty="0" smtClean="0">
                <a:latin typeface="+mn-ea"/>
              </a:rPr>
              <a:t>) </a:t>
            </a:r>
            <a:r>
              <a:rPr lang="ko-KR" altLang="en-US" sz="2800" dirty="0" smtClean="0">
                <a:latin typeface="+mn-ea"/>
              </a:rPr>
              <a:t>동의 </a:t>
            </a:r>
            <a:r>
              <a:rPr lang="en-US" altLang="ko-KR" sz="2800" dirty="0" err="1" smtClean="0">
                <a:latin typeface="+mn-ea"/>
              </a:rPr>
              <a:t>vs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강제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물리적 강제 없이 일어난 성을 </a:t>
            </a:r>
            <a:r>
              <a:rPr lang="ko-KR" altLang="en-US" sz="2800" dirty="0" smtClean="0">
                <a:latin typeface="+mn-ea"/>
              </a:rPr>
              <a:t>동의한 </a:t>
            </a:r>
            <a:r>
              <a:rPr lang="ko-KR" altLang="en-US" sz="2800" dirty="0" smtClean="0">
                <a:latin typeface="+mn-ea"/>
              </a:rPr>
              <a:t>성이라고 볼 수 있는가의 </a:t>
            </a:r>
            <a:r>
              <a:rPr lang="ko-KR" altLang="en-US" sz="2800" dirty="0" smtClean="0">
                <a:latin typeface="+mn-ea"/>
              </a:rPr>
              <a:t>문제</a:t>
            </a:r>
            <a:r>
              <a:rPr lang="en-US" altLang="ko-KR" sz="2800" dirty="0" smtClean="0">
                <a:latin typeface="+mn-ea"/>
              </a:rPr>
              <a:t>- </a:t>
            </a:r>
            <a:r>
              <a:rPr lang="ko-KR" altLang="en-US" sz="2800" dirty="0" smtClean="0">
                <a:latin typeface="+mn-ea"/>
              </a:rPr>
              <a:t>순응 </a:t>
            </a:r>
            <a:r>
              <a:rPr lang="ko-KR" altLang="en-US" sz="2800" dirty="0" smtClean="0">
                <a:latin typeface="+mn-ea"/>
              </a:rPr>
              <a:t>이외 </a:t>
            </a:r>
            <a:r>
              <a:rPr lang="ko-KR" altLang="en-US" sz="2800" dirty="0" smtClean="0">
                <a:latin typeface="+mn-ea"/>
              </a:rPr>
              <a:t>대안이 없을 때 강제라고 보아야 할 것</a:t>
            </a:r>
          </a:p>
          <a:p>
            <a:pPr fontAlgn="base">
              <a:buNone/>
            </a:pPr>
            <a:r>
              <a:rPr lang="en-US" altLang="ko-KR" sz="2800" dirty="0" smtClean="0">
                <a:latin typeface="+mn-ea"/>
              </a:rPr>
              <a:t>=&gt; </a:t>
            </a:r>
            <a:r>
              <a:rPr lang="ko-KR" altLang="en-US" sz="2800" dirty="0" smtClean="0">
                <a:latin typeface="+mn-ea"/>
              </a:rPr>
              <a:t>거부하지 </a:t>
            </a:r>
            <a:r>
              <a:rPr lang="ko-KR" altLang="en-US" sz="2800" dirty="0" smtClean="0">
                <a:latin typeface="+mn-ea"/>
              </a:rPr>
              <a:t>못한 것이 ‘동의’</a:t>
            </a:r>
            <a:r>
              <a:rPr lang="ko-KR" altLang="en-US" sz="2800" dirty="0" err="1" smtClean="0">
                <a:latin typeface="+mn-ea"/>
              </a:rPr>
              <a:t>로</a:t>
            </a:r>
            <a:r>
              <a:rPr lang="ko-KR" altLang="en-US" sz="2800" dirty="0" smtClean="0">
                <a:latin typeface="+mn-ea"/>
              </a:rPr>
              <a:t> 받아들여져서는 안 </a:t>
            </a:r>
            <a:r>
              <a:rPr lang="ko-KR" altLang="en-US" sz="2800" dirty="0" smtClean="0">
                <a:latin typeface="+mn-ea"/>
              </a:rPr>
              <a:t>됨</a:t>
            </a:r>
            <a:endParaRPr lang="en-US" altLang="ko-KR" sz="2800" dirty="0" smtClean="0">
              <a:latin typeface="+mn-ea"/>
            </a:endParaRPr>
          </a:p>
          <a:p>
            <a:pPr lvl="0" fontAlgn="base">
              <a:buNone/>
            </a:pPr>
            <a:r>
              <a:rPr lang="en-US" altLang="ko-KR" sz="2800" b="1" dirty="0" smtClean="0"/>
              <a:t>* ‘</a:t>
            </a:r>
            <a:r>
              <a:rPr lang="ko-KR" altLang="en-US" sz="2800" b="1" dirty="0" smtClean="0"/>
              <a:t>성폭력 연속선</a:t>
            </a:r>
            <a:r>
              <a:rPr lang="en-US" altLang="ko-KR" sz="2800" b="1" dirty="0" smtClean="0"/>
              <a:t>’</a:t>
            </a:r>
            <a:r>
              <a:rPr lang="ko-KR" altLang="en-US" sz="2800" dirty="0" smtClean="0"/>
              <a:t> 개념 성립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성폭력 </a:t>
            </a:r>
            <a:r>
              <a:rPr lang="en-US" altLang="ko-KR" sz="2800" dirty="0" err="1" smtClean="0"/>
              <a:t>vs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성관계 구분 모호한 문제 발생</a:t>
            </a:r>
            <a:r>
              <a:rPr lang="en-US" altLang="ko-KR" sz="2800" dirty="0" smtClean="0"/>
              <a:t>(ex. </a:t>
            </a:r>
            <a:r>
              <a:rPr lang="ko-KR" altLang="en-US" sz="2800" dirty="0" smtClean="0"/>
              <a:t>강력하게 저항해야 성폭력으로 인정받을 수 있는 구조</a:t>
            </a:r>
            <a:r>
              <a:rPr lang="en-US" altLang="ko-KR" sz="2800" dirty="0" smtClean="0"/>
              <a:t>)</a:t>
            </a:r>
          </a:p>
          <a:p>
            <a:pPr fontAlgn="base">
              <a:buNone/>
            </a:pPr>
            <a:r>
              <a:rPr lang="en-US" altLang="ko-KR" sz="2800" dirty="0" smtClean="0"/>
              <a:t>ii) </a:t>
            </a:r>
            <a:r>
              <a:rPr lang="ko-KR" altLang="en-US" sz="2800" dirty="0" smtClean="0"/>
              <a:t>친밀한 관계에서 일어난 성적접근은 동의한 성인가</a:t>
            </a:r>
            <a:r>
              <a:rPr lang="en-US" altLang="ko-KR" sz="2800" dirty="0" smtClean="0"/>
              <a:t>?- ‘</a:t>
            </a:r>
            <a:r>
              <a:rPr lang="ko-KR" altLang="en-US" sz="2800" dirty="0" smtClean="0"/>
              <a:t>연인</a:t>
            </a:r>
            <a:r>
              <a:rPr lang="en-US" altLang="ko-KR" sz="2800" dirty="0" smtClean="0"/>
              <a:t>’/‘</a:t>
            </a:r>
            <a:r>
              <a:rPr lang="ko-KR" altLang="en-US" sz="2800" dirty="0" smtClean="0"/>
              <a:t>부부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관계에서 남성들은 여성이 원치 않는 관계를 성폭력으로 인식하지 않음</a:t>
            </a:r>
          </a:p>
          <a:p>
            <a:pPr lvl="0" fontAlgn="base">
              <a:buFont typeface="Arial" charset="0"/>
              <a:buChar char="•"/>
            </a:pPr>
            <a:endParaRPr lang="ko-KR" altLang="en-US" sz="2800" dirty="0" smtClean="0"/>
          </a:p>
          <a:p>
            <a:pPr fontAlgn="base">
              <a:buFont typeface="Symbol"/>
              <a:buChar char="Þ"/>
            </a:pPr>
            <a:endParaRPr lang="en-US" altLang="ko-KR" sz="2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1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altLang="ko-KR" b="1" dirty="0" smtClean="0"/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연애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결혼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이성애 핵가족으로 이어지는 근대 </a:t>
            </a:r>
            <a:r>
              <a:rPr lang="ko-KR" altLang="en-US" dirty="0" err="1" smtClean="0"/>
              <a:t>사적영역</a:t>
            </a:r>
            <a:r>
              <a:rPr lang="ko-KR" altLang="en-US" dirty="0" smtClean="0"/>
              <a:t> 구성에서 중요한 위치 차지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연애를 규정하는 것은 낭만적 사랑 </a:t>
            </a:r>
            <a:r>
              <a:rPr lang="ko-KR" altLang="en-US" dirty="0" smtClean="0"/>
              <a:t>이데올로기</a:t>
            </a:r>
            <a:endParaRPr lang="en-US" altLang="ko-KR" dirty="0" smtClean="0"/>
          </a:p>
          <a:p>
            <a:pPr lvl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연애에 </a:t>
            </a:r>
            <a:r>
              <a:rPr lang="ko-KR" altLang="en-US" b="1" dirty="0" smtClean="0"/>
              <a:t>대한 페미니즘의 비판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낭만적 사랑의 신화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남녀 연인간 권력관계 은폐하고 낭만화함을 </a:t>
            </a:r>
            <a:r>
              <a:rPr lang="ko-KR" altLang="en-US" dirty="0" smtClean="0"/>
              <a:t>비판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연애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시대에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대한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성찰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가부장제 </a:t>
            </a:r>
            <a:r>
              <a:rPr lang="ko-KR" altLang="en-US" b="1" dirty="0" smtClean="0"/>
              <a:t>사회의 연애 각본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성별화된 연애각본</a:t>
            </a:r>
            <a:endParaRPr lang="en-US" altLang="ko-KR" b="1" dirty="0" smtClean="0"/>
          </a:p>
          <a:p>
            <a:pPr lv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연애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데이트 비용 남성부담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상대에 대한 호감을 의미하는 풍조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남성이 여성의 생계부양자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사회적 보호자라는 </a:t>
            </a:r>
            <a:r>
              <a:rPr lang="ko-KR" altLang="en-US" dirty="0" err="1" smtClean="0"/>
              <a:t>성역할</a:t>
            </a:r>
            <a:r>
              <a:rPr lang="ko-KR" altLang="en-US" dirty="0" smtClean="0"/>
              <a:t> 의미 내포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남성에 </a:t>
            </a:r>
            <a:r>
              <a:rPr lang="ko-KR" altLang="en-US" dirty="0" smtClean="0"/>
              <a:t>대한 여성의 호감표시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외모 </a:t>
            </a:r>
            <a:r>
              <a:rPr lang="ko-KR" altLang="en-US" dirty="0" smtClean="0"/>
              <a:t>가꾸기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데이트 성폭력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여성의 몸에 대한 </a:t>
            </a:r>
            <a:r>
              <a:rPr lang="ko-KR" altLang="en-US" dirty="0" err="1" smtClean="0"/>
              <a:t>접근권이</a:t>
            </a:r>
            <a:r>
              <a:rPr lang="ko-KR" altLang="en-US" dirty="0" smtClean="0"/>
              <a:t> 남성에게 주는 선물이 된 문화 속에서 일어나는 </a:t>
            </a:r>
            <a:r>
              <a:rPr lang="ko-KR" altLang="en-US" dirty="0" smtClean="0"/>
              <a:t>혼란 </a:t>
            </a:r>
            <a:endParaRPr lang="en-US" altLang="ko-KR" dirty="0" smtClean="0"/>
          </a:p>
          <a:p>
            <a:pPr lvl="0">
              <a:buNone/>
            </a:pPr>
            <a:endParaRPr lang="ko-KR" altLang="en-US" dirty="0" smtClean="0"/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평등한 관계 형성을 위한 제</a:t>
            </a:r>
            <a:r>
              <a:rPr lang="ko-KR" altLang="en-US" b="1" dirty="0" smtClean="0"/>
              <a:t>언</a:t>
            </a:r>
            <a:r>
              <a:rPr lang="en-US" altLang="ko-KR" dirty="0" smtClean="0"/>
              <a:t>- </a:t>
            </a:r>
            <a:r>
              <a:rPr lang="ko-KR" altLang="en-US" dirty="0" smtClean="0"/>
              <a:t>차이를 인정해주는 상호 존중과 배려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민주적 의사소통에 기반한 친밀한 관계 형성 중요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3579</TotalTime>
  <Words>283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7" baseType="lpstr">
      <vt:lpstr>광장</vt:lpstr>
      <vt:lpstr>여성학</vt:lpstr>
      <vt:lpstr>남성성과 폭력/연애와 폭력</vt:lpstr>
      <vt:lpstr>슬라이드 3</vt:lpstr>
      <vt:lpstr>연애 시대에 대한 성찰</vt:lpstr>
      <vt:lpstr>슬라이드 5</vt:lpstr>
      <vt:lpstr>재구성한 쇼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238</cp:revision>
  <dcterms:created xsi:type="dcterms:W3CDTF">2014-02-28T07:58:19Z</dcterms:created>
  <dcterms:modified xsi:type="dcterms:W3CDTF">2016-04-11T02:04:00Z</dcterms:modified>
</cp:coreProperties>
</file>