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77" r:id="rId2"/>
    <p:sldId id="257" r:id="rId3"/>
    <p:sldId id="258" r:id="rId4"/>
    <p:sldId id="275" r:id="rId5"/>
    <p:sldId id="276" r:id="rId6"/>
    <p:sldId id="259" r:id="rId7"/>
    <p:sldId id="263" r:id="rId8"/>
    <p:sldId id="264" r:id="rId9"/>
    <p:sldId id="274" r:id="rId10"/>
  </p:sldIdLst>
  <p:sldSz cx="9144000" cy="6858000" type="screen4x3"/>
  <p:notesSz cx="6858000" cy="9947275"/>
  <p:custShowLst>
    <p:custShow name="재구성한 쇼 1" id="0">
      <p:sldLst>
        <p:sld r:id="rId3"/>
        <p:sld r:id="rId4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599" autoAdjust="0"/>
  </p:normalViewPr>
  <p:slideViewPr>
    <p:cSldViewPr>
      <p:cViewPr>
        <p:scale>
          <a:sx n="75" d="100"/>
          <a:sy n="75" d="100"/>
        </p:scale>
        <p:origin x="-2246" y="-3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879" tIns="45939" rIns="91879" bIns="4593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7364"/>
          </a:xfrm>
          <a:prstGeom prst="rect">
            <a:avLst/>
          </a:prstGeom>
        </p:spPr>
        <p:txBody>
          <a:bodyPr vert="horz" lIns="91879" tIns="45939" rIns="91879" bIns="45939" rtlCol="0"/>
          <a:lstStyle>
            <a:lvl1pPr algn="r">
              <a:defRPr sz="1200"/>
            </a:lvl1pPr>
          </a:lstStyle>
          <a:p>
            <a:fld id="{9C8BF36B-F7B8-4E06-AB3A-FD7F78F22CB9}" type="datetimeFigureOut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79" tIns="45939" rIns="91879" bIns="4593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724956"/>
            <a:ext cx="5486400" cy="4476274"/>
          </a:xfrm>
          <a:prstGeom prst="rect">
            <a:avLst/>
          </a:prstGeom>
        </p:spPr>
        <p:txBody>
          <a:bodyPr vert="horz" lIns="91879" tIns="45939" rIns="91879" bIns="45939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8184"/>
            <a:ext cx="2971800" cy="497364"/>
          </a:xfrm>
          <a:prstGeom prst="rect">
            <a:avLst/>
          </a:prstGeom>
        </p:spPr>
        <p:txBody>
          <a:bodyPr vert="horz" lIns="91879" tIns="45939" rIns="91879" bIns="4593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448184"/>
            <a:ext cx="2971800" cy="497364"/>
          </a:xfrm>
          <a:prstGeom prst="rect">
            <a:avLst/>
          </a:prstGeom>
        </p:spPr>
        <p:txBody>
          <a:bodyPr vert="horz" lIns="91879" tIns="45939" rIns="91879" bIns="45939" rtlCol="0" anchor="b"/>
          <a:lstStyle>
            <a:lvl1pPr algn="r">
              <a:defRPr sz="1200"/>
            </a:lvl1pPr>
          </a:lstStyle>
          <a:p>
            <a:fld id="{5B33625C-55A9-48AC-B7BA-CED7ABEFF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64DF40-9E66-4733-B940-DA0E1DDBEEAB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94B0BE-C861-4A1E-B659-042F2661FF05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E9951B-6949-40D1-96DF-D93A71AEF37D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36C479-A490-41D1-BE52-28D2D524B238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EC4568-54AC-4458-84EC-0923A13188BB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329C2E-18A7-4D38-B6AE-36FAB87B8915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2D972-A95A-4877-A2E0-88F3DC19D37B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B26F4A-62E9-434E-9EC4-2A0955749A53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573C3-DB42-4798-8901-D403EB7FF7EF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9CFB739-47AC-417B-A8E4-32295D6468CC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53FE3E-B96A-4DC8-BA05-9B791EEFE3FD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F55409D-0843-43C9-8067-78C9EA3E9B2D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512168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여성학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ko-KR" sz="3200" b="1" dirty="0" smtClean="0"/>
          </a:p>
          <a:p>
            <a:r>
              <a:rPr lang="ko-KR" altLang="en-US" sz="3600" b="1" dirty="0" smtClean="0"/>
              <a:t>경상관 </a:t>
            </a:r>
            <a:r>
              <a:rPr lang="en-US" altLang="ko-KR" sz="3600" b="1" dirty="0" smtClean="0"/>
              <a:t>02310</a:t>
            </a:r>
            <a:r>
              <a:rPr lang="ko-KR" altLang="en-US" sz="3600" b="1" dirty="0" smtClean="0"/>
              <a:t>호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323528" y="764704"/>
            <a:ext cx="51125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2016</a:t>
            </a:r>
            <a:r>
              <a:rPr lang="ko-KR" alt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년 </a:t>
            </a:r>
            <a:r>
              <a:rPr lang="en-US" altLang="ko-KR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</a:t>
            </a:r>
            <a:r>
              <a:rPr lang="ko-KR" alt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학기</a:t>
            </a:r>
            <a:endParaRPr lang="en-US" altLang="ko-KR" sz="4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b="1" dirty="0" smtClean="0"/>
              <a:t>* </a:t>
            </a:r>
            <a:r>
              <a:rPr lang="ko-KR" altLang="en-US" b="1" dirty="0" smtClean="0"/>
              <a:t>군사주의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국가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한 사회에서 전쟁 및 전쟁 준비를 위한 배려와 제도가 구체적으로 자리를 차지하고 정치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문화 등 국민생활의 다른 영역을 군사적 가치에 종속시키는 사상 내지는 행동양식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마루야마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마사오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buNone/>
            </a:pPr>
            <a:endParaRPr lang="en-US" altLang="ko-KR" b="1" dirty="0" smtClean="0"/>
          </a:p>
          <a:p>
            <a:pPr>
              <a:buNone/>
            </a:pPr>
            <a:r>
              <a:rPr lang="en-US" altLang="ko-KR" b="1" dirty="0" smtClean="0"/>
              <a:t>* </a:t>
            </a:r>
            <a:r>
              <a:rPr lang="ko-KR" altLang="en-US" b="1" dirty="0" smtClean="0"/>
              <a:t>한국에서 </a:t>
            </a:r>
            <a:r>
              <a:rPr lang="ko-KR" altLang="en-US" b="1" dirty="0" smtClean="0"/>
              <a:t>군대의 의미</a:t>
            </a:r>
            <a:endParaRPr lang="en-US" altLang="ko-KR" b="1" dirty="0" smtClean="0"/>
          </a:p>
          <a:p>
            <a:pPr>
              <a:buNone/>
            </a:pPr>
            <a:r>
              <a:rPr lang="en-US" altLang="ko-KR" dirty="0" err="1" smtClean="0"/>
              <a:t>i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국가안보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가치의 최우선</a:t>
            </a:r>
            <a:r>
              <a:rPr lang="en-US" altLang="ko-KR" dirty="0" smtClean="0"/>
              <a:t> &amp; </a:t>
            </a:r>
            <a:r>
              <a:rPr lang="ko-KR" altLang="en-US" dirty="0" smtClean="0"/>
              <a:t>어떤 논리든 제압할 수 있는 최고의 판단 기준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군복무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건강한 신체의 대한민국 남성이면 누구나 가야 하는 의무로 규정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ii) ‘</a:t>
            </a:r>
            <a:r>
              <a:rPr lang="ko-KR" altLang="en-US" dirty="0" smtClean="0"/>
              <a:t>국방의 의무를 다한 남성</a:t>
            </a:r>
            <a:r>
              <a:rPr lang="en-US" altLang="ko-KR" dirty="0" smtClean="0"/>
              <a:t>’: </a:t>
            </a:r>
            <a:r>
              <a:rPr lang="ko-KR" altLang="en-US" dirty="0" smtClean="0"/>
              <a:t>남성에 대한 각종 규범과 정상성의 틀로 제도화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문화화</a:t>
            </a:r>
            <a:endParaRPr lang="en-US" altLang="ko-KR" dirty="0" smtClean="0"/>
          </a:p>
          <a:p>
            <a:pPr lvl="0">
              <a:buNone/>
            </a:pPr>
            <a:r>
              <a:rPr lang="en-US" altLang="ko-KR" dirty="0" smtClean="0"/>
              <a:t>iii) </a:t>
            </a:r>
            <a:r>
              <a:rPr lang="ko-KR" altLang="en-US" dirty="0" smtClean="0"/>
              <a:t>국가 방어 의무의 의지는 근대적 민족국가를 구성하는 시민의 자발적 충성심의 핵심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자발적 충성심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시민권의 자격과 질을 결정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국방의무가 없는 여성을 </a:t>
            </a:r>
            <a:r>
              <a:rPr lang="en-US" altLang="ko-KR" dirty="0" smtClean="0"/>
              <a:t>‘2</a:t>
            </a:r>
            <a:r>
              <a:rPr lang="ko-KR" altLang="en-US" dirty="0" smtClean="0"/>
              <a:t>등 시민화</a:t>
            </a:r>
            <a:r>
              <a:rPr lang="en-US" altLang="ko-KR" dirty="0" smtClean="0"/>
              <a:t>’</a:t>
            </a:r>
          </a:p>
          <a:p>
            <a:pPr>
              <a:buNone/>
            </a:pPr>
            <a:endParaRPr lang="en-US" altLang="ko-KR" dirty="0" smtClean="0"/>
          </a:p>
          <a:p>
            <a:pPr lvl="0" fontAlgn="base"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pPr lvl="0"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군사주의와 남성성 그리고 여성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3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군대</a:t>
            </a:r>
            <a:r>
              <a:rPr lang="en-US" altLang="ko-KR" dirty="0" smtClean="0"/>
              <a:t>:- </a:t>
            </a:r>
            <a:r>
              <a:rPr lang="ko-KR" altLang="en-US" dirty="0" smtClean="0"/>
              <a:t>국방의 역할을 넘어 정치 사회적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이데올로기적 지형에서 중요한 역할 담당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esp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한국군대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남성들만의 고유한 집단적 경험을 통해 여성과 차별화되는 남성 주체 생산에 기여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군대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남성 주체 생산의 중요한 국가 기구</a:t>
            </a:r>
            <a:endParaRPr lang="en-US" altLang="ko-KR" dirty="0" smtClean="0"/>
          </a:p>
          <a:p>
            <a:pPr fontAlgn="base">
              <a:buNone/>
            </a:pPr>
            <a:endParaRPr lang="en-US" altLang="ko-KR" dirty="0" smtClean="0"/>
          </a:p>
          <a:p>
            <a:pPr marL="624078" indent="-514350" fontAlgn="base">
              <a:buNone/>
            </a:pPr>
            <a:r>
              <a:rPr lang="en-US" altLang="ko-KR" b="1" dirty="0" smtClean="0"/>
              <a:t>1) </a:t>
            </a:r>
            <a:r>
              <a:rPr lang="ko-KR" altLang="en-US" b="1" dirty="0" smtClean="0"/>
              <a:t>호명이론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알튀세르</a:t>
            </a:r>
            <a:r>
              <a:rPr lang="en-US" altLang="ko-KR" b="1" dirty="0" smtClean="0"/>
              <a:t>)</a:t>
            </a:r>
          </a:p>
          <a:p>
            <a:pPr marL="624078" indent="-514350" fontAlgn="base"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호명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‘호명’에 의해 개인을 주체로 만들고 개인은 </a:t>
            </a:r>
            <a:r>
              <a:rPr lang="ko-KR" altLang="en-US" dirty="0" err="1" smtClean="0"/>
              <a:t>호명당한</a:t>
            </a:r>
            <a:r>
              <a:rPr lang="ko-KR" altLang="en-US" dirty="0" smtClean="0"/>
              <a:t> 것을 스스로 인정함으로써 주체로 창조</a:t>
            </a:r>
          </a:p>
          <a:p>
            <a:pPr marL="624078" indent="-514350"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호명에 의해 창조되는 여</a:t>
            </a:r>
            <a:r>
              <a:rPr lang="en-US" altLang="ko-KR" dirty="0" smtClean="0"/>
              <a:t>/</a:t>
            </a:r>
            <a:r>
              <a:rPr lang="ko-KR" altLang="en-US" dirty="0" smtClean="0"/>
              <a:t>남성 주체는 가부장제 이데올로기를 무의식 속에 내면화하는 존재</a:t>
            </a:r>
          </a:p>
          <a:p>
            <a:pPr marL="624078" indent="-514350"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군인으로 호명되는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주체</a:t>
            </a:r>
            <a:r>
              <a:rPr lang="en-US" altLang="ko-KR" dirty="0" smtClean="0"/>
              <a:t>= </a:t>
            </a:r>
            <a:r>
              <a:rPr lang="ko-KR" altLang="en-US" dirty="0" smtClean="0"/>
              <a:t>남성</a:t>
            </a:r>
            <a:r>
              <a:rPr lang="en-US" altLang="ko-KR" dirty="0" smtClean="0"/>
              <a:t>-&gt;’</a:t>
            </a:r>
            <a:r>
              <a:rPr lang="ko-KR" altLang="en-US" dirty="0" smtClean="0"/>
              <a:t>군인</a:t>
            </a:r>
            <a:r>
              <a:rPr lang="en-US" altLang="ko-KR" dirty="0" smtClean="0"/>
              <a:t>= </a:t>
            </a:r>
            <a:r>
              <a:rPr lang="ko-KR" altLang="en-US" dirty="0" smtClean="0"/>
              <a:t>남성성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젠더 정치학 작동</a:t>
            </a:r>
            <a:r>
              <a:rPr lang="en-US" altLang="ko-KR" dirty="0" smtClean="0"/>
              <a:t>=&gt; </a:t>
            </a:r>
            <a:r>
              <a:rPr lang="en-US" altLang="ko-KR" dirty="0" err="1" smtClean="0"/>
              <a:t>군사주의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성별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분업으로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대비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양성간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불평등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권력관계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재생산</a:t>
            </a:r>
            <a:r>
              <a:rPr lang="en-US" altLang="ko-KR" dirty="0" smtClean="0"/>
              <a:t>=&gt; </a:t>
            </a:r>
            <a:r>
              <a:rPr lang="en-US" altLang="ko-KR" dirty="0" err="1" smtClean="0"/>
              <a:t>군사주의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가부장제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상호보강관계</a:t>
            </a:r>
            <a:endParaRPr lang="en-US" altLang="ko-KR" dirty="0" smtClean="0"/>
          </a:p>
          <a:p>
            <a:pPr marL="624078" indent="-514350" fontAlgn="base">
              <a:buNone/>
            </a:pPr>
            <a:r>
              <a:rPr lang="en-US" altLang="ko-KR" dirty="0" smtClean="0"/>
              <a:t>=&gt; </a:t>
            </a:r>
            <a:r>
              <a:rPr lang="en-US" altLang="ko-KR" dirty="0" err="1" smtClean="0"/>
              <a:t>군대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가부장제와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군사주의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결합의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이데올로기적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기능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담당</a:t>
            </a:r>
            <a:endParaRPr lang="en-US" altLang="ko-KR" dirty="0" smtClean="0"/>
          </a:p>
          <a:p>
            <a:pPr marL="624078" indent="-514350" fontAlgn="base">
              <a:buNone/>
            </a:pPr>
            <a:endParaRPr lang="en-US" altLang="ko-KR" dirty="0" smtClean="0"/>
          </a:p>
          <a:p>
            <a:pPr marL="624078" indent="-514350" fontAlgn="base">
              <a:buNone/>
            </a:pP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0465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b="1" dirty="0" smtClean="0"/>
              <a:t>2) </a:t>
            </a:r>
            <a:r>
              <a:rPr lang="ko-KR" altLang="en-US" b="1" dirty="0" smtClean="0"/>
              <a:t>신체권력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푸코</a:t>
            </a:r>
            <a:r>
              <a:rPr lang="en-US" altLang="ko-KR" b="1" dirty="0" smtClean="0"/>
              <a:t>)</a:t>
            </a:r>
          </a:p>
          <a:p>
            <a:pPr>
              <a:buNone/>
            </a:pPr>
            <a:r>
              <a:rPr lang="ko-KR" altLang="en-US" dirty="0" smtClean="0"/>
              <a:t>* 주체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권력 관계 내에서 구성되는 결과물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몸</a:t>
            </a:r>
            <a:r>
              <a:rPr lang="en-US" altLang="ko-KR" dirty="0" smtClean="0"/>
              <a:t>: </a:t>
            </a:r>
            <a:r>
              <a:rPr lang="ko-KR" altLang="en-US" dirty="0" smtClean="0"/>
              <a:t>권력의 의지가 각인되는 거점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인간주체 형성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순종적 몸과 권력을 스스로 강제하고 내면화하는 몸에 기반</a:t>
            </a:r>
          </a:p>
          <a:p>
            <a:pPr>
              <a:buNone/>
            </a:pPr>
            <a:r>
              <a:rPr lang="en-US" altLang="ko-KR" dirty="0" smtClean="0"/>
              <a:t>=&gt;</a:t>
            </a:r>
            <a:r>
              <a:rPr lang="ko-KR" altLang="en-US" dirty="0" smtClean="0"/>
              <a:t>군대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신체권력이 극대화 하는 곳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군인의 신체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국가 권력의 억압 대상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국가 권력을 재생산하는 주체로 기능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남성 군인의 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여성과 차별화되는 남성 주체를 생산하는 국가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군대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가부장제 권력을 대변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b="1" dirty="0" smtClean="0"/>
              <a:t>3) </a:t>
            </a:r>
            <a:r>
              <a:rPr lang="ko-KR" altLang="en-US" b="1" dirty="0" smtClean="0"/>
              <a:t>한국의 군대 생활과 남성 주체 형성</a:t>
            </a:r>
          </a:p>
          <a:p>
            <a:pPr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* </a:t>
            </a:r>
            <a:r>
              <a:rPr lang="ko-KR" altLang="en-US" dirty="0" smtClean="0"/>
              <a:t>분단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남성 군인</a:t>
            </a:r>
            <a:r>
              <a:rPr lang="en-US" altLang="ko-KR" dirty="0" smtClean="0"/>
              <a:t>= ‘</a:t>
            </a:r>
            <a:r>
              <a:rPr lang="ko-KR" altLang="en-US" dirty="0" smtClean="0"/>
              <a:t>정상적 남성성’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군사주의 정당화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남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 이분법 합리화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강화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가부장제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국가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군대의 삼각고리 작동</a:t>
            </a:r>
          </a:p>
          <a:p>
            <a:pPr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군대 경험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사회적 적응력을 키우는 필수 과정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표준화된 사회인을 만드는 것으로 간주</a:t>
            </a:r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04655"/>
          </a:xfrm>
        </p:spPr>
        <p:txBody>
          <a:bodyPr/>
          <a:lstStyle/>
          <a:p>
            <a:pPr fontAlgn="base">
              <a:buNone/>
            </a:pPr>
            <a:endParaRPr lang="en-US" altLang="ko-KR" dirty="0" smtClean="0"/>
          </a:p>
          <a:p>
            <a:pPr fontAlgn="base">
              <a:buNone/>
            </a:pPr>
            <a:r>
              <a:rPr lang="en-US" altLang="ko-KR" dirty="0" smtClean="0"/>
              <a:t>=&gt;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군인만들기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남성성 우월화를 확대 재생산하는 방식과 과정으로 이루어짐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가부장적 남성 주체 형성의 근간</a:t>
            </a:r>
          </a:p>
          <a:p>
            <a:pPr fontAlgn="base">
              <a:buNone/>
            </a:pPr>
            <a:r>
              <a:rPr lang="en-US" altLang="ko-KR" dirty="0" smtClean="0"/>
              <a:t>ii) </a:t>
            </a:r>
            <a:r>
              <a:rPr lang="ko-KR" altLang="en-US" dirty="0" smtClean="0"/>
              <a:t>한국의 분단과 군사독재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군사주의적 남성성을 헤게모니적 남성성으로 고착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군대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국방의 책임을 넘어 한국 사회의 남성 중심적 지배문화 재생산에 중요 기능 담당</a:t>
            </a:r>
            <a:endParaRPr lang="en-US" altLang="ko-KR" dirty="0" smtClean="0"/>
          </a:p>
          <a:p>
            <a:pPr fontAlgn="base">
              <a:buNone/>
            </a:pPr>
            <a:r>
              <a:rPr lang="en-US" altLang="ko-KR" dirty="0" smtClean="0"/>
              <a:t>iii) </a:t>
            </a:r>
            <a:r>
              <a:rPr lang="ko-KR" altLang="en-US" dirty="0" smtClean="0"/>
              <a:t>군대의 신체권력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성별이분법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여성 비하를 통해 가부장적 신체권력 가시화</a:t>
            </a:r>
            <a:endParaRPr lang="en-US" altLang="ko-KR" dirty="0" smtClean="0"/>
          </a:p>
          <a:p>
            <a:pPr fontAlgn="base">
              <a:buNone/>
            </a:pPr>
            <a:r>
              <a:rPr lang="en-US" altLang="ko-KR" dirty="0" smtClean="0"/>
              <a:t>iv) </a:t>
            </a:r>
            <a:r>
              <a:rPr lang="ko-KR" altLang="en-US" dirty="0" smtClean="0"/>
              <a:t>한국의 군대 경험</a:t>
            </a:r>
            <a:r>
              <a:rPr lang="en-US" altLang="ko-KR" dirty="0" smtClean="0"/>
              <a:t>: </a:t>
            </a:r>
            <a:r>
              <a:rPr lang="ko-KR" altLang="en-US" dirty="0" smtClean="0"/>
              <a:t>헤게모니적 남성성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표준화된 사회인의 모델로 획일화</a:t>
            </a:r>
          </a:p>
          <a:p>
            <a:pPr fontAlgn="base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7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sz="3300" b="1" dirty="0" smtClean="0"/>
              <a:t>* </a:t>
            </a:r>
            <a:r>
              <a:rPr lang="ko-KR" altLang="en-US" sz="3300" b="1" dirty="0" smtClean="0"/>
              <a:t>징병제 </a:t>
            </a:r>
            <a:r>
              <a:rPr lang="ko-KR" altLang="en-US" sz="3300" b="1" dirty="0" smtClean="0"/>
              <a:t>관련한 논란 사례 </a:t>
            </a:r>
            <a:r>
              <a:rPr lang="ko-KR" altLang="en-US" sz="3300" b="1" dirty="0" smtClean="0"/>
              <a:t>분석</a:t>
            </a:r>
            <a:endParaRPr lang="en-US" altLang="ko-KR" sz="3300" b="1" dirty="0" smtClean="0"/>
          </a:p>
          <a:p>
            <a:pPr>
              <a:buNone/>
            </a:pPr>
            <a:endParaRPr lang="en-US" altLang="ko-KR" sz="3300" b="1" dirty="0" smtClean="0"/>
          </a:p>
          <a:p>
            <a:pPr lvl="0" fontAlgn="base">
              <a:buNone/>
            </a:pP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  <a:r>
              <a:rPr lang="ko-KR" altLang="en-US" dirty="0" smtClean="0"/>
              <a:t>병역비리</a:t>
            </a:r>
            <a:r>
              <a:rPr lang="en-US" altLang="ko-KR" dirty="0" smtClean="0"/>
              <a:t>: 97</a:t>
            </a:r>
            <a:r>
              <a:rPr lang="ko-KR" altLang="en-US" dirty="0" smtClean="0"/>
              <a:t>년 이회장 후보 아들 병역기피 논란</a:t>
            </a:r>
            <a:endParaRPr lang="en-US" altLang="ko-KR" dirty="0" smtClean="0"/>
          </a:p>
          <a:p>
            <a:pPr lvl="0" fontAlgn="base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불법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특권적 힘에 의한 </a:t>
            </a:r>
            <a:r>
              <a:rPr lang="ko-KR" altLang="en-US" dirty="0" err="1" smtClean="0"/>
              <a:t>면제자를</a:t>
            </a:r>
            <a:r>
              <a:rPr lang="ko-KR" altLang="en-US" dirty="0" smtClean="0"/>
              <a:t> 낳게 하는 사회부조리 문제로 이슈화</a:t>
            </a:r>
          </a:p>
          <a:p>
            <a:pPr lvl="0" fontAlgn="base">
              <a:buNone/>
            </a:pPr>
            <a:r>
              <a:rPr lang="en-US" altLang="ko-KR" dirty="0" smtClean="0"/>
              <a:t>ii) 99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일 헌법재판소 군가산점위헌 판결</a:t>
            </a:r>
            <a:r>
              <a:rPr lang="en-US" altLang="ko-KR" dirty="0" smtClean="0"/>
              <a:t>-</a:t>
            </a:r>
            <a:r>
              <a:rPr lang="ko-KR" altLang="en-US" dirty="0" smtClean="0"/>
              <a:t>남성들의 반발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소송당사자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위헌판결 옹호 여성에 대한 </a:t>
            </a:r>
            <a:r>
              <a:rPr lang="ko-KR" altLang="en-US" dirty="0" err="1" smtClean="0"/>
              <a:t>마녀사냥식</a:t>
            </a:r>
            <a:r>
              <a:rPr lang="ko-KR" altLang="en-US" dirty="0" smtClean="0"/>
              <a:t> 대응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군필</a:t>
            </a:r>
            <a:r>
              <a:rPr lang="ko-KR" altLang="en-US" dirty="0" smtClean="0"/>
              <a:t> 남성의 희생에 대한 사회의 보상 문제로 부각</a:t>
            </a:r>
            <a:endParaRPr lang="en-US" altLang="ko-KR" dirty="0" smtClean="0"/>
          </a:p>
          <a:p>
            <a:pPr lvl="0" fontAlgn="base">
              <a:buNone/>
            </a:pPr>
            <a:endParaRPr lang="en-US" altLang="ko-KR" b="1" dirty="0" smtClean="0"/>
          </a:p>
          <a:p>
            <a:pPr lvl="0" fontAlgn="base">
              <a:buNone/>
            </a:pPr>
            <a:r>
              <a:rPr lang="en-US" altLang="ko-KR" b="1" dirty="0" smtClean="0"/>
              <a:t>1) </a:t>
            </a:r>
            <a:r>
              <a:rPr lang="ko-KR" altLang="en-US" b="1" dirty="0" err="1" smtClean="0"/>
              <a:t>군가산점</a:t>
            </a:r>
            <a:r>
              <a:rPr lang="ko-KR" altLang="en-US" b="1" dirty="0" smtClean="0"/>
              <a:t> 논쟁의 성별논리</a:t>
            </a:r>
            <a:endParaRPr lang="en-US" altLang="ko-KR" b="1" dirty="0" smtClean="0"/>
          </a:p>
          <a:p>
            <a:pPr>
              <a:buNone/>
            </a:pPr>
            <a:endParaRPr lang="en-US" altLang="ko-KR" b="1" dirty="0" smtClean="0"/>
          </a:p>
          <a:p>
            <a:pPr lvl="0">
              <a:buNone/>
            </a:pPr>
            <a:r>
              <a:rPr lang="en-US" altLang="ko-KR" b="1" dirty="0" err="1" smtClean="0"/>
              <a:t>i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군가산점제</a:t>
            </a:r>
            <a:r>
              <a:rPr lang="ko-KR" altLang="en-US" b="1" dirty="0" smtClean="0"/>
              <a:t> 도입 배경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이회창</a:t>
            </a:r>
            <a:r>
              <a:rPr lang="ko-KR" altLang="en-US" dirty="0" smtClean="0"/>
              <a:t> 아들 병역기피 논란 당시</a:t>
            </a:r>
            <a:r>
              <a:rPr lang="en-US" altLang="ko-KR" dirty="0" smtClean="0"/>
              <a:t>, 98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 제대군인 보상정책 발표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군가산점제</a:t>
            </a:r>
            <a:r>
              <a:rPr lang="en-US" altLang="ko-KR" dirty="0" smtClean="0"/>
              <a:t>: 5</a:t>
            </a:r>
            <a:r>
              <a:rPr lang="ko-KR" altLang="en-US" dirty="0" err="1" smtClean="0"/>
              <a:t>급직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국가고시에 </a:t>
            </a:r>
            <a:r>
              <a:rPr lang="ko-KR" altLang="en-US" dirty="0" err="1" smtClean="0"/>
              <a:t>군필자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3-5%(2</a:t>
            </a:r>
            <a:r>
              <a:rPr lang="ko-KR" altLang="en-US" dirty="0" smtClean="0"/>
              <a:t>년 이내 복무 </a:t>
            </a:r>
            <a:r>
              <a:rPr lang="en-US" altLang="ko-KR" dirty="0" smtClean="0"/>
              <a:t>3%, 2</a:t>
            </a:r>
            <a:r>
              <a:rPr lang="ko-KR" altLang="en-US" dirty="0" smtClean="0"/>
              <a:t>년 이상 복무 </a:t>
            </a:r>
            <a:r>
              <a:rPr lang="en-US" altLang="ko-KR" dirty="0" smtClean="0"/>
              <a:t>5%) </a:t>
            </a:r>
            <a:r>
              <a:rPr lang="ko-KR" altLang="en-US" dirty="0" err="1" smtClean="0"/>
              <a:t>가산점</a:t>
            </a:r>
            <a:r>
              <a:rPr lang="ko-KR" altLang="en-US" dirty="0" smtClean="0"/>
              <a:t> 부여 </a:t>
            </a:r>
            <a:r>
              <a:rPr lang="en-US" altLang="ko-KR" dirty="0" smtClean="0"/>
              <a:t>&amp; 20</a:t>
            </a:r>
            <a:r>
              <a:rPr lang="ko-KR" altLang="en-US" dirty="0" smtClean="0"/>
              <a:t>인 이상 사업체 군필자 우대 정책을 강제조항으로 전환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공공 부문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민간 부문 전 영역에 걸쳐 ‘채용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삼중 혜택을 군필자에게 부여한다는 의미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논란 해결 과정에서 여성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장애인 등이 처한 현실은 염두에 두지 않음</a:t>
            </a:r>
          </a:p>
          <a:p>
            <a:pPr lvl="0" fontAlgn="base">
              <a:buNone/>
            </a:pPr>
            <a:endParaRPr lang="en-US" altLang="ko-KR" dirty="0" smtClean="0"/>
          </a:p>
          <a:p>
            <a:pPr lvl="0" fontAlgn="base"/>
            <a:endParaRPr lang="en-US" altLang="ko-KR" b="1" dirty="0" smtClean="0"/>
          </a:p>
          <a:p>
            <a:pPr fontAlgn="base">
              <a:buNone/>
            </a:pPr>
            <a:endParaRPr lang="ko-KR" altLang="en-US" dirty="0" smtClean="0"/>
          </a:p>
          <a:p>
            <a:pPr lvl="0" fontAlgn="base">
              <a:buNone/>
            </a:pP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5306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b="1" dirty="0" smtClean="0"/>
              <a:t>ii) </a:t>
            </a:r>
            <a:r>
              <a:rPr lang="ko-KR" altLang="en-US" b="1" dirty="0" err="1" smtClean="0"/>
              <a:t>군가산점제</a:t>
            </a:r>
            <a:r>
              <a:rPr lang="ko-KR" altLang="en-US" b="1" dirty="0" smtClean="0"/>
              <a:t> 적용 결과 분석</a:t>
            </a:r>
            <a:endParaRPr lang="en-US" altLang="ko-KR" b="1" dirty="0" smtClean="0"/>
          </a:p>
          <a:p>
            <a:pPr lvl="0">
              <a:buNone/>
            </a:pPr>
            <a:r>
              <a:rPr lang="en-US" altLang="ko-KR" dirty="0" smtClean="0"/>
              <a:t>- 98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급 일반행정직 채용시험</a:t>
            </a:r>
            <a:r>
              <a:rPr lang="en-US" altLang="ko-KR" dirty="0" smtClean="0"/>
              <a:t>:99</a:t>
            </a:r>
            <a:r>
              <a:rPr lang="ko-KR" altLang="en-US" dirty="0" smtClean="0"/>
              <a:t>명 중 </a:t>
            </a:r>
            <a:r>
              <a:rPr lang="ko-KR" altLang="en-US" dirty="0" err="1" smtClean="0"/>
              <a:t>가산점</a:t>
            </a:r>
            <a:r>
              <a:rPr lang="ko-KR" altLang="en-US" dirty="0" smtClean="0"/>
              <a:t> 받은 제대군인 </a:t>
            </a:r>
            <a:r>
              <a:rPr lang="en-US" altLang="ko-KR" dirty="0" smtClean="0"/>
              <a:t>72</a:t>
            </a:r>
            <a:r>
              <a:rPr lang="ko-KR" altLang="en-US" dirty="0" smtClean="0"/>
              <a:t>명</a:t>
            </a:r>
            <a:r>
              <a:rPr lang="en-US" altLang="ko-KR" dirty="0" smtClean="0"/>
              <a:t>(72.7%)/ </a:t>
            </a:r>
            <a:r>
              <a:rPr lang="ko-KR" altLang="en-US" dirty="0" err="1" smtClean="0"/>
              <a:t>비제대군인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명</a:t>
            </a:r>
            <a:r>
              <a:rPr lang="en-US" altLang="ko-KR" dirty="0" smtClean="0"/>
              <a:t>(3.3%)</a:t>
            </a:r>
            <a:r>
              <a:rPr lang="ko-KR" altLang="en-US" dirty="0" smtClean="0"/>
              <a:t>에 불과</a:t>
            </a:r>
            <a:r>
              <a:rPr lang="en-US" altLang="ko-KR" dirty="0" smtClean="0"/>
              <a:t>/ 98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급 검찰사무직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명 합격자 중 </a:t>
            </a:r>
            <a:r>
              <a:rPr lang="ko-KR" altLang="en-US" dirty="0" err="1" smtClean="0"/>
              <a:t>비가산점자는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 뿐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- 99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전체 공무원 중 장애인 비율 </a:t>
            </a:r>
            <a:r>
              <a:rPr lang="en-US" altLang="ko-KR" dirty="0" smtClean="0"/>
              <a:t>0.0041%</a:t>
            </a:r>
            <a:r>
              <a:rPr lang="ko-KR" altLang="en-US" dirty="0" smtClean="0"/>
              <a:t>에 불과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장애인 비율을 낮았던 이유를 </a:t>
            </a:r>
            <a:r>
              <a:rPr lang="ko-KR" altLang="en-US" dirty="0" err="1" smtClean="0"/>
              <a:t>군가산점제로</a:t>
            </a:r>
            <a:r>
              <a:rPr lang="ko-KR" altLang="en-US" dirty="0" smtClean="0"/>
              <a:t> 봄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김정열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0">
              <a:buNone/>
            </a:pPr>
            <a:r>
              <a:rPr lang="en-US" altLang="ko-KR" b="1" dirty="0" smtClean="0"/>
              <a:t>iii) </a:t>
            </a:r>
            <a:r>
              <a:rPr lang="ko-KR" altLang="en-US" b="1" dirty="0" err="1" smtClean="0"/>
              <a:t>군가산점</a:t>
            </a:r>
            <a:r>
              <a:rPr lang="ko-KR" altLang="en-US" b="1" dirty="0" smtClean="0"/>
              <a:t> 위헌 판결 후에도 옹호논리가 힘을 발휘할 수 있었던 이유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국가에 대한 희생뿐만 아니라 군대 가는 남자는 가지 않는 남자에 비해 사회적 약자라는 의식의 확산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=&gt;</a:t>
            </a:r>
            <a:r>
              <a:rPr lang="ko-KR" altLang="en-US" dirty="0" smtClean="0"/>
              <a:t>징병제와 관련한 남성 희생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약자 논리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성별화되어 진행</a:t>
            </a:r>
            <a:r>
              <a:rPr lang="en-US" altLang="ko-KR" dirty="0" smtClean="0"/>
              <a:t>- </a:t>
            </a:r>
            <a:r>
              <a:rPr lang="ko-KR" altLang="en-US" dirty="0" smtClean="0"/>
              <a:t>‘군대 가지 않아도 되는 여자’라는 이분법만 등장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배은경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pPr lvl="0"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pPr lvl="0"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530620"/>
          </a:xfrm>
        </p:spPr>
        <p:txBody>
          <a:bodyPr/>
          <a:lstStyle/>
          <a:p>
            <a:pPr>
              <a:buNone/>
            </a:pPr>
            <a:r>
              <a:rPr lang="en-US" altLang="ko-KR" b="1" dirty="0" smtClean="0"/>
              <a:t>iv) </a:t>
            </a:r>
            <a:r>
              <a:rPr lang="ko-KR" altLang="en-US" b="1" dirty="0" err="1" smtClean="0"/>
              <a:t>군가산점</a:t>
            </a:r>
            <a:r>
              <a:rPr lang="ko-KR" altLang="en-US" b="1" dirty="0" smtClean="0"/>
              <a:t> 헌법 </a:t>
            </a:r>
            <a:r>
              <a:rPr lang="ko-KR" altLang="en-US" b="1" dirty="0" err="1" smtClean="0"/>
              <a:t>소원자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여성</a:t>
            </a:r>
            <a:r>
              <a:rPr lang="en-US" altLang="ko-KR" b="1" dirty="0" smtClean="0"/>
              <a:t>+</a:t>
            </a:r>
            <a:r>
              <a:rPr lang="ko-KR" altLang="en-US" b="1" dirty="0" smtClean="0"/>
              <a:t>장애인 남성</a:t>
            </a:r>
            <a:endParaRPr lang="en-US" altLang="ko-KR" b="1" dirty="0" smtClean="0"/>
          </a:p>
          <a:p>
            <a:pPr>
              <a:buNone/>
            </a:pPr>
            <a:r>
              <a:rPr lang="en-US" altLang="ko-KR" dirty="0" smtClean="0"/>
              <a:t>- but, </a:t>
            </a:r>
            <a:r>
              <a:rPr lang="ko-KR" altLang="en-US" dirty="0" smtClean="0"/>
              <a:t>여성들에게만 표적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장애인</a:t>
            </a:r>
            <a:r>
              <a:rPr lang="en-US" altLang="ko-KR" dirty="0" smtClean="0"/>
              <a:t>:</a:t>
            </a:r>
            <a:r>
              <a:rPr lang="ko-KR" altLang="en-US" dirty="0" smtClean="0"/>
              <a:t> 누구나 공감하는 사회적 약자로서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남성 병역의무와 관련된 희생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사회적 약자 논리를 설득력 있게 유지할 수 없는 대상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분노의 대상이 되기에 적합하지 않은 그룹이기 때문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여성은 희생도 하지 않고 평등만 원하는 집단으로 낙인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장애인들은 논란의 과정에서 또 소외되면서 이중의 소외 과정 겪음</a:t>
            </a:r>
          </a:p>
          <a:p>
            <a:pPr lvl="0"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674636"/>
          </a:xfrm>
        </p:spPr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pPr>
              <a:buNone/>
            </a:pPr>
            <a:r>
              <a:rPr lang="en-US" altLang="ko-KR" sz="3200" b="1" dirty="0" smtClean="0"/>
              <a:t>* </a:t>
            </a:r>
            <a:r>
              <a:rPr lang="ko-KR" altLang="en-US" sz="3200" b="1" dirty="0" smtClean="0"/>
              <a:t>남성 </a:t>
            </a:r>
            <a:r>
              <a:rPr lang="ko-KR" altLang="en-US" sz="3200" b="1" dirty="0" smtClean="0"/>
              <a:t>연대 대신 타자와의 연대를</a:t>
            </a:r>
            <a:endParaRPr lang="en-US" altLang="ko-KR" sz="3200" b="1" dirty="0" smtClean="0"/>
          </a:p>
          <a:p>
            <a:pPr>
              <a:buNone/>
            </a:pPr>
            <a:endParaRPr lang="ko-KR" altLang="en-US" dirty="0" smtClean="0"/>
          </a:p>
          <a:p>
            <a:pPr lvl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남성들이 자신의 남성성을 성찰하고 여성들과 연대할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군사주의에 대한 사회적 문제제기 가능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병역기피 논쟁에서 벗어나서 병역의무의 강제적 </a:t>
            </a:r>
            <a:r>
              <a:rPr lang="ko-KR" altLang="en-US" dirty="0" err="1" smtClean="0"/>
              <a:t>평등성을</a:t>
            </a:r>
            <a:r>
              <a:rPr lang="ko-KR" altLang="en-US" dirty="0" smtClean="0"/>
              <a:t> 어떻게 극복할 것인가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개인의 다양한 사상</a:t>
            </a:r>
            <a:r>
              <a:rPr lang="en-US" altLang="ko-KR" dirty="0" smtClean="0"/>
              <a:t>/</a:t>
            </a:r>
            <a:r>
              <a:rPr lang="ko-KR" altLang="en-US" dirty="0" smtClean="0"/>
              <a:t>의지가 인정될 수 있는 제도 개선을 통해 일방적 희생 논리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약자 논리를 어떻게 극복할 것인가에 대한 사회적 숙고 필요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가부장제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국가주의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군사주의 전통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문화를 재생산하는 군대에 대한 성찰과 그 역할 해소를 위한 근본적 변혁 필요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4364</TotalTime>
  <Words>875</Words>
  <Application>Microsoft Office PowerPoint</Application>
  <PresentationFormat>화면 슬라이드 쇼(4:3)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  <vt:variant>
        <vt:lpstr>재구성한 쇼</vt:lpstr>
      </vt:variant>
      <vt:variant>
        <vt:i4>1</vt:i4>
      </vt:variant>
    </vt:vector>
  </HeadingPairs>
  <TitlesOfParts>
    <vt:vector size="11" baseType="lpstr">
      <vt:lpstr>광장</vt:lpstr>
      <vt:lpstr>여성학</vt:lpstr>
      <vt:lpstr>군사주의와 남성성 그리고 여성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재구성한 쇼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성과 사회</dc:title>
  <dc:creator>강 미 연</dc:creator>
  <cp:lastModifiedBy>user</cp:lastModifiedBy>
  <cp:revision>308</cp:revision>
  <dcterms:created xsi:type="dcterms:W3CDTF">2014-02-28T07:58:19Z</dcterms:created>
  <dcterms:modified xsi:type="dcterms:W3CDTF">2016-04-25T02:17:21Z</dcterms:modified>
</cp:coreProperties>
</file>