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1F4E79"/>
    <a:srgbClr val="474747"/>
    <a:srgbClr val="222222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2" d="100"/>
          <a:sy n="92" d="100"/>
        </p:scale>
        <p:origin x="-57" y="-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57" name="TextBox 2256"/>
          <p:cNvSpPr txBox="1"/>
          <p:nvPr/>
        </p:nvSpPr>
        <p:spPr>
          <a:xfrm>
            <a:off x="5173897" y="3226742"/>
            <a:ext cx="2125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여성학 발표 </a:t>
            </a:r>
            <a:r>
              <a:rPr lang="en-US" altLang="ko-KR" sz="1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7</a:t>
            </a:r>
            <a:r>
              <a:rPr lang="ko-KR" altLang="en-US" sz="1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주차 </a:t>
            </a:r>
            <a:r>
              <a:rPr lang="en-US" altLang="ko-KR" sz="1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-1</a:t>
            </a:r>
            <a:r>
              <a:rPr lang="ko-KR" altLang="en-US" sz="1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조</a:t>
            </a:r>
            <a:endParaRPr lang="ko-KR" altLang="en-US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52" name="TextBox 1451"/>
          <p:cNvSpPr txBox="1"/>
          <p:nvPr/>
        </p:nvSpPr>
        <p:spPr>
          <a:xfrm>
            <a:off x="4874938" y="354837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낙태 합법화에 관한 논의</a:t>
            </a:r>
            <a:endParaRPr lang="ko-KR" altLang="en-US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16705" y="5408914"/>
            <a:ext cx="8771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고종현</a:t>
            </a:r>
            <a:endParaRPr lang="en-US" altLang="ko-KR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권희수</a:t>
            </a:r>
            <a:endParaRPr lang="en-US" altLang="ko-KR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유희동</a:t>
            </a:r>
            <a:endParaRPr lang="en-US" altLang="ko-KR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정찬</a:t>
            </a:r>
            <a:r>
              <a:rPr lang="ko-KR" altLang="en-US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희</a:t>
            </a:r>
          </a:p>
        </p:txBody>
      </p:sp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554515" y="2957354"/>
            <a:ext cx="4112300" cy="322345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2803" y="2484550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76258" y="1774677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목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차</a:t>
            </a:r>
            <a:endParaRPr lang="ko-KR" altLang="en-US" sz="28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16147" y="3514904"/>
            <a:ext cx="2834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낙태의 정의 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&amp; </a:t>
            </a:r>
            <a:endParaRPr lang="en-US" altLang="ko-KR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모자보건법에서의 낙태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16147" y="4139378"/>
            <a:ext cx="3517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Pro-Life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 대변되는</a:t>
            </a:r>
            <a:endParaRPr lang="en-US" altLang="ko-KR" sz="20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낙태 합법화 반대진영의 논리</a:t>
            </a:r>
            <a:endParaRPr lang="en-US" altLang="ko-KR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243" name="직사각형 2242"/>
          <p:cNvSpPr/>
          <p:nvPr/>
        </p:nvSpPr>
        <p:spPr>
          <a:xfrm>
            <a:off x="8340132" y="364380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340132" y="4304405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621313" y="4777445"/>
            <a:ext cx="3517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Pro-Choice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 대변되는</a:t>
            </a:r>
            <a:endParaRPr lang="en-US" altLang="ko-KR" sz="20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낙태 합법화 찬성진영의 논리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340132" y="4968341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8922" y="265928"/>
            <a:ext cx="5207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낙태의 정의 </a:t>
            </a:r>
            <a:r>
              <a:rPr lang="en-US" altLang="ko-KR" sz="22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&amp; </a:t>
            </a:r>
            <a:r>
              <a:rPr lang="ko-KR" altLang="en-US" sz="2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모자보건법에서의 </a:t>
            </a:r>
            <a:r>
              <a:rPr lang="ko-KR" altLang="en-US" sz="22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낙태</a:t>
            </a:r>
            <a:endParaRPr lang="ko-KR" altLang="en-US" sz="22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6643" y="1575407"/>
            <a:ext cx="16841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낙태의 정의 </a:t>
            </a:r>
            <a:endParaRPr lang="ko-KR" altLang="en-US" sz="22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4395" y="1918949"/>
            <a:ext cx="41992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형법상 낙태</a:t>
            </a:r>
            <a:endParaRPr lang="en-US" altLang="ko-KR" sz="12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협의의 낙태</a:t>
            </a:r>
            <a:r>
              <a:rPr lang="en-US" altLang="ko-KR" sz="1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</a:t>
            </a:r>
            <a:r>
              <a:rPr lang="ko-KR" altLang="en-US" sz="1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태아를 자연적인 분만기에 이르기 전에 인위적으로 모체 밖으로 배출하는 것</a:t>
            </a:r>
            <a:endParaRPr lang="en-US" altLang="ko-KR" sz="12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광의의 낙태</a:t>
            </a:r>
            <a:r>
              <a:rPr lang="en-US" altLang="ko-KR" sz="1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</a:t>
            </a:r>
            <a:r>
              <a:rPr lang="ko-KR" altLang="en-US" sz="1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태아를 자연적인 분만기에 이르기 전에 인위적으로 모체 내에서 살해하는 것</a:t>
            </a:r>
            <a:endParaRPr lang="en-US" altLang="ko-KR" sz="12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&gt;&gt;</a:t>
            </a:r>
            <a:r>
              <a:rPr lang="ko-KR" altLang="en-US" sz="12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태아가 하나로서의 개체인지를 </a:t>
            </a:r>
            <a:r>
              <a:rPr lang="ko-KR" altLang="en-US" sz="12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결정하는데에</a:t>
            </a:r>
            <a:r>
              <a:rPr lang="ko-KR" altLang="en-US" sz="1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있어서</a:t>
            </a:r>
            <a:endParaRPr lang="en-US" altLang="ko-KR" sz="12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심각한 모순점이 존재하고</a:t>
            </a:r>
            <a:r>
              <a:rPr lang="en-US" altLang="ko-KR" sz="1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결정할 수 없다</a:t>
            </a:r>
            <a:r>
              <a:rPr lang="en-US" altLang="ko-KR" sz="1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36623" y="1502031"/>
            <a:ext cx="3139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모자보건법에서의 낙태</a:t>
            </a:r>
            <a:endParaRPr lang="ko-KR" altLang="en-US" sz="22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026" name="Picture 2" descr="C:\Users\HeeDong\Desktop\스크린샷 2016-04-12 오전 12.50.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992" y="1932918"/>
            <a:ext cx="7033540" cy="463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37629" y="265928"/>
            <a:ext cx="6037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Pro-Life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대변되는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낙태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합법화 반대진영의 논리</a:t>
            </a:r>
            <a:endParaRPr lang="en-US" altLang="ko-KR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6643" y="1575407"/>
            <a:ext cx="4738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</a:t>
            </a:r>
            <a:r>
              <a:rPr lang="ko-KR" altLang="en-US" sz="2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태아의 생명권</a:t>
            </a:r>
            <a:r>
              <a:rPr lang="en-US" altLang="ko-KR" sz="2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ko-KR" altLang="en-US" sz="2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낙태는 살인인가</a:t>
            </a:r>
            <a:r>
              <a:rPr lang="en-US" altLang="ko-KR" sz="2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</a:t>
            </a:r>
            <a:endParaRPr lang="ko-KR" altLang="en-US" sz="22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12216" y="2006294"/>
            <a:ext cx="473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(1)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태아의 정의</a:t>
            </a:r>
            <a:endParaRPr lang="en-US" altLang="ko-KR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0038" y="3982810"/>
            <a:ext cx="473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(2)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태아의 생명권</a:t>
            </a:r>
            <a:endParaRPr lang="ko-KR" altLang="en-US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2216" y="2375626"/>
            <a:ext cx="98712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일반적으로 형법상 낙태죄의 객체가 되는 태아</a:t>
            </a:r>
            <a:r>
              <a:rPr lang="en-US" altLang="ko-KR" sz="15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(fetus)</a:t>
            </a:r>
            <a:r>
              <a:rPr lang="ko-KR" altLang="en-US" sz="15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란 수정란이 자궁에 착상한 </a:t>
            </a:r>
            <a:r>
              <a:rPr lang="ko-KR" altLang="en-US" sz="15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수태시부터</a:t>
            </a:r>
            <a:r>
              <a:rPr lang="ko-KR" altLang="en-US" sz="15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분만이 개시되기까지의 생명체를 말하며</a:t>
            </a:r>
            <a:r>
              <a:rPr lang="en-US" altLang="ko-KR" sz="15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5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살아 있는 태아임을 요하므로 사망한 태아는 낙태죄의 객체가 될 수 없다</a:t>
            </a:r>
            <a:r>
              <a:rPr lang="en-US" altLang="ko-KR" sz="15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r>
              <a:rPr lang="ko-KR" altLang="en-US" sz="15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낙태논쟁에 있어 보수진영을 대표하는 가톨릭의 공식입장에 따르면 인간의 영혼이 깃드는 사람의 시작은 바로 수정 순간부터이기 때문에 태아로서 보호해야 한다는 입장이다</a:t>
            </a:r>
            <a:r>
              <a:rPr lang="en-US" altLang="ko-KR" sz="15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sz="15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하지만 형법학계와 의료계의 일반적 입장은 수정란이 자궁에 착상한 때를 태아의 시기로 파악한다</a:t>
            </a:r>
            <a:r>
              <a:rPr lang="en-US" altLang="ko-KR" sz="15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4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237629" y="265928"/>
            <a:ext cx="609493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Pro-Choice</a:t>
            </a:r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 대변되는</a:t>
            </a:r>
            <a:r>
              <a:rPr lang="en-US" altLang="ko-KR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낙태 </a:t>
            </a:r>
            <a:r>
              <a:rPr lang="ko-KR" altLang="en-US" sz="19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합법화 </a:t>
            </a:r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찬</a:t>
            </a:r>
            <a:r>
              <a:rPr lang="ko-KR" altLang="en-US" sz="19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성</a:t>
            </a:r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진영의 </a:t>
            </a:r>
            <a:r>
              <a:rPr lang="ko-KR" altLang="en-US" sz="19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논리</a:t>
            </a:r>
            <a:endParaRPr lang="en-US" altLang="ko-KR" sz="19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37629" y="1312063"/>
            <a:ext cx="717375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유럽의 낙태 합법화 국가에서의 상이한 낙태 접근과 사회적 결과</a:t>
            </a:r>
            <a:endParaRPr lang="en-US" altLang="ko-KR" sz="19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12216" y="2006294"/>
            <a:ext cx="473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아일랜드</a:t>
            </a:r>
            <a:endParaRPr lang="en-US" altLang="ko-KR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15717" y="2343360"/>
            <a:ext cx="8357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실질적 낙태 전면금지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생명이 위험한 상황 제외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</a:t>
            </a:r>
            <a:r>
              <a:rPr lang="ko-KR" altLang="en-US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피임보급율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희박</a:t>
            </a:r>
            <a:endParaRPr lang="en-US" altLang="ko-KR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&gt;&gt;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매년 합법적 낙태 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7~80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건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해외낙태 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2000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건 이상</a:t>
            </a:r>
            <a:endParaRPr lang="en-US" altLang="ko-KR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15717" y="3566679"/>
            <a:ext cx="8357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여성의 재생산의 권리를 전통적 문화와 국가주권에 적대적인 것으로 간주</a:t>
            </a:r>
            <a:endParaRPr lang="en-US" altLang="ko-KR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&gt;&gt;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여성의 충분한 권리발현 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X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15718" y="4407750"/>
            <a:ext cx="473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2.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네덜란드</a:t>
            </a:r>
            <a:endParaRPr lang="en-US" altLang="ko-KR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64795" y="4774242"/>
            <a:ext cx="8357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여성의 요청에 따른 낙태 전면허용</a:t>
            </a:r>
            <a:endParaRPr lang="en-US" altLang="ko-KR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피임발달</a:t>
            </a:r>
            <a:endParaRPr lang="en-US" altLang="ko-KR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&gt;&gt;</a:t>
            </a:r>
            <a:r>
              <a:rPr lang="ko-KR" altLang="en-US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낙태율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8%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미만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타 유럽국가보다 현저히 낮은 수준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정진주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2010)</a:t>
            </a:r>
          </a:p>
        </p:txBody>
      </p:sp>
    </p:spTree>
    <p:extLst>
      <p:ext uri="{BB962C8B-B14F-4D97-AF65-F5344CB8AC3E}">
        <p14:creationId xmlns:p14="http://schemas.microsoft.com/office/powerpoint/2010/main" val="170023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TextBox 302"/>
          <p:cNvSpPr txBox="1"/>
          <p:nvPr/>
        </p:nvSpPr>
        <p:spPr>
          <a:xfrm>
            <a:off x="237629" y="265928"/>
            <a:ext cx="609493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Pro-Choice</a:t>
            </a:r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 대변되는</a:t>
            </a:r>
            <a:r>
              <a:rPr lang="en-US" altLang="ko-KR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낙태 </a:t>
            </a:r>
            <a:r>
              <a:rPr lang="ko-KR" altLang="en-US" sz="19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합법화 </a:t>
            </a:r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찬</a:t>
            </a:r>
            <a:r>
              <a:rPr lang="ko-KR" altLang="en-US" sz="19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성</a:t>
            </a:r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진영의 </a:t>
            </a:r>
            <a:r>
              <a:rPr lang="ko-KR" altLang="en-US" sz="19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논리</a:t>
            </a:r>
            <a:endParaRPr lang="en-US" altLang="ko-KR" sz="19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237629" y="1312063"/>
            <a:ext cx="5791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한국사회에서 법률상 불법인 낙태 수술의 횡행 실태</a:t>
            </a:r>
            <a:endParaRPr lang="en-US" altLang="ko-KR" sz="19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915716" y="1889977"/>
            <a:ext cx="8357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한 해 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34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만여 건의 낙태</a:t>
            </a:r>
            <a:endParaRPr lang="en-US" altLang="ko-KR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/>
              <a:buChar char="Ø"/>
            </a:pP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이중 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4.4%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만이 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합법적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기준을 충족</a:t>
            </a:r>
            <a:endParaRPr lang="en-US" altLang="ko-KR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/>
              <a:buChar char="Ø"/>
            </a:pP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불법 낙태의 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90%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는 사회 경제적 사유였다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.(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김해중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안형식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박문일 등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2005)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390029" y="3675555"/>
            <a:ext cx="688842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낙태에 관한 근본적인 논의 </a:t>
            </a:r>
            <a:r>
              <a:rPr lang="en-US" altLang="ko-KR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–</a:t>
            </a:r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결정주체로서의 여성의 관점에서</a:t>
            </a:r>
            <a:endParaRPr lang="en-US" altLang="ko-KR" sz="19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969962" y="4237969"/>
            <a:ext cx="10881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태아의 생명성에 관한 주장</a:t>
            </a:r>
            <a:endParaRPr lang="en-US" altLang="ko-KR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&gt;&gt;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태아에게 개체성을 부여하기 위해 몸을 희생해야 하는 당사자인 여성의 시각이 완전히 배제됨</a:t>
            </a:r>
            <a:endParaRPr lang="en-US" altLang="ko-KR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1050036" y="5062281"/>
            <a:ext cx="108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여성주의 법학자 </a:t>
            </a:r>
            <a:r>
              <a:rPr lang="ko-KR" altLang="en-US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코넬의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이야기</a:t>
            </a:r>
            <a:endParaRPr lang="en-US" altLang="ko-KR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1050035" y="5578304"/>
            <a:ext cx="10881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낙태가 발생 할 수 밖에 없는 역사와 현실을 인정 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&gt;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여성의 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결정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 존중</a:t>
            </a: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전제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재정적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지리적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사회적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심리적 접근이 보장되면서 안전한 낙태를 할 수 있는 시스템 구축 및 인식의 변화 진행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동시에 </a:t>
            </a:r>
            <a:r>
              <a:rPr lang="ko-KR" altLang="en-US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원치않는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임신을 예방 할 수 있는 </a:t>
            </a:r>
            <a:r>
              <a:rPr lang="ko-KR" altLang="en-US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섹슈얼리티와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젠더관계의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변화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피임약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기구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의 </a:t>
            </a:r>
            <a:r>
              <a:rPr lang="ko-KR" altLang="en-US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접근성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강화 등의 전략과 병행</a:t>
            </a:r>
            <a:endParaRPr lang="en-US" altLang="ko-KR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707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62579" y="291479"/>
            <a:ext cx="1390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참고문헌</a:t>
            </a:r>
            <a:endParaRPr lang="en-US" altLang="ko-KR" sz="24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629" y="1312063"/>
            <a:ext cx="1037175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김재윤</a:t>
            </a:r>
            <a:r>
              <a:rPr lang="en-US" altLang="ko-KR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2013, </a:t>
            </a:r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합리적인 낙태규제 방안</a:t>
            </a:r>
            <a:r>
              <a:rPr lang="en-US" altLang="ko-KR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</a:t>
            </a:r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낙태는 자유인가 살인인가</a:t>
            </a:r>
            <a:r>
              <a:rPr lang="en-US" altLang="ko-KR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?-, </a:t>
            </a:r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입법정책</a:t>
            </a:r>
            <a:r>
              <a:rPr lang="en-US" altLang="ko-KR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제</a:t>
            </a:r>
            <a:r>
              <a:rPr lang="en-US" altLang="ko-KR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7</a:t>
            </a:r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권</a:t>
            </a:r>
            <a:r>
              <a:rPr lang="en-US" altLang="ko-KR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제</a:t>
            </a:r>
            <a:r>
              <a:rPr lang="en-US" altLang="ko-KR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</a:t>
            </a:r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호</a:t>
            </a:r>
            <a:endParaRPr lang="en-US" altLang="ko-KR" sz="19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209" y="2339685"/>
            <a:ext cx="1185933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정진주</a:t>
            </a:r>
            <a:r>
              <a:rPr lang="en-US" altLang="ko-KR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2010, </a:t>
            </a:r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유럽 각국의 낙태 접근과 여성건강</a:t>
            </a:r>
            <a:r>
              <a:rPr lang="en-US" altLang="ko-KR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</a:t>
            </a:r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한국 낙태논쟁에 대한 함의</a:t>
            </a:r>
            <a:r>
              <a:rPr lang="en-US" altLang="ko-KR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-, </a:t>
            </a:r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페미니즘연구</a:t>
            </a:r>
            <a:r>
              <a:rPr lang="en-US" altLang="ko-KR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제</a:t>
            </a:r>
            <a:r>
              <a:rPr lang="en-US" altLang="ko-KR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10</a:t>
            </a:r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권</a:t>
            </a:r>
            <a:r>
              <a:rPr lang="en-US" altLang="ko-KR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1</a:t>
            </a:r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호</a:t>
            </a:r>
            <a:endParaRPr lang="en-US" altLang="ko-KR" sz="19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3867" y="3416410"/>
            <a:ext cx="948528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조희원</a:t>
            </a:r>
            <a:r>
              <a:rPr lang="en-US" altLang="ko-KR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2011, </a:t>
            </a:r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여성의 몸과 낙태</a:t>
            </a:r>
            <a:r>
              <a:rPr lang="en-US" altLang="ko-KR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</a:t>
            </a:r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한국의 낙태규제정책을 중심으로</a:t>
            </a:r>
            <a:r>
              <a:rPr lang="en-US" altLang="ko-KR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여성연구논총</a:t>
            </a:r>
            <a:r>
              <a:rPr lang="en-US" altLang="ko-KR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9</a:t>
            </a:r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집</a:t>
            </a:r>
            <a:endParaRPr lang="en-US" altLang="ko-KR" sz="19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731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12697" y="291479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Q    &amp;    A</a:t>
            </a:r>
            <a:endParaRPr lang="en-US" altLang="ko-KR" sz="24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436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52" name="TextBox 1451"/>
          <p:cNvSpPr txBox="1"/>
          <p:nvPr/>
        </p:nvSpPr>
        <p:spPr>
          <a:xfrm>
            <a:off x="4130328" y="3321068"/>
            <a:ext cx="402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THANK YOU</a:t>
            </a:r>
            <a:r>
              <a:rPr kumimoji="0" lang="en-US" altLang="ko-KR" sz="18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FOR YOUR ATTENTION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fault theme" id="{1C5D189E-FD72-4570-BD83-9039D56F569B}" vid="{C7FF242B-BEBB-4996-864F-8E44935930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197</TotalTime>
  <Words>465</Words>
  <Application>Microsoft Office PowerPoint</Application>
  <PresentationFormat>사용자 지정</PresentationFormat>
  <Paragraphs>63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HeeDong</cp:lastModifiedBy>
  <cp:revision>27</cp:revision>
  <dcterms:created xsi:type="dcterms:W3CDTF">2016-03-12T15:04:52Z</dcterms:created>
  <dcterms:modified xsi:type="dcterms:W3CDTF">2016-04-11T16:40:28Z</dcterms:modified>
</cp:coreProperties>
</file>