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  <p:sldMasterId id="2147483678" r:id="rId3"/>
    <p:sldMasterId id="2147483750" r:id="rId4"/>
  </p:sldMasterIdLst>
  <p:notesMasterIdLst>
    <p:notesMasterId r:id="rId3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75" r:id="rId12"/>
    <p:sldId id="276" r:id="rId13"/>
    <p:sldId id="265" r:id="rId14"/>
    <p:sldId id="277" r:id="rId15"/>
    <p:sldId id="279" r:id="rId16"/>
    <p:sldId id="278" r:id="rId17"/>
    <p:sldId id="280" r:id="rId18"/>
    <p:sldId id="282" r:id="rId19"/>
    <p:sldId id="283" r:id="rId20"/>
    <p:sldId id="267" r:id="rId21"/>
    <p:sldId id="284" r:id="rId22"/>
    <p:sldId id="285" r:id="rId23"/>
    <p:sldId id="286" r:id="rId24"/>
    <p:sldId id="289" r:id="rId25"/>
    <p:sldId id="269" r:id="rId26"/>
    <p:sldId id="271" r:id="rId27"/>
    <p:sldId id="272" r:id="rId28"/>
    <p:sldId id="274" r:id="rId29"/>
    <p:sldId id="273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7157" autoAdjust="0"/>
    <p:restoredTop sz="94684" autoAdjust="0"/>
  </p:normalViewPr>
  <p:slideViewPr>
    <p:cSldViewPr>
      <p:cViewPr varScale="1">
        <p:scale>
          <a:sx n="81" d="100"/>
          <a:sy n="81" d="100"/>
        </p:scale>
        <p:origin x="-756" y="-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D31FF-E81A-4413-809D-D717EFDF4D16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102C7-27DD-440A-A8FA-B59C73240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478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102C7-27DD-440A-A8FA-B59C732407C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803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1486"/>
            <a:ext cx="7772400" cy="146896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31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186"/>
            <a:ext cx="7772400" cy="15007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7"/>
            <a:ext cx="9144000" cy="1069515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4584"/>
            <a:ext cx="4040188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5935"/>
            <a:ext cx="4040188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4584"/>
            <a:ext cx="4041775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5935"/>
            <a:ext cx="4041775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3"/>
            <a:ext cx="3008313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25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0"/>
            <a:ext cx="3008313" cy="46905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72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3833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868"/>
            <a:ext cx="5486400" cy="8043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5168"/>
            <a:ext cx="2057400" cy="585046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5168"/>
            <a:ext cx="6019800" cy="585046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직사각형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직사각형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직사각형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타원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타원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5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5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직사각형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직사각형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직사각형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3" name="직사각형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직사각형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타원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타원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0EAB0777-4C60-462E-A92C-CDAFD498799C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선 연결선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직사각형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직사각형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직사각형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직사각형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내용 개체 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6" name="내용 개체 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5" name="타원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타원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직사각형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직사각형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직사각형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직사각형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직사각형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직사각형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직사각형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내용 개체 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타원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타원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직사각형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선 연결선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직사각형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직사각형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직사각형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직사각형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타원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타원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22" name="직사각형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0EAB0777-4C60-462E-A92C-CDAFD498799C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직사각형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직사각형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직사각형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직사각형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직사각형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타원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타원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CB7398FB-3D5D-4284-A16B-04E40779E801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FCB59A7F-B4BE-4768-B525-E0DBE403B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84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CB7398FB-3D5D-4284-A16B-04E40779E801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FCB59A7F-B4BE-4768-B525-E0DBE403B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786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직사각형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직사각형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5/23/2016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직사각형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타원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타원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ctr" rtl="0" eaLnBrk="1" latinLnBrk="1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1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1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openmp.org/wp/openmp-compilers/" TargetMode="Externa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egloos.zum.com/himskim/v/3266925" TargetMode="Externa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super.kma.go.kr/super/super_program.jsp" TargetMode="External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erms.naver.com/entry.nhn?docId=857695&amp;ref=y" TargetMode="External"/><Relationship Id="rId2" Type="http://schemas.openxmlformats.org/officeDocument/2006/relationships/hyperlink" Target="http://terms.naver.com/entry.nhn?docId=832100&amp;ref=y" TargetMode="External"/><Relationship Id="rId1" Type="http://schemas.openxmlformats.org/officeDocument/2006/relationships/slideLayout" Target="../slideLayouts/slideLayout29.xml"/><Relationship Id="rId5" Type="http://schemas.openxmlformats.org/officeDocument/2006/relationships/hyperlink" Target="http://book.naver.com/bookdb/book_detail.nhn?bid=1576667" TargetMode="External"/><Relationship Id="rId4" Type="http://schemas.openxmlformats.org/officeDocument/2006/relationships/hyperlink" Target="http://terms.naver.com/entry.nhn?docId=833877&amp;ref=y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z="4400" b="1" baseline="30000" dirty="0"/>
              <a:t> Parallel  </a:t>
            </a:r>
            <a:r>
              <a:rPr lang="en-US" altLang="ko-KR" sz="4400" b="1" baseline="30000" dirty="0" smtClean="0"/>
              <a:t>Programming</a:t>
            </a:r>
            <a:endParaRPr lang="en-US" altLang="ko-KR" sz="4400" b="1" baseline="30000" dirty="0"/>
          </a:p>
          <a:p>
            <a:pPr algn="r"/>
            <a:endParaRPr lang="en-US" altLang="ko-KR" dirty="0" smtClean="0"/>
          </a:p>
          <a:p>
            <a:pPr algn="r"/>
            <a:r>
              <a:rPr lang="ko-KR" altLang="en-US" baseline="30000" dirty="0"/>
              <a:t>제출일</a:t>
            </a:r>
            <a:r>
              <a:rPr lang="en-US" altLang="ko-KR" baseline="30000" dirty="0" smtClean="0"/>
              <a:t>:		  2016.05.23</a:t>
            </a:r>
          </a:p>
          <a:p>
            <a:pPr algn="r"/>
            <a:r>
              <a:rPr lang="ko-KR" altLang="en-US" baseline="30000" dirty="0" smtClean="0"/>
              <a:t>과목명</a:t>
            </a:r>
            <a:r>
              <a:rPr lang="en-US" altLang="ko-KR" baseline="30000" dirty="0"/>
              <a:t>: </a:t>
            </a:r>
            <a:r>
              <a:rPr lang="en-US" altLang="ko-KR" baseline="30000" dirty="0" smtClean="0"/>
              <a:t>	</a:t>
            </a:r>
            <a:r>
              <a:rPr lang="en-US" altLang="ko-KR" dirty="0" smtClean="0"/>
              <a:t>       </a:t>
            </a:r>
            <a:r>
              <a:rPr lang="en-US" altLang="ko-KR" baseline="30000" dirty="0" smtClean="0"/>
              <a:t> </a:t>
            </a:r>
            <a:r>
              <a:rPr lang="ko-KR" altLang="en-US" baseline="30000" dirty="0"/>
              <a:t>프로그래밍  </a:t>
            </a:r>
            <a:r>
              <a:rPr lang="ko-KR" altLang="en-US" baseline="30000" dirty="0" smtClean="0"/>
              <a:t>언어</a:t>
            </a:r>
            <a:endParaRPr lang="en-US" altLang="ko-KR" baseline="30000" dirty="0" smtClean="0"/>
          </a:p>
          <a:p>
            <a:pPr algn="r"/>
            <a:r>
              <a:rPr lang="ko-KR" altLang="en-US" baseline="30000" dirty="0" smtClean="0"/>
              <a:t>소    </a:t>
            </a:r>
            <a:r>
              <a:rPr lang="ko-KR" altLang="en-US" baseline="30000" dirty="0"/>
              <a:t>속</a:t>
            </a:r>
            <a:r>
              <a:rPr lang="en-US" altLang="ko-KR" baseline="30000" dirty="0"/>
              <a:t>:  </a:t>
            </a:r>
            <a:r>
              <a:rPr lang="en-US" altLang="ko-KR" baseline="30000" dirty="0" smtClean="0"/>
              <a:t>	</a:t>
            </a:r>
            <a:r>
              <a:rPr lang="en-US" altLang="ko-KR" dirty="0" smtClean="0"/>
              <a:t>  </a:t>
            </a:r>
            <a:r>
              <a:rPr lang="ko-KR" altLang="en-US" baseline="30000" dirty="0" smtClean="0"/>
              <a:t>숭실대학교  </a:t>
            </a:r>
            <a:r>
              <a:rPr lang="ko-KR" altLang="en-US" baseline="30000" dirty="0"/>
              <a:t>컴퓨터학부 </a:t>
            </a:r>
            <a:endParaRPr lang="en-US" altLang="ko-KR" baseline="30000" dirty="0" smtClean="0"/>
          </a:p>
          <a:p>
            <a:pPr algn="r"/>
            <a:r>
              <a:rPr lang="ko-KR" altLang="en-US" baseline="30000" dirty="0" smtClean="0"/>
              <a:t> </a:t>
            </a:r>
            <a:r>
              <a:rPr lang="ko-KR" altLang="en-US" baseline="30000" dirty="0"/>
              <a:t>학    번</a:t>
            </a:r>
            <a:r>
              <a:rPr lang="en-US" altLang="ko-KR" baseline="30000" dirty="0" smtClean="0"/>
              <a:t>:		     20142397</a:t>
            </a:r>
          </a:p>
          <a:p>
            <a:pPr algn="r"/>
            <a:r>
              <a:rPr lang="ko-KR" altLang="en-US" baseline="30000" dirty="0" smtClean="0"/>
              <a:t>발표자</a:t>
            </a:r>
            <a:r>
              <a:rPr lang="en-US" altLang="ko-KR" baseline="30000" dirty="0" smtClean="0"/>
              <a:t>:		</a:t>
            </a:r>
            <a:r>
              <a:rPr lang="en-US" altLang="ko-KR" dirty="0" smtClean="0"/>
              <a:t>   </a:t>
            </a:r>
            <a:r>
              <a:rPr lang="en-US" altLang="ko-KR" baseline="30000" dirty="0" smtClean="0"/>
              <a:t>  </a:t>
            </a:r>
            <a:r>
              <a:rPr lang="ko-KR" altLang="en-US" baseline="30000" dirty="0" smtClean="0"/>
              <a:t>유 희동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aseline="30000" dirty="0"/>
              <a:t>Project  #2  </a:t>
            </a:r>
            <a:r>
              <a:rPr lang="en-US" altLang="ko-KR" baseline="30000" dirty="0" smtClean="0"/>
              <a:t/>
            </a:r>
            <a:br>
              <a:rPr lang="en-US" altLang="ko-KR" baseline="30000" dirty="0" smtClean="0"/>
            </a:br>
            <a:r>
              <a:rPr lang="en-US" altLang="ko-KR" baseline="30000" dirty="0" smtClean="0"/>
              <a:t>Survey  </a:t>
            </a:r>
            <a:r>
              <a:rPr lang="en-US" altLang="ko-KR" baseline="30000" dirty="0"/>
              <a:t>on Programming  </a:t>
            </a:r>
            <a:r>
              <a:rPr lang="en-US" altLang="ko-KR" baseline="30000" dirty="0" smtClean="0"/>
              <a:t>Paradigms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646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OpenMP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294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OpenMP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Open Multi-Processing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줄임말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baseline="30000" dirty="0" smtClean="0"/>
          </a:p>
          <a:p>
            <a:pPr marL="0" indent="0" algn="ctr">
              <a:buNone/>
            </a:pPr>
            <a:r>
              <a:rPr lang="ko-KR" altLang="en-US" baseline="30000" dirty="0" smtClean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공유메모리 환경</a:t>
            </a:r>
            <a:r>
              <a:rPr lang="ko-KR" altLang="en-US" baseline="30000" dirty="0" smtClean="0">
                <a:latin typeface="HY헤드라인M" pitchFamily="18" charset="-127"/>
                <a:ea typeface="HY헤드라인M" pitchFamily="18" charset="-127"/>
              </a:rPr>
              <a:t>에서</a:t>
            </a:r>
            <a:endParaRPr lang="en-US" altLang="ko-KR" baseline="30000" dirty="0">
              <a:latin typeface="HY헤드라인M" pitchFamily="18" charset="-127"/>
              <a:ea typeface="HY헤드라인M" pitchFamily="18" charset="-127"/>
            </a:endParaRPr>
          </a:p>
          <a:p>
            <a:pPr marL="0" indent="0" algn="ctr">
              <a:buNone/>
            </a:pPr>
            <a:endParaRPr lang="en-US" altLang="ko-KR" baseline="30000" dirty="0" smtClean="0">
              <a:latin typeface="HY헤드라인M" pitchFamily="18" charset="-127"/>
              <a:ea typeface="HY헤드라인M" pitchFamily="18" charset="-127"/>
            </a:endParaRPr>
          </a:p>
          <a:p>
            <a:pPr marL="0" indent="0" algn="ctr">
              <a:buNone/>
            </a:pPr>
            <a:r>
              <a:rPr lang="en-US" altLang="ko-KR" baseline="30000" dirty="0" smtClean="0">
                <a:latin typeface="HY헤드라인M" pitchFamily="18" charset="-127"/>
                <a:ea typeface="HY헤드라인M" pitchFamily="18" charset="-127"/>
              </a:rPr>
              <a:t>Multi-Thread</a:t>
            </a:r>
            <a:r>
              <a:rPr lang="ko-KR" altLang="en-US" baseline="30000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baseline="30000" dirty="0">
                <a:latin typeface="HY헤드라인M" pitchFamily="18" charset="-127"/>
                <a:ea typeface="HY헤드라인M" pitchFamily="18" charset="-127"/>
              </a:rPr>
              <a:t>병렬 프로그램 작성을 </a:t>
            </a:r>
            <a:r>
              <a:rPr lang="ko-KR" altLang="en-US" baseline="30000" dirty="0" smtClean="0">
                <a:latin typeface="HY헤드라인M" pitchFamily="18" charset="-127"/>
                <a:ea typeface="HY헤드라인M" pitchFamily="18" charset="-127"/>
              </a:rPr>
              <a:t>위한</a:t>
            </a:r>
            <a:endParaRPr lang="en-US" altLang="ko-KR" baseline="30000" dirty="0">
              <a:latin typeface="HY헤드라인M" pitchFamily="18" charset="-127"/>
              <a:ea typeface="HY헤드라인M" pitchFamily="18" charset="-127"/>
            </a:endParaRPr>
          </a:p>
          <a:p>
            <a:pPr marL="0" indent="0" algn="ctr">
              <a:buNone/>
            </a:pPr>
            <a:endParaRPr lang="en-US" altLang="ko-KR" baseline="30000" dirty="0" smtClean="0">
              <a:latin typeface="HY헤드라인M" pitchFamily="18" charset="-127"/>
              <a:ea typeface="HY헤드라인M" pitchFamily="18" charset="-127"/>
            </a:endParaRPr>
          </a:p>
          <a:p>
            <a:pPr marL="0" indent="0" algn="ctr">
              <a:buNone/>
            </a:pPr>
            <a:r>
              <a:rPr lang="ko-KR" altLang="en-US" baseline="30000" dirty="0" smtClean="0">
                <a:latin typeface="HY헤드라인M" pitchFamily="18" charset="-127"/>
                <a:ea typeface="HY헤드라인M" pitchFamily="18" charset="-127"/>
              </a:rPr>
              <a:t>응용프로그램 인터페이스</a:t>
            </a:r>
            <a:r>
              <a:rPr lang="en-US" altLang="ko-KR" baseline="30000" dirty="0" smtClean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en-US" altLang="ko-KR" baseline="30000" dirty="0" smtClean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API</a:t>
            </a:r>
            <a:r>
              <a:rPr lang="en-US" altLang="ko-KR" baseline="30000" dirty="0" smtClean="0">
                <a:latin typeface="HY헤드라인M" pitchFamily="18" charset="-127"/>
                <a:ea typeface="HY헤드라인M" pitchFamily="18" charset="-127"/>
              </a:rPr>
              <a:t>)</a:t>
            </a:r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592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OpenMP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82461890"/>
              </p:ext>
            </p:extLst>
          </p:nvPr>
        </p:nvGraphicFramePr>
        <p:xfrm>
          <a:off x="301625" y="1527175"/>
          <a:ext cx="85042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2119"/>
                <a:gridCol w="425211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특성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지원언어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r>
                        <a:rPr lang="en-US" altLang="ko-KR" baseline="0" dirty="0" smtClean="0"/>
                        <a:t>, C++, Fortran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지원 </a:t>
                      </a:r>
                      <a:r>
                        <a:rPr lang="en-US" altLang="ko-KR" dirty="0" smtClean="0"/>
                        <a:t>OS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Unix,</a:t>
                      </a:r>
                      <a:r>
                        <a:rPr lang="en-US" altLang="ko-KR" baseline="0" dirty="0" smtClean="0"/>
                        <a:t> Linux, Windows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1520" y="3068960"/>
            <a:ext cx="8424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전처리기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사용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&gt;&gt; </a:t>
            </a:r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미지원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컴파일러에서도 에러발생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X</a:t>
            </a:r>
          </a:p>
          <a:p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Library X,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언어확장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O</a:t>
            </a:r>
          </a:p>
          <a:p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VS 2008/2010 &gt;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옵션설정 시 기본지원</a:t>
            </a: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지원 컴파일러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  <a:hlinkClick r:id="rId2"/>
              </a:rPr>
              <a:t>http://openmp.org/wp/openmp-compilers/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참고</a:t>
            </a: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525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OpenMP</a:t>
            </a:r>
            <a:r>
              <a:rPr lang="ko-KR" altLang="en-US" dirty="0" smtClean="0"/>
              <a:t>의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컴파일러 지시어</a:t>
            </a:r>
            <a:endParaRPr lang="en-US" altLang="ko-KR" sz="2800" baseline="30000" dirty="0">
              <a:latin typeface="HY헤드라인M" pitchFamily="18" charset="-127"/>
              <a:ea typeface="HY헤드라인M" pitchFamily="18" charset="-127"/>
            </a:endParaRPr>
          </a:p>
          <a:p>
            <a:pPr marL="0" indent="0">
              <a:buNone/>
            </a:pPr>
            <a:r>
              <a:rPr lang="en-US" altLang="ko-KR" sz="2800" baseline="30000" dirty="0" smtClean="0">
                <a:latin typeface="HY헤드라인M" pitchFamily="18" charset="-127"/>
                <a:ea typeface="HY헤드라인M" pitchFamily="18" charset="-127"/>
              </a:rPr>
              <a:t>-Thread</a:t>
            </a:r>
            <a:r>
              <a:rPr lang="ko-KR" altLang="en-US" sz="2800" baseline="30000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800" baseline="30000" dirty="0">
                <a:latin typeface="HY헤드라인M" pitchFamily="18" charset="-127"/>
                <a:ea typeface="HY헤드라인M" pitchFamily="18" charset="-127"/>
              </a:rPr>
              <a:t>사이의 작업분담</a:t>
            </a:r>
            <a:r>
              <a:rPr lang="en-US" altLang="ko-KR" sz="2800" baseline="30000" dirty="0"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2800" baseline="30000" dirty="0">
                <a:latin typeface="HY헤드라인M" pitchFamily="18" charset="-127"/>
                <a:ea typeface="HY헤드라인M" pitchFamily="18" charset="-127"/>
              </a:rPr>
              <a:t>통신</a:t>
            </a:r>
            <a:r>
              <a:rPr lang="en-US" altLang="ko-KR" sz="2800" baseline="30000" dirty="0"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2800" baseline="30000" dirty="0">
                <a:latin typeface="HY헤드라인M" pitchFamily="18" charset="-127"/>
                <a:ea typeface="HY헤드라인M" pitchFamily="18" charset="-127"/>
              </a:rPr>
              <a:t>동기화를 </a:t>
            </a:r>
            <a:r>
              <a:rPr lang="ko-KR" altLang="en-US" sz="2800" baseline="30000" dirty="0" smtClean="0">
                <a:latin typeface="HY헤드라인M" pitchFamily="18" charset="-127"/>
                <a:ea typeface="HY헤드라인M" pitchFamily="18" charset="-127"/>
              </a:rPr>
              <a:t>담당</a:t>
            </a:r>
            <a:endParaRPr lang="en-US" altLang="ko-KR" sz="2800" baseline="30000" dirty="0" smtClean="0">
              <a:latin typeface="HY헤드라인M" pitchFamily="18" charset="-127"/>
              <a:ea typeface="HY헤드라인M" pitchFamily="18" charset="-127"/>
            </a:endParaRPr>
          </a:p>
          <a:p>
            <a:pPr marL="0" indent="0">
              <a:buNone/>
            </a:pPr>
            <a:r>
              <a:rPr lang="en-US" altLang="ko-KR" sz="2800" baseline="30000" dirty="0" smtClean="0">
                <a:latin typeface="HY헤드라인M" pitchFamily="18" charset="-127"/>
                <a:ea typeface="HY헤드라인M" pitchFamily="18" charset="-127"/>
              </a:rPr>
              <a:t>Ex)</a:t>
            </a:r>
            <a:r>
              <a:rPr lang="en-US" altLang="ko-KR" sz="2800" baseline="30000" dirty="0">
                <a:latin typeface="HY헤드라인M" pitchFamily="18" charset="-127"/>
                <a:ea typeface="HY헤드라인M" pitchFamily="18" charset="-127"/>
              </a:rPr>
              <a:t> $OMP PARALLEL </a:t>
            </a:r>
            <a:r>
              <a:rPr lang="en-US" altLang="ko-KR" sz="2800" baseline="30000" dirty="0" smtClean="0">
                <a:latin typeface="HY헤드라인M" pitchFamily="18" charset="-127"/>
                <a:ea typeface="HY헤드라인M" pitchFamily="18" charset="-127"/>
              </a:rPr>
              <a:t>DO</a:t>
            </a:r>
            <a:endParaRPr lang="en-US" altLang="ko-KR" sz="2800" dirty="0" smtClean="0"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실행시간 라이브러리</a:t>
            </a:r>
            <a:endParaRPr lang="en-US" altLang="ko-KR" sz="2800" dirty="0">
              <a:latin typeface="HY헤드라인M" pitchFamily="18" charset="-127"/>
              <a:ea typeface="HY헤드라인M" pitchFamily="18" charset="-127"/>
            </a:endParaRPr>
          </a:p>
          <a:p>
            <a:pPr marL="0" indent="0">
              <a:buNone/>
            </a:pPr>
            <a:r>
              <a:rPr lang="en-US" altLang="ko-KR" sz="2800" baseline="30000" dirty="0" smtClean="0"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ko-KR" altLang="en-US" sz="2800" baseline="30000" dirty="0" smtClean="0">
                <a:latin typeface="HY헤드라인M" pitchFamily="18" charset="-127"/>
                <a:ea typeface="HY헤드라인M" pitchFamily="18" charset="-127"/>
              </a:rPr>
              <a:t>병렬 </a:t>
            </a:r>
            <a:r>
              <a:rPr lang="ko-KR" altLang="en-US" sz="2800" baseline="30000" dirty="0">
                <a:latin typeface="HY헤드라인M" pitchFamily="18" charset="-127"/>
                <a:ea typeface="HY헤드라인M" pitchFamily="18" charset="-127"/>
              </a:rPr>
              <a:t>매개변수</a:t>
            </a:r>
            <a:r>
              <a:rPr lang="en-US" altLang="ko-KR" sz="2800" baseline="30000" dirty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800" baseline="30000" dirty="0">
                <a:latin typeface="HY헤드라인M" pitchFamily="18" charset="-127"/>
                <a:ea typeface="HY헤드라인M" pitchFamily="18" charset="-127"/>
              </a:rPr>
              <a:t>참여 </a:t>
            </a:r>
            <a:r>
              <a:rPr lang="ko-KR" altLang="en-US" sz="2800" baseline="30000" dirty="0" err="1">
                <a:latin typeface="HY헤드라인M" pitchFamily="18" charset="-127"/>
                <a:ea typeface="HY헤드라인M" pitchFamily="18" charset="-127"/>
              </a:rPr>
              <a:t>스레드의</a:t>
            </a:r>
            <a:r>
              <a:rPr lang="ko-KR" altLang="en-US" sz="2800" baseline="30000" dirty="0">
                <a:latin typeface="HY헤드라인M" pitchFamily="18" charset="-127"/>
                <a:ea typeface="HY헤드라인M" pitchFamily="18" charset="-127"/>
              </a:rPr>
              <a:t> 개수</a:t>
            </a:r>
            <a:r>
              <a:rPr lang="en-US" altLang="ko-KR" sz="2800" baseline="30000" dirty="0"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2800" baseline="30000" dirty="0">
                <a:latin typeface="HY헤드라인M" pitchFamily="18" charset="-127"/>
                <a:ea typeface="HY헤드라인M" pitchFamily="18" charset="-127"/>
              </a:rPr>
              <a:t>번호 등</a:t>
            </a:r>
            <a:r>
              <a:rPr lang="en-US" altLang="ko-KR" sz="2800" baseline="30000" dirty="0"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ko-KR" altLang="en-US" sz="2800" baseline="30000" dirty="0">
                <a:latin typeface="HY헤드라인M" pitchFamily="18" charset="-127"/>
                <a:ea typeface="HY헤드라인M" pitchFamily="18" charset="-127"/>
              </a:rPr>
              <a:t>의 설정과 </a:t>
            </a:r>
            <a:r>
              <a:rPr lang="ko-KR" altLang="en-US" sz="2800" baseline="30000" dirty="0" smtClean="0">
                <a:latin typeface="HY헤드라인M" pitchFamily="18" charset="-127"/>
                <a:ea typeface="HY헤드라인M" pitchFamily="18" charset="-127"/>
              </a:rPr>
              <a:t>조회</a:t>
            </a:r>
            <a:endParaRPr lang="en-US" altLang="ko-KR" sz="2800" dirty="0">
              <a:latin typeface="HY헤드라인M" pitchFamily="18" charset="-127"/>
              <a:ea typeface="HY헤드라인M" pitchFamily="18" charset="-127"/>
            </a:endParaRPr>
          </a:p>
          <a:p>
            <a:pPr marL="0" indent="0">
              <a:buNone/>
            </a:pPr>
            <a:r>
              <a:rPr lang="en-US" altLang="ko-KR" sz="2800" baseline="30000" dirty="0" smtClean="0">
                <a:latin typeface="HY헤드라인M" pitchFamily="18" charset="-127"/>
                <a:ea typeface="HY헤드라인M" pitchFamily="18" charset="-127"/>
              </a:rPr>
              <a:t>Ex) </a:t>
            </a:r>
            <a:r>
              <a:rPr lang="en-US" altLang="ko-KR" sz="2800" baseline="30000" dirty="0" err="1" smtClean="0">
                <a:latin typeface="HY헤드라인M" pitchFamily="18" charset="-127"/>
                <a:ea typeface="HY헤드라인M" pitchFamily="18" charset="-127"/>
              </a:rPr>
              <a:t>omp_set_num_threads</a:t>
            </a:r>
            <a:r>
              <a:rPr lang="en-US" altLang="ko-KR" sz="2800" baseline="30000" dirty="0" smtClean="0">
                <a:latin typeface="HY헤드라인M" pitchFamily="18" charset="-127"/>
                <a:ea typeface="HY헤드라인M" pitchFamily="18" charset="-127"/>
              </a:rPr>
              <a:t>(integer</a:t>
            </a:r>
            <a:r>
              <a:rPr lang="en-US" altLang="ko-KR" sz="2800" baseline="30000" dirty="0">
                <a:latin typeface="HY헤드라인M" pitchFamily="18" charset="-127"/>
                <a:ea typeface="HY헤드라인M" pitchFamily="18" charset="-127"/>
              </a:rPr>
              <a:t>) : </a:t>
            </a:r>
            <a:r>
              <a:rPr lang="ko-KR" altLang="en-US" sz="2800" baseline="30000" dirty="0" err="1">
                <a:latin typeface="HY헤드라인M" pitchFamily="18" charset="-127"/>
                <a:ea typeface="HY헤드라인M" pitchFamily="18" charset="-127"/>
              </a:rPr>
              <a:t>스레드</a:t>
            </a:r>
            <a:r>
              <a:rPr lang="ko-KR" altLang="en-US" sz="2800" baseline="30000" dirty="0">
                <a:latin typeface="HY헤드라인M" pitchFamily="18" charset="-127"/>
                <a:ea typeface="HY헤드라인M" pitchFamily="18" charset="-127"/>
              </a:rPr>
              <a:t> 개수 지정</a:t>
            </a:r>
            <a:endParaRPr lang="en-US" altLang="ko-KR" sz="2800" dirty="0" smtClean="0"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환경변수</a:t>
            </a:r>
            <a:endParaRPr lang="en-US" altLang="ko-KR" sz="2800" dirty="0" smtClean="0">
              <a:latin typeface="HY헤드라인M" pitchFamily="18" charset="-127"/>
              <a:ea typeface="HY헤드라인M" pitchFamily="18" charset="-127"/>
            </a:endParaRPr>
          </a:p>
          <a:p>
            <a:pPr marL="0" indent="0">
              <a:buNone/>
            </a:pPr>
            <a:r>
              <a:rPr lang="en-US" altLang="ko-KR" sz="2800" baseline="30000" dirty="0"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ko-KR" altLang="en-US" sz="2800" baseline="30000" dirty="0" smtClean="0">
                <a:latin typeface="HY헤드라인M" pitchFamily="18" charset="-127"/>
                <a:ea typeface="HY헤드라인M" pitchFamily="18" charset="-127"/>
              </a:rPr>
              <a:t>실행 </a:t>
            </a:r>
            <a:r>
              <a:rPr lang="ko-KR" altLang="en-US" sz="2800" baseline="30000" dirty="0">
                <a:latin typeface="HY헤드라인M" pitchFamily="18" charset="-127"/>
                <a:ea typeface="HY헤드라인M" pitchFamily="18" charset="-127"/>
              </a:rPr>
              <a:t>시스템의 병렬 매개변수</a:t>
            </a:r>
            <a:r>
              <a:rPr lang="en-US" altLang="ko-KR" sz="2800" baseline="30000" dirty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800" baseline="30000" dirty="0" err="1">
                <a:latin typeface="HY헤드라인M" pitchFamily="18" charset="-127"/>
                <a:ea typeface="HY헤드라인M" pitchFamily="18" charset="-127"/>
              </a:rPr>
              <a:t>스레드</a:t>
            </a:r>
            <a:r>
              <a:rPr lang="ko-KR" altLang="en-US" sz="2800" baseline="30000" dirty="0">
                <a:latin typeface="HY헤드라인M" pitchFamily="18" charset="-127"/>
                <a:ea typeface="HY헤드라인M" pitchFamily="18" charset="-127"/>
              </a:rPr>
              <a:t> 개수 등</a:t>
            </a:r>
            <a:r>
              <a:rPr lang="en-US" altLang="ko-KR" sz="2800" baseline="30000" dirty="0">
                <a:latin typeface="HY헤드라인M" pitchFamily="18" charset="-127"/>
                <a:ea typeface="HY헤드라인M" pitchFamily="18" charset="-127"/>
              </a:rPr>
              <a:t>) </a:t>
            </a:r>
            <a:r>
              <a:rPr lang="ko-KR" altLang="en-US" sz="2800" baseline="30000" dirty="0">
                <a:latin typeface="HY헤드라인M" pitchFamily="18" charset="-127"/>
                <a:ea typeface="HY헤드라인M" pitchFamily="18" charset="-127"/>
              </a:rPr>
              <a:t>를 </a:t>
            </a:r>
            <a:r>
              <a:rPr lang="ko-KR" altLang="en-US" sz="2800" baseline="30000" dirty="0" smtClean="0">
                <a:latin typeface="HY헤드라인M" pitchFamily="18" charset="-127"/>
                <a:ea typeface="HY헤드라인M" pitchFamily="18" charset="-127"/>
              </a:rPr>
              <a:t>정의</a:t>
            </a:r>
            <a:endParaRPr lang="en-US" altLang="ko-KR" sz="2800" baseline="30000" dirty="0" smtClean="0">
              <a:latin typeface="HY헤드라인M" pitchFamily="18" charset="-127"/>
              <a:ea typeface="HY헤드라인M" pitchFamily="18" charset="-127"/>
            </a:endParaRPr>
          </a:p>
          <a:p>
            <a:pPr marL="0" indent="0">
              <a:buNone/>
            </a:pPr>
            <a:r>
              <a:rPr lang="en-US" altLang="ko-KR" sz="2800" baseline="30000" dirty="0" smtClean="0">
                <a:latin typeface="HY헤드라인M" pitchFamily="18" charset="-127"/>
                <a:ea typeface="HY헤드라인M" pitchFamily="18" charset="-127"/>
              </a:rPr>
              <a:t>Ex)</a:t>
            </a:r>
            <a:r>
              <a:rPr lang="en-US" altLang="ko-KR" sz="2800" baseline="30000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800" baseline="30000" dirty="0" smtClean="0">
                <a:latin typeface="HY헤드라인M" pitchFamily="18" charset="-127"/>
                <a:ea typeface="HY헤드라인M" pitchFamily="18" charset="-127"/>
              </a:rPr>
              <a:t>OMP_NUM_THREADS=8 :</a:t>
            </a:r>
            <a:r>
              <a:rPr lang="ko-KR" altLang="en-US" sz="2000" dirty="0" err="1" smtClean="0">
                <a:latin typeface="HY헤드라인M" pitchFamily="18" charset="-127"/>
                <a:ea typeface="HY헤드라인M" pitchFamily="18" charset="-127"/>
              </a:rPr>
              <a:t>사용가능한</a:t>
            </a: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000" dirty="0" err="1" smtClean="0">
                <a:latin typeface="HY헤드라인M" pitchFamily="18" charset="-127"/>
                <a:ea typeface="HY헤드라인M" pitchFamily="18" charset="-127"/>
              </a:rPr>
              <a:t>스레드</a:t>
            </a: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000" dirty="0" err="1" smtClean="0">
                <a:latin typeface="HY헤드라인M" pitchFamily="18" charset="-127"/>
                <a:ea typeface="HY헤드라인M" pitchFamily="18" charset="-127"/>
              </a:rPr>
              <a:t>최대갯수</a:t>
            </a:r>
            <a:endParaRPr lang="en-US" altLang="ko-KR" sz="2000" dirty="0" smtClean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087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OpenMP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사용법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Hello World Program</a:t>
            </a:r>
          </a:p>
          <a:p>
            <a:endParaRPr lang="ko-KR" altLang="en-US" dirty="0"/>
          </a:p>
        </p:txBody>
      </p:sp>
      <p:pic>
        <p:nvPicPr>
          <p:cNvPr id="4099" name="Picture 3" descr="\\Mac\Home\prac\pl\Paradime\스크린샷 2016-05-23 오전 12.34.5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32856"/>
            <a:ext cx="7137400" cy="386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4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HY헤드라인M" pitchFamily="18" charset="-127"/>
                <a:ea typeface="HY헤드라인M" pitchFamily="18" charset="-127"/>
              </a:rPr>
              <a:t>OpenMP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사용법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(2)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latin typeface="HY헤드라인M" pitchFamily="18" charset="-127"/>
                <a:ea typeface="HY헤드라인M" pitchFamily="18" charset="-127"/>
                <a:hlinkClick r:id="rId2"/>
              </a:rPr>
              <a:t>http://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  <a:hlinkClick r:id="rId2"/>
              </a:rPr>
              <a:t>egloos.zum.com/himskim/v/3266925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참고</a:t>
            </a: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반복문이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공유메모리 영역의 변수를 접근할 때</a:t>
            </a: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&gt;&gt;reduction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으로 변수를 선언하여 사용시</a:t>
            </a: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Thread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별로 독립공간을 </a:t>
            </a:r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유지한채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수행이 되므로</a:t>
            </a: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동기화 문제를 해결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+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더 </a:t>
            </a:r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빠른속도를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얻을 수 있다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.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5815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OpenMP</a:t>
            </a:r>
            <a:r>
              <a:rPr lang="en-US" altLang="ko-KR" dirty="0"/>
              <a:t> </a:t>
            </a:r>
            <a:r>
              <a:rPr lang="ko-KR" altLang="en-US" dirty="0"/>
              <a:t>사용법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Ex)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26" name="Picture 2" descr="C:\Users\HeeDong\Desktop\프로그래밍패러다임\스크린샷 2016-05-23 오전 12.58.5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67087"/>
            <a:ext cx="5664200" cy="375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eeDong\Desktop\프로그래밍패러다임\a0001923_4be3fee8943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5467697"/>
            <a:ext cx="2466975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51520" y="5517232"/>
            <a:ext cx="187220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실행결과</a:t>
            </a:r>
            <a:endParaRPr lang="ko-KR" altLang="en-US" dirty="0"/>
          </a:p>
        </p:txBody>
      </p:sp>
      <p:pic>
        <p:nvPicPr>
          <p:cNvPr id="1028" name="Picture 4" descr="C:\Users\HeeDong\Desktop\프로그래밍패러다임\스크린샷 2016-05-23 오전 12.59.1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481871"/>
            <a:ext cx="5334353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195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PPL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985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PPL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Parallel Pattern Library</a:t>
            </a:r>
          </a:p>
          <a:p>
            <a:pPr marL="0" indent="0">
              <a:buNone/>
            </a:pPr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Template Library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형태</a:t>
            </a: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Visual studio </a:t>
            </a:r>
            <a:r>
              <a:rPr lang="en-US" altLang="ko-KR" dirty="0" err="1" smtClean="0">
                <a:latin typeface="HY헤드라인M" pitchFamily="18" charset="-127"/>
                <a:ea typeface="HY헤드라인M" pitchFamily="18" charset="-127"/>
              </a:rPr>
              <a:t>.net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2010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이후버전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지원</a:t>
            </a: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Auto /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람다 등 </a:t>
            </a:r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가독성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좋은 문법지원</a:t>
            </a: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Task / Algorithm / Container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지원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19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PPL 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500" dirty="0" smtClean="0">
                <a:latin typeface="HY헤드라인M" pitchFamily="18" charset="-127"/>
                <a:ea typeface="HY헤드라인M" pitchFamily="18" charset="-127"/>
              </a:rPr>
              <a:t>Algorithm</a:t>
            </a:r>
          </a:p>
          <a:p>
            <a:pPr marL="0" indent="0">
              <a:buNone/>
            </a:pPr>
            <a:endParaRPr lang="en-US" altLang="ko-KR" sz="2500" dirty="0" smtClean="0">
              <a:latin typeface="HY헤드라인M" pitchFamily="18" charset="-127"/>
              <a:ea typeface="HY헤드라인M" pitchFamily="18" charset="-127"/>
            </a:endParaRPr>
          </a:p>
          <a:p>
            <a:pPr marL="0" indent="0">
              <a:buNone/>
            </a:pPr>
            <a:r>
              <a:rPr lang="en-US" altLang="ko-KR" sz="2500" dirty="0" smtClean="0"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en-US" altLang="ko-KR" sz="2500" dirty="0" err="1" smtClean="0">
                <a:latin typeface="HY헤드라인M" pitchFamily="18" charset="-127"/>
                <a:ea typeface="HY헤드라인M" pitchFamily="18" charset="-127"/>
              </a:rPr>
              <a:t>parallel_for</a:t>
            </a:r>
            <a:endParaRPr lang="en-US" altLang="ko-KR" sz="2500" dirty="0" smtClean="0">
              <a:latin typeface="HY헤드라인M" pitchFamily="18" charset="-127"/>
              <a:ea typeface="HY헤드라인M" pitchFamily="18" charset="-127"/>
            </a:endParaRPr>
          </a:p>
          <a:p>
            <a:pPr marL="0" indent="0">
              <a:buNone/>
            </a:pPr>
            <a:r>
              <a:rPr lang="en-US" altLang="ko-KR" sz="2500" dirty="0" smtClean="0">
                <a:latin typeface="HY헤드라인M" pitchFamily="18" charset="-127"/>
                <a:ea typeface="HY헤드라인M" pitchFamily="18" charset="-127"/>
              </a:rPr>
              <a:t>For loop </a:t>
            </a:r>
            <a:r>
              <a:rPr lang="ko-KR" altLang="en-US" sz="2500" dirty="0" smtClean="0">
                <a:latin typeface="HY헤드라인M" pitchFamily="18" charset="-127"/>
                <a:ea typeface="HY헤드라인M" pitchFamily="18" charset="-127"/>
              </a:rPr>
              <a:t>의 병렬화 버전</a:t>
            </a:r>
            <a:endParaRPr lang="en-US" altLang="ko-KR" sz="2500" dirty="0" smtClean="0">
              <a:latin typeface="HY헤드라인M" pitchFamily="18" charset="-127"/>
              <a:ea typeface="HY헤드라인M" pitchFamily="18" charset="-127"/>
            </a:endParaRPr>
          </a:p>
          <a:p>
            <a:pPr marL="0" indent="0">
              <a:buNone/>
            </a:pPr>
            <a:endParaRPr lang="en-US" altLang="ko-KR" sz="2500" dirty="0" smtClean="0">
              <a:latin typeface="HY헤드라인M" pitchFamily="18" charset="-127"/>
              <a:ea typeface="HY헤드라인M" pitchFamily="18" charset="-127"/>
            </a:endParaRPr>
          </a:p>
          <a:p>
            <a:pPr marL="0" indent="0">
              <a:buNone/>
            </a:pPr>
            <a:r>
              <a:rPr lang="en-US" altLang="ko-KR" sz="2500" dirty="0" smtClean="0"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en-US" altLang="ko-KR" sz="2500" dirty="0" err="1" smtClean="0">
                <a:latin typeface="HY헤드라인M" pitchFamily="18" charset="-127"/>
                <a:ea typeface="HY헤드라인M" pitchFamily="18" charset="-127"/>
              </a:rPr>
              <a:t>parallel_for_each</a:t>
            </a:r>
            <a:endParaRPr lang="en-US" altLang="ko-KR" sz="2500" dirty="0" smtClean="0">
              <a:latin typeface="HY헤드라인M" pitchFamily="18" charset="-127"/>
              <a:ea typeface="HY헤드라인M" pitchFamily="18" charset="-127"/>
            </a:endParaRPr>
          </a:p>
          <a:p>
            <a:pPr marL="0" indent="0">
              <a:buNone/>
            </a:pPr>
            <a:r>
              <a:rPr lang="en-US" altLang="ko-KR" sz="2500" dirty="0" smtClean="0">
                <a:latin typeface="HY헤드라인M" pitchFamily="18" charset="-127"/>
                <a:ea typeface="HY헤드라인M" pitchFamily="18" charset="-127"/>
              </a:rPr>
              <a:t>For each</a:t>
            </a:r>
            <a:r>
              <a:rPr lang="en-US" altLang="ko-KR" sz="2500" dirty="0">
                <a:latin typeface="HY헤드라인M" pitchFamily="18" charset="-127"/>
                <a:ea typeface="HY헤드라인M" pitchFamily="18" charset="-127"/>
              </a:rPr>
              <a:t> (STL)</a:t>
            </a:r>
            <a:r>
              <a:rPr lang="en-US" altLang="ko-KR" sz="2500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500" dirty="0" smtClean="0">
                <a:latin typeface="HY헤드라인M" pitchFamily="18" charset="-127"/>
                <a:ea typeface="HY헤드라인M" pitchFamily="18" charset="-127"/>
              </a:rPr>
              <a:t>의 병렬화 버전</a:t>
            </a:r>
            <a:endParaRPr lang="en-US" altLang="ko-KR" sz="2500" dirty="0" smtClean="0">
              <a:latin typeface="HY헤드라인M" pitchFamily="18" charset="-127"/>
              <a:ea typeface="HY헤드라인M" pitchFamily="18" charset="-127"/>
            </a:endParaRPr>
          </a:p>
          <a:p>
            <a:pPr marL="0" indent="0">
              <a:buNone/>
            </a:pPr>
            <a:endParaRPr lang="en-US" altLang="ko-KR" sz="2500" dirty="0" smtClean="0">
              <a:latin typeface="HY헤드라인M" pitchFamily="18" charset="-127"/>
              <a:ea typeface="HY헤드라인M" pitchFamily="18" charset="-127"/>
            </a:endParaRPr>
          </a:p>
          <a:p>
            <a:pPr marL="0" indent="0">
              <a:buNone/>
            </a:pPr>
            <a:r>
              <a:rPr lang="en-US" altLang="ko-KR" sz="2500" dirty="0" smtClean="0"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en-US" altLang="ko-KR" sz="2500" dirty="0" err="1" smtClean="0">
                <a:latin typeface="HY헤드라인M" pitchFamily="18" charset="-127"/>
                <a:ea typeface="HY헤드라인M" pitchFamily="18" charset="-127"/>
              </a:rPr>
              <a:t>parallel_invoke</a:t>
            </a:r>
            <a:endParaRPr lang="en-US" altLang="ko-KR" sz="2500" dirty="0" smtClean="0">
              <a:latin typeface="HY헤드라인M" pitchFamily="18" charset="-127"/>
              <a:ea typeface="HY헤드라인M" pitchFamily="18" charset="-127"/>
            </a:endParaRPr>
          </a:p>
          <a:p>
            <a:pPr marL="0" indent="0">
              <a:buNone/>
            </a:pPr>
            <a:r>
              <a:rPr lang="ko-KR" altLang="en-US" sz="2500" dirty="0" smtClean="0">
                <a:latin typeface="HY헤드라인M" pitchFamily="18" charset="-127"/>
                <a:ea typeface="HY헤드라인M" pitchFamily="18" charset="-127"/>
              </a:rPr>
              <a:t>특정작업을 병렬로 실행 </a:t>
            </a:r>
            <a:r>
              <a:rPr lang="en-US" altLang="ko-KR" sz="2500" dirty="0" smtClean="0">
                <a:latin typeface="HY헤드라인M" pitchFamily="18" charset="-127"/>
                <a:ea typeface="HY헤드라인M" pitchFamily="18" charset="-127"/>
              </a:rPr>
              <a:t>&gt; </a:t>
            </a:r>
            <a:r>
              <a:rPr lang="ko-KR" altLang="en-US" sz="2500" dirty="0" smtClean="0">
                <a:latin typeface="HY헤드라인M" pitchFamily="18" charset="-127"/>
                <a:ea typeface="HY헤드라인M" pitchFamily="18" charset="-127"/>
              </a:rPr>
              <a:t>모든 </a:t>
            </a:r>
            <a:r>
              <a:rPr lang="en-US" altLang="ko-KR" sz="2500" dirty="0" smtClean="0">
                <a:latin typeface="HY헤드라인M" pitchFamily="18" charset="-127"/>
                <a:ea typeface="HY헤드라인M" pitchFamily="18" charset="-127"/>
              </a:rPr>
              <a:t>task</a:t>
            </a:r>
            <a:r>
              <a:rPr lang="ko-KR" altLang="en-US" sz="2500" dirty="0" smtClean="0">
                <a:latin typeface="HY헤드라인M" pitchFamily="18" charset="-127"/>
                <a:ea typeface="HY헤드라인M" pitchFamily="18" charset="-127"/>
              </a:rPr>
              <a:t>가 끝날 때 까지 대기</a:t>
            </a:r>
            <a:endParaRPr lang="ko-KR" altLang="en-US" sz="2500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4120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개요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-Parallel Programming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왜 </a:t>
            </a:r>
            <a:r>
              <a:rPr lang="en-US" altLang="ko-KR" dirty="0"/>
              <a:t>Parallel </a:t>
            </a:r>
            <a:r>
              <a:rPr lang="en-US" altLang="ko-KR" dirty="0" smtClean="0"/>
              <a:t>Programming</a:t>
            </a:r>
            <a:r>
              <a:rPr lang="ko-KR" altLang="en-US" dirty="0" smtClean="0"/>
              <a:t>이 </a:t>
            </a:r>
            <a:r>
              <a:rPr lang="ko-KR" altLang="en-US" dirty="0"/>
              <a:t>필요한가</a:t>
            </a:r>
            <a:r>
              <a:rPr lang="en-US" altLang="ko-KR" dirty="0"/>
              <a:t>?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-Multi-Thread</a:t>
            </a:r>
            <a:r>
              <a:rPr lang="ko-KR" altLang="en-US" dirty="0" smtClean="0"/>
              <a:t> </a:t>
            </a:r>
            <a:r>
              <a:rPr lang="en-US" altLang="ko-KR" dirty="0" smtClean="0"/>
              <a:t>Programming</a:t>
            </a:r>
            <a:r>
              <a:rPr lang="ko-KR" altLang="en-US" dirty="0" smtClean="0"/>
              <a:t>의 조건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본론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en-US" altLang="ko-KR" dirty="0" err="1" smtClean="0"/>
              <a:t>OpenMP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-MPI</a:t>
            </a:r>
          </a:p>
          <a:p>
            <a:pPr marL="0" indent="0">
              <a:buNone/>
            </a:pPr>
            <a:r>
              <a:rPr lang="en-US" altLang="ko-KR" dirty="0" smtClean="0"/>
              <a:t>-PPL</a:t>
            </a:r>
          </a:p>
          <a:p>
            <a:pPr marL="0" indent="0">
              <a:buNone/>
            </a:pPr>
            <a:r>
              <a:rPr lang="en-US" altLang="ko-KR" dirty="0" smtClean="0"/>
              <a:t>-TBB</a:t>
            </a:r>
          </a:p>
          <a:p>
            <a:r>
              <a:rPr lang="ko-KR" altLang="en-US" dirty="0" smtClean="0"/>
              <a:t>평가</a:t>
            </a:r>
            <a:endParaRPr lang="en-US" altLang="ko-KR" dirty="0" smtClean="0"/>
          </a:p>
          <a:p>
            <a:r>
              <a:rPr lang="ko-KR" altLang="en-US" dirty="0" smtClean="0"/>
              <a:t>결론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262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PPL</a:t>
            </a:r>
            <a:r>
              <a:rPr lang="ko-KR" altLang="en-US" dirty="0" smtClean="0"/>
              <a:t>구성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Container</a:t>
            </a:r>
          </a:p>
          <a:p>
            <a:pPr marL="0" indent="0">
              <a:buNone/>
            </a:pP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en-US" altLang="ko-KR" dirty="0" err="1" smtClean="0">
                <a:latin typeface="HY헤드라인M" pitchFamily="18" charset="-127"/>
                <a:ea typeface="HY헤드라인M" pitchFamily="18" charset="-127"/>
              </a:rPr>
              <a:t>concurrent_vector</a:t>
            </a: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pPr marL="0" indent="0">
              <a:buNone/>
            </a:pPr>
            <a:r>
              <a:rPr lang="en-US" altLang="ko-KR" dirty="0" err="1" smtClean="0">
                <a:latin typeface="HY헤드라인M" pitchFamily="18" charset="-127"/>
                <a:ea typeface="HY헤드라인M" pitchFamily="18" charset="-127"/>
              </a:rPr>
              <a:t>std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:: vector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의 병렬버전</a:t>
            </a: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en-US" altLang="ko-KR" dirty="0" err="1" smtClean="0">
                <a:latin typeface="HY헤드라인M" pitchFamily="18" charset="-127"/>
                <a:ea typeface="HY헤드라인M" pitchFamily="18" charset="-127"/>
              </a:rPr>
              <a:t>concurrent_queue</a:t>
            </a: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pPr marL="0" indent="0">
              <a:buNone/>
            </a:pPr>
            <a:r>
              <a:rPr lang="en-US" altLang="ko-KR" dirty="0" err="1">
                <a:latin typeface="HY헤드라인M" pitchFamily="18" charset="-127"/>
                <a:ea typeface="HY헤드라인M" pitchFamily="18" charset="-127"/>
              </a:rPr>
              <a:t>s</a:t>
            </a:r>
            <a:r>
              <a:rPr lang="en-US" altLang="ko-KR" dirty="0" err="1" smtClean="0">
                <a:latin typeface="HY헤드라인M" pitchFamily="18" charset="-127"/>
                <a:ea typeface="HY헤드라인M" pitchFamily="18" charset="-127"/>
              </a:rPr>
              <a:t>td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:: queue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의 병렬버전</a:t>
            </a: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9644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PPL </a:t>
            </a:r>
            <a:r>
              <a:rPr lang="ko-KR" altLang="en-US" dirty="0" smtClean="0"/>
              <a:t>사용법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2051" name="Picture 3" descr="C:\Users\HeeDong\Desktop\프로그래밍패러다임\스크린샷 2016-05-23 오전 1.48.5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28800"/>
            <a:ext cx="7299811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590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평가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/>
            <a:r>
              <a:rPr lang="en-US" altLang="ko-KR" dirty="0" err="1" smtClean="0">
                <a:latin typeface="HY헤드라인M" pitchFamily="18" charset="-127"/>
                <a:ea typeface="HY헤드라인M" pitchFamily="18" charset="-127"/>
              </a:rPr>
              <a:t>OpenMP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의 경우</a:t>
            </a: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pPr marL="0" indent="0" algn="ctr">
              <a:buNone/>
            </a:pP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&gt;&gt;API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이면서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dirty="0" err="1">
                <a:latin typeface="HY헤드라인M" pitchFamily="18" charset="-127"/>
                <a:ea typeface="HY헤드라인M" pitchFamily="18" charset="-127"/>
              </a:rPr>
              <a:t>전처리기로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 적용되기 때문에</a:t>
            </a:r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  <a:p>
            <a:pPr marL="0" indent="0" algn="ctr">
              <a:buNone/>
            </a:pP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플랫폼종속적이지 않아서 </a:t>
            </a:r>
            <a:r>
              <a:rPr lang="ko-KR" altLang="en-US" dirty="0" err="1">
                <a:latin typeface="HY헤드라인M" pitchFamily="18" charset="-127"/>
                <a:ea typeface="HY헤드라인M" pitchFamily="18" charset="-127"/>
              </a:rPr>
              <a:t>이식성이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 좋다</a:t>
            </a:r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  <a:p>
            <a:pPr marL="0" indent="0" algn="ctr">
              <a:buNone/>
            </a:pP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멀티 플랫폼 환경에서 쉽게 병렬화를 할 경우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적합</a:t>
            </a: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pPr algn="ctr"/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  <a:p>
            <a:pPr algn="ctr"/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PPL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의 경우</a:t>
            </a: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pPr marL="0" indent="0" algn="ctr">
              <a:buNone/>
            </a:pP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Windows + VS2010</a:t>
            </a:r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이후버전이라는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특정 </a:t>
            </a:r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조건일때만</a:t>
            </a: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pPr marL="0" indent="0" algn="ctr">
              <a:buNone/>
            </a:pP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시너지를 발휘하여 사용 할 수 있다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517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시대가 흘러감에 따라 멀티프로세스 환경이 더욱 더 많아지기 때문에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더 이상 </a:t>
            </a:r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싱글코어를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위한 프로그램을 작성하는 것은 시대에 뒤떨어진 것이라 생각한다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pPr marL="0" indent="0" algn="ctr">
              <a:buNone/>
            </a:pP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항상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병렬프로그래밍 할 수 있는 부분을 염두에 두고</a:t>
            </a: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pPr marL="0" indent="0" algn="ctr">
              <a:buNone/>
            </a:pP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사용할 수 있는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API, Library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등을 최대한 사용하여</a:t>
            </a: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pPr marL="0" indent="0" algn="ctr">
              <a:buNone/>
            </a:pP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효율적인 프로그램을 작성 할 수 있는 능력을 배양하기 시작해야 할 시기라고 생각된다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328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 &amp; 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254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한국과학기술 정보연구원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병렬프로그래밍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국가기상슈퍼컴퓨터 센터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super.kma.go.kr/super/super_program.jsp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병렬프로그래밍 환경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427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1844824"/>
            <a:ext cx="54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 smtClean="0">
                <a:latin typeface="French Script MT" pitchFamily="66" charset="0"/>
                <a:ea typeface="+mj-ea"/>
              </a:rPr>
              <a:t>Thank You!</a:t>
            </a:r>
            <a:endParaRPr lang="ko-KR" altLang="en-US" sz="7200" dirty="0">
              <a:latin typeface="French Script MT" pitchFamily="66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4954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Parallel </a:t>
            </a:r>
            <a:r>
              <a:rPr lang="en-US" altLang="ko-KR" dirty="0"/>
              <a:t>Programming</a:t>
            </a:r>
            <a:r>
              <a:rPr lang="ko-KR" altLang="en-US" dirty="0"/>
              <a:t>이란</a:t>
            </a:r>
            <a:r>
              <a:rPr lang="en-US" altLang="ko-KR" dirty="0" smtClean="0"/>
              <a:t>?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>
              <a:latin typeface="HY헤드라인M" pitchFamily="18" charset="-127"/>
              <a:ea typeface="HY헤드라인M" pitchFamily="18" charset="-127"/>
              <a:hlinkClick r:id="rId2"/>
            </a:endParaRPr>
          </a:p>
          <a:p>
            <a:endParaRPr lang="en-US" altLang="ko-KR" dirty="0" smtClean="0">
              <a:latin typeface="HY헤드라인M" pitchFamily="18" charset="-127"/>
              <a:ea typeface="HY헤드라인M" pitchFamily="18" charset="-127"/>
              <a:hlinkClick r:id="rId2"/>
            </a:endParaRPr>
          </a:p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  <a:hlinkClick r:id="rId2"/>
              </a:rPr>
              <a:t>병렬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  <a:hlinkClick r:id="rId2"/>
              </a:rPr>
              <a:t>구조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와 같은 개념을 이용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  <a:hlinkClick r:id="rId3"/>
              </a:rPr>
              <a:t>프로그램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 내의 프로세스들이 동시에 실행될 수 있도록 해주는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  <a:hlinkClick r:id="rId4"/>
              </a:rPr>
              <a:t>프로그래밍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기법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.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b="1" dirty="0">
                <a:latin typeface="HY헤드라인M" pitchFamily="18" charset="-127"/>
                <a:ea typeface="HY헤드라인M" pitchFamily="18" charset="-127"/>
                <a:hlinkClick r:id="rId5"/>
              </a:rPr>
              <a:t>컴퓨터 인터넷 </a:t>
            </a:r>
            <a:r>
              <a:rPr lang="en-US" altLang="ko-KR" b="1" dirty="0">
                <a:latin typeface="HY헤드라인M" pitchFamily="18" charset="-127"/>
                <a:ea typeface="HY헤드라인M" pitchFamily="18" charset="-127"/>
                <a:hlinkClick r:id="rId5"/>
              </a:rPr>
              <a:t>IT</a:t>
            </a:r>
            <a:r>
              <a:rPr lang="ko-KR" altLang="en-US" b="1" dirty="0">
                <a:latin typeface="HY헤드라인M" pitchFamily="18" charset="-127"/>
                <a:ea typeface="HY헤드라인M" pitchFamily="18" charset="-127"/>
                <a:hlinkClick r:id="rId5"/>
              </a:rPr>
              <a:t>용어 </a:t>
            </a:r>
            <a:r>
              <a:rPr lang="ko-KR" altLang="en-US" b="1" dirty="0" smtClean="0">
                <a:latin typeface="HY헤드라인M" pitchFamily="18" charset="-127"/>
                <a:ea typeface="HY헤드라인M" pitchFamily="18" charset="-127"/>
                <a:hlinkClick r:id="rId5"/>
              </a:rPr>
              <a:t>대사전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)</a:t>
            </a:r>
          </a:p>
          <a:p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116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Parallel Programming</a:t>
            </a:r>
            <a:r>
              <a:rPr lang="ko-KR" altLang="en-US" dirty="0"/>
              <a:t>이란</a:t>
            </a:r>
            <a:r>
              <a:rPr lang="en-US" altLang="ko-KR" dirty="0" smtClean="0"/>
              <a:t>? (2)</a:t>
            </a:r>
            <a:endParaRPr lang="ko-KR" altLang="en-US" dirty="0"/>
          </a:p>
        </p:txBody>
      </p:sp>
      <p:pic>
        <p:nvPicPr>
          <p:cNvPr id="1026" name="Picture 2" descr="C:\Users\HeeDong\Desktop\프로그래밍패러다임\parallelProblem.gif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12776"/>
            <a:ext cx="6408712" cy="3490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7504" y="5013176"/>
            <a:ext cx="8928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Parallel Programming(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병렬프로그래밍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)</a:t>
            </a:r>
          </a:p>
          <a:p>
            <a:pPr algn="ctr"/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순차적으로 진행되는 문제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계산영역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를 </a:t>
            </a: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pPr algn="ctr"/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여러 개로 나누어 여러 프로세서에서 </a:t>
            </a: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pPr algn="ctr"/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동시에 수행되도록 하는 것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.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834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Parallel Programming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이란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?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(3)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050" name="Picture 2" descr="C:\Users\HeeDong\Desktop\프로그래밍패러다임\27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00808"/>
            <a:ext cx="6935168" cy="328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5229200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목적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:</a:t>
            </a:r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사이즈가 큰 문제를 순차실행에 비해 훨씬 더 빠르게 처리 할 수 있다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342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왜 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Parallel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Programming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이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필요한가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?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고성능 단일 프로세서 개발 한계</a:t>
            </a: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-&gt;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전송속도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제한</a:t>
            </a:r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-&gt;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소형화에 대한 물리적인 한계 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+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비용상승</a:t>
            </a: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pPr marL="0" indent="0">
              <a:buNone/>
            </a:pP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범용프로세서의 성능향상</a:t>
            </a: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-&gt;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병렬로 이용 시 적은 비용으로 고성능환경 구성가능</a:t>
            </a:r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688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Multi-Thread</a:t>
            </a:r>
            <a:r>
              <a:rPr lang="ko-KR" altLang="en-US" dirty="0"/>
              <a:t> </a:t>
            </a:r>
            <a:r>
              <a:rPr lang="en-US" altLang="ko-KR" dirty="0"/>
              <a:t>Programming</a:t>
            </a:r>
            <a:r>
              <a:rPr lang="ko-KR" altLang="en-US" dirty="0"/>
              <a:t>의 </a:t>
            </a:r>
            <a:r>
              <a:rPr lang="ko-KR" altLang="en-US" dirty="0" smtClean="0"/>
              <a:t>조건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작업이 병렬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병행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로 실행되어야 한다</a:t>
            </a:r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공유 데이터의 동기화</a:t>
            </a: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pPr marL="0" indent="0">
              <a:buNone/>
            </a:pP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LOCK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사용을 최소화 </a:t>
            </a:r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해야한다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75656" y="4509120"/>
            <a:ext cx="62646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 smtClean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Point!</a:t>
            </a:r>
          </a:p>
          <a:p>
            <a:pPr algn="ctr"/>
            <a:r>
              <a:rPr lang="en-US" altLang="ko-KR" sz="2200" dirty="0" smtClean="0">
                <a:latin typeface="HY헤드라인M" pitchFamily="18" charset="-127"/>
                <a:ea typeface="HY헤드라인M" pitchFamily="18" charset="-127"/>
              </a:rPr>
              <a:t>Thread API &amp; </a:t>
            </a:r>
            <a:r>
              <a:rPr lang="ko-KR" altLang="en-US" sz="2200" dirty="0" smtClean="0">
                <a:latin typeface="HY헤드라인M" pitchFamily="18" charset="-127"/>
                <a:ea typeface="HY헤드라인M" pitchFamily="18" charset="-127"/>
              </a:rPr>
              <a:t>동기화 객체 사용법 </a:t>
            </a:r>
            <a:r>
              <a:rPr lang="en-US" altLang="ko-KR" sz="2200" dirty="0" smtClean="0">
                <a:latin typeface="HY헤드라인M" pitchFamily="18" charset="-127"/>
                <a:ea typeface="HY헤드라인M" pitchFamily="18" charset="-127"/>
              </a:rPr>
              <a:t>Easy</a:t>
            </a:r>
          </a:p>
          <a:p>
            <a:pPr algn="ctr"/>
            <a:r>
              <a:rPr lang="ko-KR" altLang="en-US" sz="2200" dirty="0" smtClean="0">
                <a:latin typeface="HY헤드라인M" pitchFamily="18" charset="-127"/>
                <a:ea typeface="HY헤드라인M" pitchFamily="18" charset="-127"/>
              </a:rPr>
              <a:t>프로그래머가 </a:t>
            </a:r>
            <a:r>
              <a:rPr lang="en-US" altLang="ko-KR" sz="2200" dirty="0" smtClean="0">
                <a:latin typeface="HY헤드라인M" pitchFamily="18" charset="-127"/>
                <a:ea typeface="HY헤드라인M" pitchFamily="18" charset="-127"/>
              </a:rPr>
              <a:t>“</a:t>
            </a:r>
            <a:r>
              <a:rPr lang="ko-KR" altLang="en-US" sz="2200" b="1" dirty="0" smtClean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조건</a:t>
            </a:r>
            <a:r>
              <a:rPr lang="en-US" altLang="ko-KR" sz="2200" dirty="0" smtClean="0">
                <a:latin typeface="HY헤드라인M" pitchFamily="18" charset="-127"/>
                <a:ea typeface="HY헤드라인M" pitchFamily="18" charset="-127"/>
              </a:rPr>
              <a:t>”</a:t>
            </a:r>
            <a:r>
              <a:rPr lang="ko-KR" altLang="en-US" sz="2200" dirty="0" smtClean="0">
                <a:latin typeface="HY헤드라인M" pitchFamily="18" charset="-127"/>
                <a:ea typeface="HY헤드라인M" pitchFamily="18" charset="-127"/>
              </a:rPr>
              <a:t>에 맞춰 사용이 어려움</a:t>
            </a:r>
            <a:endParaRPr lang="ko-KR" altLang="en-US" sz="2200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462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Multi-Thread</a:t>
            </a:r>
            <a:r>
              <a:rPr lang="ko-KR" altLang="en-US" dirty="0"/>
              <a:t> </a:t>
            </a:r>
            <a:r>
              <a:rPr lang="en-US" altLang="ko-KR" dirty="0"/>
              <a:t>Programming</a:t>
            </a:r>
            <a:r>
              <a:rPr lang="ko-KR" altLang="en-US" dirty="0"/>
              <a:t>의 </a:t>
            </a:r>
            <a:r>
              <a:rPr lang="ko-KR" altLang="en-US" dirty="0" smtClean="0"/>
              <a:t>조건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835696" y="1844824"/>
            <a:ext cx="5400600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개발자의 실수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115616" y="3068960"/>
            <a:ext cx="2736304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명시적인 문제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004048" y="3068960"/>
            <a:ext cx="2736304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묵</a:t>
            </a:r>
            <a:r>
              <a:rPr lang="ko-KR" altLang="en-US" dirty="0"/>
              <a:t>시</a:t>
            </a:r>
            <a:r>
              <a:rPr lang="ko-KR" altLang="en-US" dirty="0" smtClean="0"/>
              <a:t>적인 문제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439652" y="3845043"/>
            <a:ext cx="208823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Dead Lock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004048" y="3791916"/>
            <a:ext cx="2880320" cy="377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디버깅 난이도 상승</a:t>
            </a:r>
            <a:endParaRPr lang="ko-KR" altLang="en-US" dirty="0"/>
          </a:p>
        </p:txBody>
      </p:sp>
      <p:cxnSp>
        <p:nvCxnSpPr>
          <p:cNvPr id="23" name="직선 연결선 22"/>
          <p:cNvCxnSpPr>
            <a:endCxn id="11" idx="2"/>
          </p:cNvCxnSpPr>
          <p:nvPr/>
        </p:nvCxnSpPr>
        <p:spPr>
          <a:xfrm>
            <a:off x="4535996" y="2780928"/>
            <a:ext cx="17716" cy="3318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1439652" y="4781920"/>
            <a:ext cx="208823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Crash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786790" y="5597931"/>
            <a:ext cx="3924436" cy="49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문제상황의 정보가 제대로 남지 않음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원인파악이 </a:t>
            </a:r>
            <a:r>
              <a:rPr lang="ko-KR" altLang="en-US" dirty="0" err="1" smtClean="0"/>
              <a:t>힘듬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5004048" y="4243601"/>
            <a:ext cx="2880320" cy="377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Lock </a:t>
            </a:r>
            <a:r>
              <a:rPr lang="ko-KR" altLang="en-US" dirty="0" err="1" smtClean="0"/>
              <a:t>자주사용시</a:t>
            </a:r>
            <a:r>
              <a:rPr lang="ko-KR" altLang="en-US" dirty="0" smtClean="0"/>
              <a:t> 성능저하</a:t>
            </a:r>
            <a:endParaRPr lang="ko-KR" altLang="en-US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5004048" y="4697095"/>
            <a:ext cx="2880320" cy="377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로직복잡도</a:t>
            </a:r>
            <a:r>
              <a:rPr lang="ko-KR" altLang="en-US" dirty="0" smtClean="0"/>
              <a:t> 증가</a:t>
            </a:r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5000600" y="5157192"/>
            <a:ext cx="2880320" cy="377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코드가독성</a:t>
            </a:r>
            <a:r>
              <a:rPr lang="ko-KR" altLang="en-US" dirty="0" smtClean="0"/>
              <a:t> 감</a:t>
            </a:r>
            <a:r>
              <a:rPr lang="ko-KR" altLang="en-US" dirty="0"/>
              <a:t>소</a:t>
            </a:r>
          </a:p>
        </p:txBody>
      </p:sp>
      <p:cxnSp>
        <p:nvCxnSpPr>
          <p:cNvPr id="32" name="직선 화살표 연결선 31"/>
          <p:cNvCxnSpPr>
            <a:endCxn id="7" idx="0"/>
          </p:cNvCxnSpPr>
          <p:nvPr/>
        </p:nvCxnSpPr>
        <p:spPr>
          <a:xfrm flipH="1">
            <a:off x="2483768" y="2780928"/>
            <a:ext cx="122413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5148064" y="2780928"/>
            <a:ext cx="129614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8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Multi-Thread</a:t>
            </a:r>
            <a:r>
              <a:rPr lang="ko-KR" altLang="en-US" dirty="0"/>
              <a:t> </a:t>
            </a:r>
            <a:r>
              <a:rPr lang="en-US" altLang="ko-KR" dirty="0"/>
              <a:t>Programming</a:t>
            </a:r>
            <a:r>
              <a:rPr lang="ko-KR" altLang="en-US" dirty="0"/>
              <a:t>의 조건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Solution!</a:t>
            </a:r>
          </a:p>
          <a:p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과 같은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API or Library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이용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!</a:t>
            </a:r>
          </a:p>
          <a:p>
            <a:pPr marL="0" indent="0">
              <a:buNone/>
            </a:pP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장점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앞에서의 복잡한 상황고려 필요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X</a:t>
            </a:r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23528" y="2420888"/>
            <a:ext cx="2304256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OpenMP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012160" y="2420888"/>
            <a:ext cx="2304256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PPL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275856" y="2420888"/>
            <a:ext cx="2304256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MPI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1403648" y="3573016"/>
            <a:ext cx="43204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3419872" y="3573016"/>
            <a:ext cx="1008112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3419872" y="3573016"/>
            <a:ext cx="3744416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00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중앙">
  <a:themeElements>
    <a:clrScheme name="중앙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중앙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중앙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Owl-reads-the-information-on-the-laptop-PowerPoint-Templates-Standard</Template>
  <TotalTime>422</TotalTime>
  <Words>621</Words>
  <Application>Microsoft Office PowerPoint</Application>
  <PresentationFormat>화면 슬라이드 쇼(4:3)</PresentationFormat>
  <Paragraphs>177</Paragraphs>
  <Slides>26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Office 테마</vt:lpstr>
      <vt:lpstr>Custom Design</vt:lpstr>
      <vt:lpstr>1_Custom Design</vt:lpstr>
      <vt:lpstr>중앙</vt:lpstr>
      <vt:lpstr>Project  #2   Survey  on Programming  Paradigms</vt:lpstr>
      <vt:lpstr>목차</vt:lpstr>
      <vt:lpstr>Parallel Programming이란? (1)</vt:lpstr>
      <vt:lpstr>Parallel Programming이란? (2)</vt:lpstr>
      <vt:lpstr>Parallel Programming이란? (3)</vt:lpstr>
      <vt:lpstr>왜 Parallel Programming이 필요한가?</vt:lpstr>
      <vt:lpstr>Multi-Thread Programming의 조건 (1)</vt:lpstr>
      <vt:lpstr>Multi-Thread Programming의 조건 (2)</vt:lpstr>
      <vt:lpstr>Multi-Thread Programming의 조건 (3)</vt:lpstr>
      <vt:lpstr>OpenMP</vt:lpstr>
      <vt:lpstr>OpenMP?</vt:lpstr>
      <vt:lpstr>OpenMP?</vt:lpstr>
      <vt:lpstr>OpenMP의 구성</vt:lpstr>
      <vt:lpstr>OpenMP 사용법 (1)</vt:lpstr>
      <vt:lpstr>OpenMP 사용법 (2)</vt:lpstr>
      <vt:lpstr>OpenMP 사용법 (3)</vt:lpstr>
      <vt:lpstr>PPL</vt:lpstr>
      <vt:lpstr>PPL이란?</vt:lpstr>
      <vt:lpstr>PPL 구성(1)</vt:lpstr>
      <vt:lpstr>PPL구성 (2)</vt:lpstr>
      <vt:lpstr>PPL 사용법(1)</vt:lpstr>
      <vt:lpstr>평가 </vt:lpstr>
      <vt:lpstr>결론</vt:lpstr>
      <vt:lpstr>Q &amp; A</vt:lpstr>
      <vt:lpstr>Reference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 #2  Survey  on Programming  Paradigms</dc:title>
  <dc:creator>HeeDong</dc:creator>
  <cp:lastModifiedBy>HeeDong</cp:lastModifiedBy>
  <cp:revision>61</cp:revision>
  <dcterms:created xsi:type="dcterms:W3CDTF">2016-05-22T09:51:29Z</dcterms:created>
  <dcterms:modified xsi:type="dcterms:W3CDTF">2016-05-22T16:57:42Z</dcterms:modified>
</cp:coreProperties>
</file>