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0"/>
  </p:notesMasterIdLst>
  <p:sldIdLst>
    <p:sldId id="256" r:id="rId2"/>
    <p:sldId id="347" r:id="rId3"/>
    <p:sldId id="358" r:id="rId4"/>
    <p:sldId id="348" r:id="rId5"/>
    <p:sldId id="349" r:id="rId6"/>
    <p:sldId id="350" r:id="rId7"/>
    <p:sldId id="351" r:id="rId8"/>
    <p:sldId id="353" r:id="rId9"/>
    <p:sldId id="352" r:id="rId10"/>
    <p:sldId id="342" r:id="rId11"/>
    <p:sldId id="354" r:id="rId12"/>
    <p:sldId id="355" r:id="rId13"/>
    <p:sldId id="356" r:id="rId14"/>
    <p:sldId id="357" r:id="rId15"/>
    <p:sldId id="343" r:id="rId16"/>
    <p:sldId id="344" r:id="rId17"/>
    <p:sldId id="345" r:id="rId18"/>
    <p:sldId id="34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256"/>
            <p14:sldId id="347"/>
            <p14:sldId id="358"/>
            <p14:sldId id="348"/>
            <p14:sldId id="349"/>
            <p14:sldId id="350"/>
            <p14:sldId id="351"/>
            <p14:sldId id="353"/>
            <p14:sldId id="352"/>
            <p14:sldId id="342"/>
            <p14:sldId id="354"/>
            <p14:sldId id="355"/>
            <p14:sldId id="356"/>
            <p14:sldId id="357"/>
            <p14:sldId id="343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25" autoAdjust="0"/>
  </p:normalViewPr>
  <p:slideViewPr>
    <p:cSldViewPr>
      <p:cViewPr varScale="1">
        <p:scale>
          <a:sx n="108" d="100"/>
          <a:sy n="108" d="100"/>
        </p:scale>
        <p:origin x="22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2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1CD2-49BA-A40C-0A13-CBC085AA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AA1F9E-2598-42C2-37D1-A15FAB85D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2365C5-0CC1-AEF2-FA2A-34AF0DDE1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2628B-1598-31F9-A33A-E4297A9C1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1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740DED-B6E0-3F6F-EF41-D879668486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C1B28-602D-D366-8C86-9BC3B765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FB99C-F883-1C21-584B-C2DE9627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T-TEST(</a:t>
            </a:r>
            <a:r>
              <a:rPr lang="ko-KR" altLang="en-US" dirty="0"/>
              <a:t>검정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0CCF2E-194D-3455-2483-67FA10F1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03A64-7699-3232-F61C-363223E689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/>
          </a:bodyPr>
          <a:lstStyle/>
          <a:p>
            <a:r>
              <a:rPr lang="en-US" altLang="ko-KR" dirty="0"/>
              <a:t>T-TEST</a:t>
            </a:r>
            <a:r>
              <a:rPr lang="ko-KR" altLang="en-US" dirty="0"/>
              <a:t> 목적</a:t>
            </a:r>
            <a:endParaRPr lang="en-US" altLang="ko-KR" dirty="0"/>
          </a:p>
          <a:p>
            <a:pPr lvl="1"/>
            <a:r>
              <a:rPr lang="ko-KR" altLang="en-US" dirty="0"/>
              <a:t>두 집단의 평균 차이가 통계적으로 </a:t>
            </a:r>
            <a:r>
              <a:rPr lang="ko-KR" altLang="en-US" dirty="0" err="1"/>
              <a:t>유의미한지를</a:t>
            </a:r>
            <a:r>
              <a:rPr lang="ko-KR" altLang="en-US" dirty="0"/>
              <a:t> 판단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3751B7-61A2-8155-E869-4DB72361C215}"/>
              </a:ext>
            </a:extLst>
          </p:cNvPr>
          <p:cNvSpPr/>
          <p:nvPr/>
        </p:nvSpPr>
        <p:spPr>
          <a:xfrm>
            <a:off x="1720277" y="3196461"/>
            <a:ext cx="2088232" cy="2016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</a:t>
            </a:r>
          </a:p>
          <a:p>
            <a:pPr algn="ctr"/>
            <a:r>
              <a:rPr lang="ko-KR" altLang="en-US" sz="2800" dirty="0"/>
              <a:t>평균값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B5C9537-698E-A1D3-9720-D249C8C12146}"/>
              </a:ext>
            </a:extLst>
          </p:cNvPr>
          <p:cNvSpPr/>
          <p:nvPr/>
        </p:nvSpPr>
        <p:spPr>
          <a:xfrm>
            <a:off x="5045483" y="3196461"/>
            <a:ext cx="2088232" cy="2016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B</a:t>
            </a:r>
          </a:p>
          <a:p>
            <a:pPr algn="ctr"/>
            <a:r>
              <a:rPr lang="ko-KR" altLang="en-US" sz="2800" dirty="0"/>
              <a:t>평균값</a:t>
            </a:r>
          </a:p>
        </p:txBody>
      </p:sp>
      <p:sp>
        <p:nvSpPr>
          <p:cNvPr id="7" name="같음 기호 6">
            <a:extLst>
              <a:ext uri="{FF2B5EF4-FFF2-40B4-BE49-F238E27FC236}">
                <a16:creationId xmlns:a16="http://schemas.microsoft.com/office/drawing/2014/main" id="{CBA3C268-DDF4-BDA5-36F8-229C37634B58}"/>
              </a:ext>
            </a:extLst>
          </p:cNvPr>
          <p:cNvSpPr/>
          <p:nvPr/>
        </p:nvSpPr>
        <p:spPr>
          <a:xfrm>
            <a:off x="4067944" y="3738736"/>
            <a:ext cx="719092" cy="410344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등호 8">
            <a:extLst>
              <a:ext uri="{FF2B5EF4-FFF2-40B4-BE49-F238E27FC236}">
                <a16:creationId xmlns:a16="http://schemas.microsoft.com/office/drawing/2014/main" id="{F664987A-4D61-7B52-7148-0EDC835B7B2F}"/>
              </a:ext>
            </a:extLst>
          </p:cNvPr>
          <p:cNvSpPr/>
          <p:nvPr/>
        </p:nvSpPr>
        <p:spPr>
          <a:xfrm>
            <a:off x="4066956" y="4293095"/>
            <a:ext cx="720080" cy="410344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3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47A9B-B8B8-C930-45DC-6810D0970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613E4-69B1-56B8-BDDC-52F67A90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T-TEST(</a:t>
            </a:r>
            <a:r>
              <a:rPr lang="ko-KR" altLang="en-US" dirty="0"/>
              <a:t>검정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3F9C1-56DB-712F-62B7-DC5672AB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A1555-027D-8242-ECCE-CBB9E72A8C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88232"/>
          </a:xfrm>
        </p:spPr>
        <p:txBody>
          <a:bodyPr>
            <a:normAutofit/>
          </a:bodyPr>
          <a:lstStyle/>
          <a:p>
            <a:r>
              <a:rPr lang="en-US" altLang="ko-KR" dirty="0"/>
              <a:t>T-TEST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T</a:t>
            </a:r>
            <a:r>
              <a:rPr lang="ko-KR" altLang="en-US" dirty="0"/>
              <a:t>검정은 </a:t>
            </a:r>
            <a:r>
              <a:rPr lang="ko-KR" altLang="en-US" dirty="0" err="1"/>
              <a:t>일표본</a:t>
            </a:r>
            <a:r>
              <a:rPr lang="en-US" altLang="ko-KR" dirty="0"/>
              <a:t>, </a:t>
            </a:r>
            <a:r>
              <a:rPr lang="ko-KR" altLang="en-US" dirty="0"/>
              <a:t>독립표본</a:t>
            </a:r>
            <a:r>
              <a:rPr lang="en-US" altLang="ko-KR" dirty="0"/>
              <a:t>, </a:t>
            </a:r>
            <a:r>
              <a:rPr lang="ko-KR" altLang="en-US" dirty="0"/>
              <a:t>대응표본이 존재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검정은 </a:t>
            </a:r>
            <a:r>
              <a:rPr lang="ko-KR" altLang="en-US" dirty="0" err="1"/>
              <a:t>귀무가설을</a:t>
            </a:r>
            <a:r>
              <a:rPr lang="ko-KR" altLang="en-US" dirty="0"/>
              <a:t> 출발점으로 삼는다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</a:t>
            </a:r>
            <a:r>
              <a:rPr lang="ko-KR" altLang="en-US" dirty="0"/>
              <a:t>검정은 의학 연구</a:t>
            </a:r>
            <a:r>
              <a:rPr lang="en-US" altLang="ko-KR" dirty="0"/>
              <a:t>, </a:t>
            </a:r>
            <a:r>
              <a:rPr lang="ko-KR" altLang="en-US" dirty="0"/>
              <a:t>마케팅 전략</a:t>
            </a:r>
            <a:r>
              <a:rPr lang="en-US" altLang="ko-KR" dirty="0"/>
              <a:t>, </a:t>
            </a:r>
            <a:r>
              <a:rPr lang="ko-KR" altLang="en-US" dirty="0"/>
              <a:t>품질 관리 등 다양한 분야에서 데이터 기반의 의사결정을 지원함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D47405-95D8-9F54-174C-DEE17F9F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01008"/>
            <a:ext cx="3428231" cy="25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2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ED0D4-4D93-1D8B-F0D1-BA18B32C5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283D2-B270-F54E-AD26-A7A07A85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T-TEST </a:t>
            </a:r>
            <a:r>
              <a:rPr lang="ko-KR" altLang="en-US" dirty="0" err="1"/>
              <a:t>일표본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D145B-2677-A920-AA58-1E9989A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AA45B-02BF-C858-E53B-D19281CFE4A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88232"/>
          </a:xfrm>
        </p:spPr>
        <p:txBody>
          <a:bodyPr>
            <a:normAutofit/>
          </a:bodyPr>
          <a:lstStyle/>
          <a:p>
            <a:r>
              <a:rPr lang="en-US" altLang="ko-KR" dirty="0"/>
              <a:t>T-TEST</a:t>
            </a:r>
            <a:r>
              <a:rPr lang="ko-KR" altLang="en-US" dirty="0"/>
              <a:t> </a:t>
            </a:r>
            <a:r>
              <a:rPr lang="ko-KR" altLang="en-US" dirty="0" err="1"/>
              <a:t>일표본</a:t>
            </a:r>
            <a:r>
              <a:rPr lang="en-US" altLang="ko-KR" dirty="0"/>
              <a:t>(One-sample</a:t>
            </a:r>
            <a:r>
              <a:rPr lang="ko-KR" altLang="en-US" dirty="0"/>
              <a:t> </a:t>
            </a:r>
            <a:r>
              <a:rPr lang="en-US" altLang="ko-KR" dirty="0"/>
              <a:t>T-Test)</a:t>
            </a:r>
          </a:p>
          <a:p>
            <a:pPr lvl="1"/>
            <a:r>
              <a:rPr lang="ko-KR" altLang="en-US" dirty="0"/>
              <a:t>단일 집단의 표본 평균 </a:t>
            </a:r>
            <a:r>
              <a:rPr lang="en-US" altLang="ko-KR" dirty="0"/>
              <a:t>vs </a:t>
            </a:r>
            <a:r>
              <a:rPr lang="ko-KR" altLang="en-US" dirty="0"/>
              <a:t>알려진 모집단 평균</a:t>
            </a:r>
            <a:endParaRPr lang="en-US" altLang="ko-KR" dirty="0"/>
          </a:p>
          <a:p>
            <a:pPr lvl="1"/>
            <a:r>
              <a:rPr lang="en-US" altLang="ko-KR" dirty="0"/>
              <a:t>ex.</a:t>
            </a:r>
            <a:r>
              <a:rPr lang="ko-KR" altLang="en-US" dirty="0"/>
              <a:t> </a:t>
            </a:r>
            <a:r>
              <a:rPr lang="ko-KR" altLang="en-US" dirty="0" err="1"/>
              <a:t>서브웨이</a:t>
            </a:r>
            <a:r>
              <a:rPr lang="ko-KR" altLang="en-US" dirty="0"/>
              <a:t> </a:t>
            </a:r>
            <a:r>
              <a:rPr lang="ko-KR" altLang="en-US" dirty="0" err="1"/>
              <a:t>초코칩</a:t>
            </a:r>
            <a:r>
              <a:rPr lang="ko-KR" altLang="en-US" dirty="0"/>
              <a:t> 칼로리와 </a:t>
            </a:r>
            <a:r>
              <a:rPr lang="ko-KR" altLang="en-US" dirty="0" err="1"/>
              <a:t>초코칩</a:t>
            </a:r>
            <a:r>
              <a:rPr lang="ko-KR" altLang="en-US" dirty="0"/>
              <a:t> 칼로리 일치 여부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길동이 키와 전국 대학생 평균 키 비교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5F36D9-9C5C-2BA2-9836-9655CE8B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573016"/>
            <a:ext cx="1968360" cy="24644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873F0C-C0B9-2551-DA53-9FA9160D4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573016"/>
            <a:ext cx="3067764" cy="2088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8C1B3-AAD9-D2A0-841B-EAF5766DBC0F}"/>
              </a:ext>
            </a:extLst>
          </p:cNvPr>
          <p:cNvSpPr txBox="1"/>
          <p:nvPr/>
        </p:nvSpPr>
        <p:spPr>
          <a:xfrm>
            <a:off x="3822051" y="4293966"/>
            <a:ext cx="74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rgbClr val="002060"/>
                </a:solidFill>
              </a:rPr>
              <a:t>VS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07F0A-A9A5-3FA0-5A59-DC95B7547800}"/>
              </a:ext>
            </a:extLst>
          </p:cNvPr>
          <p:cNvSpPr txBox="1"/>
          <p:nvPr/>
        </p:nvSpPr>
        <p:spPr>
          <a:xfrm>
            <a:off x="5411954" y="566817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 </a:t>
            </a:r>
            <a:r>
              <a:rPr lang="ko-KR" altLang="en-US" dirty="0" err="1"/>
              <a:t>초코칩</a:t>
            </a:r>
            <a:r>
              <a:rPr lang="ko-KR" altLang="en-US" dirty="0"/>
              <a:t> 칼로리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9E680-7D28-C686-5D95-F51C82536397}"/>
              </a:ext>
            </a:extLst>
          </p:cNvPr>
          <p:cNvSpPr txBox="1"/>
          <p:nvPr/>
        </p:nvSpPr>
        <p:spPr>
          <a:xfrm>
            <a:off x="1419620" y="599686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서브웨이</a:t>
            </a:r>
            <a:r>
              <a:rPr lang="ko-KR" altLang="en-US" dirty="0"/>
              <a:t> </a:t>
            </a:r>
            <a:r>
              <a:rPr lang="ko-KR" altLang="en-US" dirty="0" err="1"/>
              <a:t>초코칩</a:t>
            </a:r>
            <a:r>
              <a:rPr lang="ko-KR" altLang="en-US" dirty="0"/>
              <a:t> 칼로리</a:t>
            </a:r>
          </a:p>
        </p:txBody>
      </p:sp>
    </p:spTree>
    <p:extLst>
      <p:ext uri="{BB962C8B-B14F-4D97-AF65-F5344CB8AC3E}">
        <p14:creationId xmlns:p14="http://schemas.microsoft.com/office/powerpoint/2010/main" val="291026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2E38A-B700-45D8-075C-80942B91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F9016-F737-5206-69ED-D03524F9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T-TEST </a:t>
            </a:r>
            <a:r>
              <a:rPr lang="ko-KR" altLang="en-US" dirty="0"/>
              <a:t>독립표본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823D37-06EA-8D3E-8262-A38E9733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29AD6-C416-B388-813C-2CEBCD5EC1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88232"/>
          </a:xfrm>
        </p:spPr>
        <p:txBody>
          <a:bodyPr>
            <a:normAutofit/>
          </a:bodyPr>
          <a:lstStyle/>
          <a:p>
            <a:r>
              <a:rPr lang="en-US" altLang="ko-KR" dirty="0"/>
              <a:t>T-TEST</a:t>
            </a:r>
            <a:r>
              <a:rPr lang="ko-KR" altLang="en-US" dirty="0"/>
              <a:t> 독립표본</a:t>
            </a:r>
            <a:r>
              <a:rPr lang="en-US" altLang="ko-KR" dirty="0"/>
              <a:t>(Independent Sample T-Test)</a:t>
            </a:r>
          </a:p>
          <a:p>
            <a:pPr lvl="1"/>
            <a:r>
              <a:rPr lang="ko-KR" altLang="en-US" dirty="0"/>
              <a:t>서로 다른 두 집단 평균 비교</a:t>
            </a:r>
            <a:endParaRPr lang="en-US" altLang="ko-KR" dirty="0"/>
          </a:p>
          <a:p>
            <a:pPr lvl="1"/>
            <a:r>
              <a:rPr lang="en-US" altLang="ko-KR" dirty="0"/>
              <a:t>ex.</a:t>
            </a:r>
            <a:r>
              <a:rPr lang="ko-KR" altLang="en-US" dirty="0"/>
              <a:t> 남녀 소비 패턴 차이 분석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교육 방법</a:t>
            </a:r>
            <a:r>
              <a:rPr lang="en-US" altLang="ko-KR" dirty="0"/>
              <a:t>(A/B)</a:t>
            </a:r>
            <a:r>
              <a:rPr lang="ko-KR" altLang="en-US" dirty="0"/>
              <a:t>에 따른 영업사원 실적 분석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D4F0F-4801-FCC9-9056-D912ED9D8976}"/>
              </a:ext>
            </a:extLst>
          </p:cNvPr>
          <p:cNvSpPr txBox="1"/>
          <p:nvPr/>
        </p:nvSpPr>
        <p:spPr>
          <a:xfrm>
            <a:off x="4123891" y="4352727"/>
            <a:ext cx="749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002060"/>
                </a:solidFill>
              </a:rPr>
              <a:t>VS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C0D291-78A5-20D5-AAEB-216B1D97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85" y="3457260"/>
            <a:ext cx="3265581" cy="2437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305FC8-EFED-65D3-5D56-AAE4C2F2B62D}"/>
              </a:ext>
            </a:extLst>
          </p:cNvPr>
          <p:cNvSpPr txBox="1"/>
          <p:nvPr/>
        </p:nvSpPr>
        <p:spPr>
          <a:xfrm>
            <a:off x="1187624" y="5984701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교육을 받은 사원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CBD4BC-1031-D460-A90D-34D969698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5" y="3457261"/>
            <a:ext cx="2736304" cy="2480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5C12BC-9D0D-C44D-968D-C82D312BE5D3}"/>
              </a:ext>
            </a:extLst>
          </p:cNvPr>
          <p:cNvSpPr txBox="1"/>
          <p:nvPr/>
        </p:nvSpPr>
        <p:spPr>
          <a:xfrm>
            <a:off x="5364088" y="598470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교육을 받은 사원</a:t>
            </a:r>
          </a:p>
        </p:txBody>
      </p:sp>
    </p:spTree>
    <p:extLst>
      <p:ext uri="{BB962C8B-B14F-4D97-AF65-F5344CB8AC3E}">
        <p14:creationId xmlns:p14="http://schemas.microsoft.com/office/powerpoint/2010/main" val="130498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39BFA-AD4D-8F2D-6D01-8115D26AB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97DFB-E677-4A41-2D6A-2FB5CAD3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T-TEST </a:t>
            </a:r>
            <a:r>
              <a:rPr lang="ko-KR" altLang="en-US" dirty="0"/>
              <a:t>대응표본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0D364-65AB-B7FD-6032-0B208427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CC341-60FD-89C6-2A99-E04A26B00A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88232"/>
          </a:xfrm>
        </p:spPr>
        <p:txBody>
          <a:bodyPr>
            <a:normAutofit/>
          </a:bodyPr>
          <a:lstStyle/>
          <a:p>
            <a:r>
              <a:rPr lang="en-US" altLang="ko-KR" dirty="0"/>
              <a:t>T-TEST</a:t>
            </a:r>
            <a:r>
              <a:rPr lang="ko-KR" altLang="en-US" dirty="0"/>
              <a:t> 대응표본</a:t>
            </a:r>
            <a:r>
              <a:rPr lang="en-US" altLang="ko-KR" dirty="0"/>
              <a:t>(Paired</a:t>
            </a:r>
            <a:r>
              <a:rPr lang="ko-KR" altLang="en-US" dirty="0"/>
              <a:t> </a:t>
            </a:r>
            <a:r>
              <a:rPr lang="en-US" altLang="ko-KR" dirty="0"/>
              <a:t>Sample T-Test)</a:t>
            </a:r>
          </a:p>
          <a:p>
            <a:pPr lvl="1"/>
            <a:r>
              <a:rPr lang="ko-KR" altLang="en-US" dirty="0"/>
              <a:t>동일 집단의 전후 평균 비교</a:t>
            </a:r>
            <a:endParaRPr lang="en-US" altLang="ko-KR" dirty="0"/>
          </a:p>
          <a:p>
            <a:pPr lvl="1"/>
            <a:r>
              <a:rPr lang="en-US" altLang="ko-KR" dirty="0"/>
              <a:t>ex.</a:t>
            </a:r>
            <a:r>
              <a:rPr lang="ko-KR" altLang="en-US" dirty="0"/>
              <a:t> 다이어트에 참여한 성인 체중 변화 분석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온라인 강의 수강 전</a:t>
            </a:r>
            <a:r>
              <a:rPr lang="en-US" altLang="ko-KR" dirty="0"/>
              <a:t>/</a:t>
            </a:r>
            <a:r>
              <a:rPr lang="ko-KR" altLang="en-US" dirty="0"/>
              <a:t>후 학생 성적 변화 분석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A649B-F752-4484-CFF5-E565D67CBDD7}"/>
              </a:ext>
            </a:extLst>
          </p:cNvPr>
          <p:cNvSpPr txBox="1"/>
          <p:nvPr/>
        </p:nvSpPr>
        <p:spPr>
          <a:xfrm>
            <a:off x="1403648" y="565516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다이어트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4379F-A6AE-BE11-57B2-4603ACDAE2F6}"/>
              </a:ext>
            </a:extLst>
          </p:cNvPr>
          <p:cNvSpPr txBox="1"/>
          <p:nvPr/>
        </p:nvSpPr>
        <p:spPr>
          <a:xfrm>
            <a:off x="5891534" y="570498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다이어트 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DDFEFD-D6DA-D709-E55E-C045646E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1" y="3717032"/>
            <a:ext cx="3780952" cy="17154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342063-7BAC-0F11-D1F3-FA9AA360E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89" y="3634799"/>
            <a:ext cx="3202872" cy="202036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693DAF9-2A96-EDF6-7E5B-B222449F25C0}"/>
              </a:ext>
            </a:extLst>
          </p:cNvPr>
          <p:cNvSpPr/>
          <p:nvPr/>
        </p:nvSpPr>
        <p:spPr>
          <a:xfrm>
            <a:off x="4391980" y="4402665"/>
            <a:ext cx="360040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2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130F9-7BE9-6E3F-90D6-42083C3B4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116B7-5E2B-338D-CE5A-66F62D99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독립변수와 종속변수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FDA13-D6F3-3182-717E-FB24D839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353A6-A4E5-ABAB-1DF7-D729F6FCCE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독립변수</a:t>
            </a:r>
            <a:endParaRPr lang="en-US" altLang="ko-KR" dirty="0"/>
          </a:p>
          <a:p>
            <a:pPr lvl="1"/>
            <a:r>
              <a:rPr lang="ko-KR" altLang="en-US" dirty="0"/>
              <a:t>결과에 영향을 미치는 변수</a:t>
            </a:r>
            <a:endParaRPr lang="en-US" altLang="ko-KR" dirty="0"/>
          </a:p>
          <a:p>
            <a:r>
              <a:rPr lang="ko-KR" altLang="en-US" dirty="0"/>
              <a:t>종속변수</a:t>
            </a:r>
            <a:endParaRPr lang="en-US" altLang="ko-KR" dirty="0"/>
          </a:p>
          <a:p>
            <a:pPr lvl="1"/>
            <a:r>
              <a:rPr lang="ko-KR" altLang="en-US" dirty="0"/>
              <a:t>독립변수의 변화에 따라 값이 변하는 변수</a:t>
            </a:r>
            <a:r>
              <a:rPr lang="en-US" altLang="ko-KR" dirty="0"/>
              <a:t>, </a:t>
            </a:r>
            <a:r>
              <a:rPr lang="ko-KR" altLang="en-US" dirty="0"/>
              <a:t>실제 결과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D3CE3C-3B17-24BD-847E-278469B26AD5}"/>
              </a:ext>
            </a:extLst>
          </p:cNvPr>
          <p:cNvSpPr/>
          <p:nvPr/>
        </p:nvSpPr>
        <p:spPr>
          <a:xfrm>
            <a:off x="1691680" y="3917879"/>
            <a:ext cx="1440160" cy="1279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독립</a:t>
            </a:r>
            <a:endParaRPr lang="en-US" altLang="ko-KR" sz="2800" dirty="0"/>
          </a:p>
          <a:p>
            <a:pPr algn="ctr"/>
            <a:r>
              <a:rPr lang="ko-KR" altLang="en-US" sz="2800" dirty="0"/>
              <a:t>변수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EEFCF36-719B-9D57-A9EB-7EB15A58D461}"/>
              </a:ext>
            </a:extLst>
          </p:cNvPr>
          <p:cNvSpPr/>
          <p:nvPr/>
        </p:nvSpPr>
        <p:spPr>
          <a:xfrm>
            <a:off x="2732339" y="5085184"/>
            <a:ext cx="1440160" cy="1279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독립</a:t>
            </a:r>
            <a:endParaRPr lang="en-US" altLang="ko-KR" sz="2800" dirty="0"/>
          </a:p>
          <a:p>
            <a:pPr algn="ctr"/>
            <a:r>
              <a:rPr lang="ko-KR" altLang="en-US" sz="2800" dirty="0"/>
              <a:t>변수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D7D892-1517-3464-BA55-1A68A1B4208F}"/>
              </a:ext>
            </a:extLst>
          </p:cNvPr>
          <p:cNvSpPr/>
          <p:nvPr/>
        </p:nvSpPr>
        <p:spPr>
          <a:xfrm>
            <a:off x="2732341" y="2647502"/>
            <a:ext cx="1440160" cy="12796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독립</a:t>
            </a:r>
            <a:endParaRPr lang="en-US" altLang="ko-KR" sz="2800" dirty="0"/>
          </a:p>
          <a:p>
            <a:pPr algn="ctr"/>
            <a:r>
              <a:rPr lang="ko-KR" altLang="en-US" sz="2800" dirty="0"/>
              <a:t>변수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BCC44D-1E9E-3FE4-8FF8-8F532F3F5010}"/>
              </a:ext>
            </a:extLst>
          </p:cNvPr>
          <p:cNvSpPr/>
          <p:nvPr/>
        </p:nvSpPr>
        <p:spPr>
          <a:xfrm>
            <a:off x="5796136" y="3917879"/>
            <a:ext cx="1440160" cy="1279629"/>
          </a:xfrm>
          <a:prstGeom prst="ellipse">
            <a:avLst/>
          </a:prstGeom>
          <a:solidFill>
            <a:srgbClr val="A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종속</a:t>
            </a:r>
            <a:endParaRPr lang="en-US" altLang="ko-KR" sz="2800" dirty="0"/>
          </a:p>
          <a:p>
            <a:pPr algn="ctr"/>
            <a:r>
              <a:rPr lang="ko-KR" altLang="en-US" sz="2800" dirty="0"/>
              <a:t>변수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F3B717-E06C-02EA-C43F-A42E606E7FEA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4172501" y="3287317"/>
            <a:ext cx="1834542" cy="8179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0F201D-7145-E151-3703-2105A0E88C0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131840" y="4557694"/>
            <a:ext cx="26642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3DC6DE9-3D02-4296-9212-35D18334156E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4172499" y="5010111"/>
            <a:ext cx="1834544" cy="714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0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3F2DB-D438-DBD4-CFC9-843DDBCE8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B97A-F07A-F4D9-1E63-71615D89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독립변수와 종속변수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4D3592-F29E-6811-5BEB-C6F4CD51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83119BB-A269-B8DD-E9DD-D4A1D5FA275A}"/>
              </a:ext>
            </a:extLst>
          </p:cNvPr>
          <p:cNvSpPr/>
          <p:nvPr/>
        </p:nvSpPr>
        <p:spPr>
          <a:xfrm>
            <a:off x="1555425" y="2302325"/>
            <a:ext cx="2055683" cy="1861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유튜브광고비</a:t>
            </a:r>
            <a:endParaRPr lang="ko-KR" altLang="en-US" sz="28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7AAFA3-3FDF-F289-EBC2-A0ACDDE20490}"/>
              </a:ext>
            </a:extLst>
          </p:cNvPr>
          <p:cNvSpPr/>
          <p:nvPr/>
        </p:nvSpPr>
        <p:spPr>
          <a:xfrm>
            <a:off x="5083817" y="2348880"/>
            <a:ext cx="2016224" cy="1768508"/>
          </a:xfrm>
          <a:prstGeom prst="ellipse">
            <a:avLst/>
          </a:prstGeom>
          <a:solidFill>
            <a:srgbClr val="A2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구독자 증가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C507EBC-728B-DC6F-4CF3-7D17928B6E6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611108" y="3233134"/>
            <a:ext cx="14727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98A12E-48F5-742D-A450-2B92135C13C9}"/>
              </a:ext>
            </a:extLst>
          </p:cNvPr>
          <p:cNvSpPr txBox="1"/>
          <p:nvPr/>
        </p:nvSpPr>
        <p:spPr>
          <a:xfrm>
            <a:off x="927741" y="4448032"/>
            <a:ext cx="75232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광고비 </a:t>
            </a:r>
            <a:r>
              <a:rPr lang="en-US" altLang="ko-KR" dirty="0"/>
              <a:t>100</a:t>
            </a:r>
            <a:r>
              <a:rPr lang="ko-KR" altLang="en-US" dirty="0"/>
              <a:t>만원 늘렸을 때 구독자가 </a:t>
            </a:r>
            <a:r>
              <a:rPr lang="en-US" altLang="ko-KR" dirty="0"/>
              <a:t>1000</a:t>
            </a:r>
            <a:r>
              <a:rPr lang="ko-KR" altLang="en-US" dirty="0"/>
              <a:t>명 증가한다면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광고비가 구독자 수에 영향을 준다고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광고비는 </a:t>
            </a:r>
            <a:r>
              <a:rPr lang="ko-KR" altLang="en-US" b="1" dirty="0"/>
              <a:t>독립변수</a:t>
            </a:r>
            <a:r>
              <a:rPr lang="en-US" altLang="ko-KR" b="1" dirty="0"/>
              <a:t>(</a:t>
            </a:r>
            <a:r>
              <a:rPr lang="ko-KR" altLang="en-US" b="1" dirty="0"/>
              <a:t>원인</a:t>
            </a:r>
            <a:r>
              <a:rPr lang="en-US" altLang="ko-KR" b="1" dirty="0"/>
              <a:t>)</a:t>
            </a:r>
            <a:r>
              <a:rPr lang="ko-KR" altLang="en-US" dirty="0"/>
              <a:t>고 구독자 수가 </a:t>
            </a:r>
            <a:r>
              <a:rPr lang="ko-KR" altLang="en-US" b="1" dirty="0"/>
              <a:t>종속변수</a:t>
            </a:r>
            <a:r>
              <a:rPr lang="en-US" altLang="ko-KR" b="1" dirty="0"/>
              <a:t>(</a:t>
            </a:r>
            <a:r>
              <a:rPr lang="ko-KR" altLang="en-US" b="1" dirty="0"/>
              <a:t>결과</a:t>
            </a:r>
            <a:r>
              <a:rPr lang="en-US" altLang="ko-KR" b="1" dirty="0"/>
              <a:t>)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45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823BA-62EC-DB2A-6ECD-9E95CD5A8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005ED-094E-8753-A8E1-910EFD8E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r>
              <a:rPr lang="ko-KR" altLang="en-US" dirty="0"/>
              <a:t>분석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1D414-5BB7-E0BE-4BF2-9D95B0F7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BF95A-F969-7B36-ACC8-E2AA3DB348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944216"/>
          </a:xfrm>
        </p:spPr>
        <p:txBody>
          <a:bodyPr>
            <a:normAutofit/>
          </a:bodyPr>
          <a:lstStyle/>
          <a:p>
            <a:r>
              <a:rPr lang="ko-KR" altLang="en-US" dirty="0"/>
              <a:t>회귀분석</a:t>
            </a:r>
            <a:endParaRPr lang="en-US" altLang="ko-KR" dirty="0"/>
          </a:p>
          <a:p>
            <a:pPr lvl="1"/>
            <a:r>
              <a:rPr lang="ko-KR" altLang="en-US" dirty="0"/>
              <a:t>독립변수와 종속변수 간의 관계를 수학적으로 모델링하여 예측할 때 사용</a:t>
            </a:r>
            <a:endParaRPr lang="en-US" altLang="ko-KR" dirty="0"/>
          </a:p>
          <a:p>
            <a:pPr lvl="1"/>
            <a:r>
              <a:rPr lang="ko-KR" altLang="en-US" dirty="0"/>
              <a:t>가장 기본적인 형태는 </a:t>
            </a:r>
            <a:r>
              <a:rPr lang="ko-KR" altLang="en-US" b="1" dirty="0"/>
              <a:t>선형 회귀 모델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7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2530-1367-7CF3-444E-FF2D4E2D9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86FB0-99C8-9BDF-A5C2-123890CB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r>
              <a:rPr lang="ko-KR" altLang="en-US" dirty="0"/>
              <a:t>분석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B3A9A8-032F-6B90-E590-99355183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E67156-F48F-89A0-8608-DE70DB7B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479120"/>
            <a:ext cx="4404147" cy="270965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9114AA-7A22-70BA-68D9-B52F6E00E3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5300" y="4188777"/>
            <a:ext cx="8153400" cy="194421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선형 회귀 모델</a:t>
            </a:r>
            <a:endParaRPr lang="en-US" altLang="ko-KR" dirty="0"/>
          </a:p>
          <a:p>
            <a:pPr lvl="1"/>
            <a:r>
              <a:rPr lang="en-US" altLang="ko-KR" dirty="0"/>
              <a:t>y</a:t>
            </a:r>
            <a:r>
              <a:rPr lang="ko-KR" altLang="en-US" dirty="0"/>
              <a:t>는 종속변수</a:t>
            </a:r>
            <a:r>
              <a:rPr lang="en-US" altLang="ko-KR" dirty="0"/>
              <a:t>(</a:t>
            </a:r>
            <a:r>
              <a:rPr lang="ko-KR" altLang="en-US" dirty="0"/>
              <a:t>예측하려는 값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는 독립변수</a:t>
            </a:r>
            <a:r>
              <a:rPr lang="en-US" altLang="ko-KR" dirty="0"/>
              <a:t>(</a:t>
            </a:r>
            <a:r>
              <a:rPr lang="ko-KR" altLang="en-US" dirty="0"/>
              <a:t>입력 변수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는 절편</a:t>
            </a:r>
            <a:r>
              <a:rPr lang="en-US" altLang="ko-KR" dirty="0"/>
              <a:t>(y</a:t>
            </a:r>
            <a:r>
              <a:rPr lang="ko-KR" altLang="en-US" dirty="0"/>
              <a:t>축과의 교차점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는 기울기</a:t>
            </a:r>
            <a:r>
              <a:rPr lang="en-US" altLang="ko-KR" dirty="0"/>
              <a:t>(</a:t>
            </a:r>
            <a:r>
              <a:rPr lang="ko-KR" altLang="en-US" dirty="0"/>
              <a:t>독립변수가 종속변수에 미치는 영향의 크기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177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8AD97-E86F-F3B6-0602-776BA4DD7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441DC-EECB-AB44-F325-519AD519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모집단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39338-6B8B-7179-35BF-E126F027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51199-59E1-001D-8327-ED65F6BCBB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길동이는 학교를 대표하는 학생 </a:t>
            </a:r>
            <a:r>
              <a:rPr lang="en-US" altLang="ko-KR" dirty="0"/>
              <a:t>100</a:t>
            </a:r>
            <a:r>
              <a:rPr lang="ko-KR" altLang="en-US" dirty="0"/>
              <a:t>명만 뽑아 학교급식 퀄리티를 조사하려고 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ko-KR" altLang="en-US" u="sng" dirty="0"/>
              <a:t>모집단은 학교에 다니는 학생 전체</a:t>
            </a:r>
            <a:r>
              <a:rPr lang="ko-KR" altLang="en-US" dirty="0"/>
              <a:t>이고 </a:t>
            </a:r>
            <a:r>
              <a:rPr lang="ko-KR" altLang="en-US" u="sng" dirty="0"/>
              <a:t>표본은 학생 </a:t>
            </a:r>
            <a:r>
              <a:rPr lang="en-US" altLang="ko-KR" u="sng" dirty="0"/>
              <a:t>100</a:t>
            </a:r>
            <a:r>
              <a:rPr lang="ko-KR" altLang="en-US" u="sng" dirty="0"/>
              <a:t>명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0AC3BE-94FD-5C9D-D519-C83B2DB2BC51}"/>
              </a:ext>
            </a:extLst>
          </p:cNvPr>
          <p:cNvSpPr/>
          <p:nvPr/>
        </p:nvSpPr>
        <p:spPr>
          <a:xfrm>
            <a:off x="1691680" y="2780928"/>
            <a:ext cx="2448272" cy="25367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EC19EB1-64FC-DEE9-70AD-06363983D96B}"/>
              </a:ext>
            </a:extLst>
          </p:cNvPr>
          <p:cNvSpPr/>
          <p:nvPr/>
        </p:nvSpPr>
        <p:spPr>
          <a:xfrm>
            <a:off x="5724130" y="3482815"/>
            <a:ext cx="1152128" cy="1133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DC7A0-B3C0-C871-A9F2-BFD7BDA42F7D}"/>
              </a:ext>
            </a:extLst>
          </p:cNvPr>
          <p:cNvSpPr txBox="1"/>
          <p:nvPr/>
        </p:nvSpPr>
        <p:spPr>
          <a:xfrm>
            <a:off x="5746196" y="3864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표본집단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A8A0E-F6DC-5585-2F63-CCE8545F452F}"/>
              </a:ext>
            </a:extLst>
          </p:cNvPr>
          <p:cNvSpPr txBox="1"/>
          <p:nvPr/>
        </p:nvSpPr>
        <p:spPr>
          <a:xfrm>
            <a:off x="2477234" y="31134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모집단</a:t>
            </a: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B951421-001D-ADA7-4311-846BC4FD587B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>
            <a:off x="4139952" y="4049326"/>
            <a:ext cx="1752903" cy="400581"/>
          </a:xfrm>
          <a:prstGeom prst="curvedConnector4">
            <a:avLst>
              <a:gd name="adj1" fmla="val 45187"/>
              <a:gd name="adj2" fmla="val 15706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BF1FB5-A3B0-7A0B-631E-B5EB91302A78}"/>
              </a:ext>
            </a:extLst>
          </p:cNvPr>
          <p:cNvSpPr txBox="1"/>
          <p:nvPr/>
        </p:nvSpPr>
        <p:spPr>
          <a:xfrm>
            <a:off x="2205524" y="53325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전국 대학생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D635F-6CBC-F504-DC8D-C887211C45AF}"/>
              </a:ext>
            </a:extLst>
          </p:cNvPr>
          <p:cNvSpPr txBox="1"/>
          <p:nvPr/>
        </p:nvSpPr>
        <p:spPr>
          <a:xfrm>
            <a:off x="5630780" y="46995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학생 </a:t>
            </a:r>
            <a:r>
              <a:rPr lang="en-US" altLang="ko-KR" dirty="0"/>
              <a:t>100</a:t>
            </a:r>
            <a:r>
              <a:rPr lang="ko-KR" altLang="en-US" dirty="0"/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92891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77E5F-7D1D-602F-EDE7-B1B7A8C7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12E49-721B-D94B-F1FD-F44840ED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모비율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5F78E-5939-88D1-B5DC-1F6F5333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328C8-14C4-6F2D-45CA-070B9243EC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/>
              <a:t>모비율</a:t>
            </a:r>
            <a:r>
              <a:rPr lang="en-US" altLang="ko-KR" dirty="0"/>
              <a:t>(Population Proportion)</a:t>
            </a:r>
            <a:r>
              <a:rPr lang="ko-KR" altLang="en-US" dirty="0"/>
              <a:t>은 모집단에서 특정 항목이 차지하는 비율을 의미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ex. 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학교에서 </a:t>
            </a:r>
            <a:r>
              <a:rPr lang="en-US" altLang="ko-KR" dirty="0"/>
              <a:t>1000</a:t>
            </a:r>
            <a:r>
              <a:rPr lang="ko-KR" altLang="en-US" dirty="0"/>
              <a:t>명의 학생이 있다고 가정</a:t>
            </a:r>
            <a:r>
              <a:rPr lang="en-US" altLang="ko-KR" dirty="0"/>
              <a:t>. </a:t>
            </a:r>
            <a:r>
              <a:rPr lang="ko-KR" altLang="en-US" dirty="0"/>
              <a:t>이 중 </a:t>
            </a:r>
            <a:r>
              <a:rPr lang="en-US" altLang="ko-KR" dirty="0"/>
              <a:t>400</a:t>
            </a:r>
            <a:r>
              <a:rPr lang="ko-KR" altLang="en-US" dirty="0"/>
              <a:t>명이 축구를 좋아한다고 하면</a:t>
            </a:r>
            <a:r>
              <a:rPr lang="en-US" altLang="ko-KR" dirty="0"/>
              <a:t>, </a:t>
            </a:r>
            <a:r>
              <a:rPr lang="ko-KR" altLang="en-US" dirty="0"/>
              <a:t>축구를 좋아하는 학생의 모비율은 </a:t>
            </a:r>
            <a:r>
              <a:rPr lang="en-US" altLang="ko-KR" dirty="0"/>
              <a:t>40%.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DC1C4C-7A22-94A1-0E4F-71C0E3D1E395}"/>
              </a:ext>
            </a:extLst>
          </p:cNvPr>
          <p:cNvSpPr/>
          <p:nvPr/>
        </p:nvSpPr>
        <p:spPr>
          <a:xfrm>
            <a:off x="3131840" y="3096707"/>
            <a:ext cx="2448272" cy="25367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6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09BD1E-91A7-B052-200B-D418D0230272}"/>
              </a:ext>
            </a:extLst>
          </p:cNvPr>
          <p:cNvSpPr/>
          <p:nvPr/>
        </p:nvSpPr>
        <p:spPr>
          <a:xfrm>
            <a:off x="3757469" y="3922998"/>
            <a:ext cx="1152128" cy="1133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57A31-9849-9B0E-D34E-931D14FEE17B}"/>
              </a:ext>
            </a:extLst>
          </p:cNvPr>
          <p:cNvSpPr txBox="1"/>
          <p:nvPr/>
        </p:nvSpPr>
        <p:spPr>
          <a:xfrm>
            <a:off x="4010367" y="42351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축구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CE254-A164-8E2B-FDE5-B8A0BCE253D0}"/>
              </a:ext>
            </a:extLst>
          </p:cNvPr>
          <p:cNvSpPr txBox="1"/>
          <p:nvPr/>
        </p:nvSpPr>
        <p:spPr>
          <a:xfrm>
            <a:off x="3894950" y="3218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모집단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3E5BF-A4A3-2BEC-7449-8DAE7F992786}"/>
              </a:ext>
            </a:extLst>
          </p:cNvPr>
          <p:cNvSpPr txBox="1"/>
          <p:nvPr/>
        </p:nvSpPr>
        <p:spPr>
          <a:xfrm>
            <a:off x="3917146" y="568023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1000</a:t>
            </a:r>
            <a:r>
              <a:rPr lang="ko-KR" altLang="en-US" sz="1600" dirty="0"/>
              <a:t>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49549-6621-D7BE-BF3A-C5DD69B940E3}"/>
              </a:ext>
            </a:extLst>
          </p:cNvPr>
          <p:cNvSpPr txBox="1"/>
          <p:nvPr/>
        </p:nvSpPr>
        <p:spPr>
          <a:xfrm>
            <a:off x="3990331" y="454496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400</a:t>
            </a:r>
            <a:r>
              <a:rPr lang="ko-KR" altLang="en-US" sz="1600" dirty="0"/>
              <a:t>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B124BDC-8402-18AC-089A-72844B276231}"/>
              </a:ext>
            </a:extLst>
          </p:cNvPr>
          <p:cNvCxnSpPr>
            <a:cxnSpLocks/>
            <a:stCxn id="16" idx="1"/>
            <a:endCxn id="10" idx="6"/>
          </p:cNvCxnSpPr>
          <p:nvPr/>
        </p:nvCxnSpPr>
        <p:spPr>
          <a:xfrm flipH="1">
            <a:off x="4909597" y="4489508"/>
            <a:ext cx="1462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7398D3-093B-864C-1199-799E660FC22B}"/>
              </a:ext>
            </a:extLst>
          </p:cNvPr>
          <p:cNvSpPr txBox="1"/>
          <p:nvPr/>
        </p:nvSpPr>
        <p:spPr>
          <a:xfrm>
            <a:off x="6372200" y="43048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모비율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75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9A10D-D887-724F-B312-C02D6E9DD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EA2CE-BD1E-AAEA-88E9-7A38768F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표본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A45CF-063F-ABA5-9FFB-6621A5F0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293C6-EEAD-FF29-68F2-351E73E172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표본추출 방법에는 크게 두 가지가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복원추출 </a:t>
            </a:r>
            <a:r>
              <a:rPr lang="en-US" altLang="ko-KR" dirty="0"/>
              <a:t>: </a:t>
            </a:r>
            <a:r>
              <a:rPr lang="ko-KR" altLang="en-US" dirty="0"/>
              <a:t>뽑은 카드를 다시 뽑을 수 있음</a:t>
            </a:r>
            <a:endParaRPr lang="en-US" altLang="ko-KR" dirty="0"/>
          </a:p>
          <a:p>
            <a:pPr lvl="1"/>
            <a:r>
              <a:rPr lang="ko-KR" altLang="en-US" dirty="0"/>
              <a:t>비복원추출 </a:t>
            </a:r>
            <a:r>
              <a:rPr lang="en-US" altLang="ko-KR" dirty="0"/>
              <a:t>: </a:t>
            </a:r>
            <a:r>
              <a:rPr lang="ko-KR" altLang="en-US" dirty="0"/>
              <a:t>한번 뽑은 카드는 다시 뽑을 수 없음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5BD30-F65F-5425-BF1E-785B37827110}"/>
              </a:ext>
            </a:extLst>
          </p:cNvPr>
          <p:cNvSpPr txBox="1"/>
          <p:nvPr/>
        </p:nvSpPr>
        <p:spPr>
          <a:xfrm>
            <a:off x="827584" y="3284984"/>
            <a:ext cx="611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복원 추출은 표본수가 적은 경우 활용하고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비복원은 표본수가 많을 때 활용</a:t>
            </a:r>
            <a:r>
              <a:rPr lang="en-US" altLang="ko-KR" dirty="0"/>
              <a:t> </a:t>
            </a:r>
            <a:r>
              <a:rPr lang="ko-KR" altLang="en-US" dirty="0"/>
              <a:t>한다고 생각하면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80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7F1B5-542D-5352-45CE-B36AA9AF1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6E0F6-ECC6-8C67-6DDA-DA6C3458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초기하분포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23DF45-F857-17A7-9E37-21B677D3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87DFD-A8D9-F0BF-57DC-B5FD729F80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/>
          </a:bodyPr>
          <a:lstStyle/>
          <a:p>
            <a:r>
              <a:rPr lang="ko-KR" altLang="en-US" dirty="0"/>
              <a:t>초기하분포는 </a:t>
            </a:r>
            <a:r>
              <a:rPr lang="ko-KR" altLang="en-US" dirty="0" err="1"/>
              <a:t>비복원</a:t>
            </a:r>
            <a:r>
              <a:rPr lang="ko-KR" altLang="en-US" dirty="0"/>
              <a:t> 추출 상황에서 사용되는 이산형 확률분포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44946-61C5-BBFF-44D6-418FDC143F02}"/>
              </a:ext>
            </a:extLst>
          </p:cNvPr>
          <p:cNvSpPr txBox="1"/>
          <p:nvPr/>
        </p:nvSpPr>
        <p:spPr>
          <a:xfrm>
            <a:off x="612648" y="2636912"/>
            <a:ext cx="7584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이산형</a:t>
            </a:r>
            <a:r>
              <a:rPr lang="ko-KR" altLang="en-US" dirty="0" err="1"/>
              <a:t>이란</a:t>
            </a:r>
            <a:r>
              <a:rPr lang="ko-KR" altLang="en-US" dirty="0"/>
              <a:t> 연속적이지 않고 구별되는 값입니다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회사의 직원 수</a:t>
            </a:r>
            <a:r>
              <a:rPr lang="en-US" altLang="ko-KR" dirty="0"/>
              <a:t>, </a:t>
            </a:r>
            <a:r>
              <a:rPr lang="ko-KR" altLang="en-US" dirty="0"/>
              <a:t>불량품의 개수</a:t>
            </a:r>
            <a:r>
              <a:rPr lang="en-US" altLang="ko-KR" dirty="0"/>
              <a:t>, </a:t>
            </a:r>
            <a:r>
              <a:rPr lang="ko-KR" altLang="en-US" dirty="0"/>
              <a:t>주사위를 던져 나오는 숫자 등</a:t>
            </a:r>
            <a:r>
              <a:rPr lang="en-US" altLang="ko-KR" dirty="0"/>
              <a:t>..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이산형 확률분포</a:t>
            </a:r>
            <a:r>
              <a:rPr lang="ko-KR" altLang="en-US" dirty="0"/>
              <a:t>란 주사위를 던져 나오는 숫자의 확률</a:t>
            </a:r>
            <a:r>
              <a:rPr lang="en-US" altLang="ko-KR" dirty="0"/>
              <a:t>, </a:t>
            </a:r>
            <a:r>
              <a:rPr lang="ko-KR" altLang="en-US" dirty="0"/>
              <a:t>동전 던지기에서</a:t>
            </a:r>
            <a:endParaRPr lang="en-US" altLang="ko-KR" dirty="0"/>
          </a:p>
          <a:p>
            <a:r>
              <a:rPr lang="ko-KR" altLang="en-US" dirty="0"/>
              <a:t>앞면이 나올 확률입니다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BEB4FC-FC63-8FED-9C3E-3FD84AE1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4203585"/>
            <a:ext cx="3018303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2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B9996-4237-A952-6D1D-38A0737D7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0D0B3-0F8D-F9EF-E754-F33D150F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초기하분포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3BFC9-9250-36DF-3D9E-9834EC7A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01F45-8A7D-AB94-50A5-10F6EB108E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/>
          </a:bodyPr>
          <a:lstStyle/>
          <a:p>
            <a:r>
              <a:rPr lang="en-US" altLang="ko-KR" dirty="0"/>
              <a:t>R</a:t>
            </a:r>
            <a:r>
              <a:rPr lang="ko-KR" altLang="en-US" dirty="0"/>
              <a:t>에서는 </a:t>
            </a:r>
            <a:r>
              <a:rPr lang="en-US" altLang="ko-KR" dirty="0"/>
              <a:t>‘</a:t>
            </a:r>
            <a:r>
              <a:rPr lang="en-US" altLang="ko-KR" dirty="0" err="1"/>
              <a:t>dhyper</a:t>
            </a:r>
            <a:r>
              <a:rPr lang="en-US" altLang="ko-KR" dirty="0"/>
              <a:t>’</a:t>
            </a:r>
            <a:r>
              <a:rPr lang="ko-KR" altLang="en-US" dirty="0"/>
              <a:t>을 이용해서 초기하분포 확률 계산을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346D1-A072-7D68-8C42-3F772ACF93DE}"/>
              </a:ext>
            </a:extLst>
          </p:cNvPr>
          <p:cNvSpPr txBox="1"/>
          <p:nvPr/>
        </p:nvSpPr>
        <p:spPr>
          <a:xfrm>
            <a:off x="612649" y="2636912"/>
            <a:ext cx="8423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ex. 52</a:t>
            </a:r>
            <a:r>
              <a:rPr lang="ko-KR" altLang="en-US" dirty="0"/>
              <a:t>장의 뽑기 카드에서 당첨 카드</a:t>
            </a:r>
            <a:r>
              <a:rPr lang="en-US" altLang="ko-KR" dirty="0"/>
              <a:t>(4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r>
              <a:rPr lang="ko-KR" altLang="en-US" dirty="0"/>
              <a:t>가 포함된 상태로 무작위 </a:t>
            </a:r>
            <a:r>
              <a:rPr lang="en-US" altLang="ko-KR" dirty="0"/>
              <a:t>5</a:t>
            </a:r>
            <a:r>
              <a:rPr lang="ko-KR" altLang="en-US" dirty="0"/>
              <a:t>장을 뽑을 때</a:t>
            </a:r>
            <a:endParaRPr lang="en-US" altLang="ko-KR" dirty="0"/>
          </a:p>
          <a:p>
            <a:r>
              <a:rPr lang="ko-KR" altLang="en-US" dirty="0"/>
              <a:t>정확히 </a:t>
            </a:r>
            <a:r>
              <a:rPr lang="en-US" altLang="ko-KR" dirty="0"/>
              <a:t>2</a:t>
            </a:r>
            <a:r>
              <a:rPr lang="ko-KR" altLang="en-US" dirty="0"/>
              <a:t>장의 당첨 카드를 뽑을 확률을 구해보자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모집단 크기 </a:t>
            </a:r>
            <a:r>
              <a:rPr lang="en-US" altLang="ko-KR" dirty="0"/>
              <a:t>(N)</a:t>
            </a:r>
            <a:r>
              <a:rPr lang="ko-KR" altLang="en-US" dirty="0"/>
              <a:t> </a:t>
            </a:r>
            <a:r>
              <a:rPr lang="en-US" altLang="ko-KR" dirty="0"/>
              <a:t>: 52</a:t>
            </a:r>
          </a:p>
          <a:p>
            <a:r>
              <a:rPr lang="ko-KR" altLang="en-US" dirty="0"/>
              <a:t>성공 항목</a:t>
            </a:r>
            <a:r>
              <a:rPr lang="en-US" altLang="ko-KR" dirty="0"/>
              <a:t>(K)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  <a:p>
            <a:r>
              <a:rPr lang="ko-KR" altLang="en-US" dirty="0"/>
              <a:t>표본 크기 </a:t>
            </a:r>
            <a:r>
              <a:rPr lang="en-US" altLang="ko-KR" dirty="0"/>
              <a:t>(n) : 5</a:t>
            </a:r>
          </a:p>
          <a:p>
            <a:r>
              <a:rPr lang="ko-KR" altLang="en-US" dirty="0"/>
              <a:t>성공</a:t>
            </a:r>
            <a:r>
              <a:rPr lang="en-US" altLang="ko-KR" dirty="0"/>
              <a:t> </a:t>
            </a:r>
            <a:r>
              <a:rPr lang="ko-KR" altLang="en-US" dirty="0"/>
              <a:t>항목 개수 </a:t>
            </a:r>
            <a:r>
              <a:rPr lang="en-US" altLang="ko-KR" dirty="0"/>
              <a:t>(x) : 2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033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E328E-A4C6-9D37-05F8-9C9359EDD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04A5B-F127-54B5-034C-79D6126C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가설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79B59-2AA3-5895-0520-410D6329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9F38A-49DA-D93D-73E5-35C97CD8E5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/>
          </a:bodyPr>
          <a:lstStyle/>
          <a:p>
            <a:r>
              <a:rPr lang="ko-KR" altLang="en-US" dirty="0"/>
              <a:t>통계적 가설에는 </a:t>
            </a:r>
            <a:r>
              <a:rPr lang="ko-KR" altLang="en-US" dirty="0" err="1"/>
              <a:t>귀무가설과</a:t>
            </a:r>
            <a:r>
              <a:rPr lang="ko-KR" altLang="en-US" dirty="0"/>
              <a:t> 대립가설이 존재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7C4B9-E4A5-01E2-D3EC-A3CE9F92F206}"/>
              </a:ext>
            </a:extLst>
          </p:cNvPr>
          <p:cNvSpPr txBox="1"/>
          <p:nvPr/>
        </p:nvSpPr>
        <p:spPr>
          <a:xfrm>
            <a:off x="683568" y="246750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귀무가설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(H₀)</a:t>
            </a:r>
            <a:r>
              <a:rPr lang="ko-KR" altLang="en-US" dirty="0"/>
              <a:t>은 </a:t>
            </a:r>
            <a:r>
              <a:rPr lang="ko-KR" altLang="en-US" dirty="0">
                <a:solidFill>
                  <a:srgbClr val="FF0000"/>
                </a:solidFill>
              </a:rPr>
              <a:t>아무 변화나 차이가 </a:t>
            </a:r>
            <a:r>
              <a:rPr lang="ko-KR" altLang="en-US" dirty="0" err="1">
                <a:solidFill>
                  <a:srgbClr val="FF0000"/>
                </a:solidFill>
              </a:rPr>
              <a:t>없다</a:t>
            </a:r>
            <a:r>
              <a:rPr lang="ko-KR" altLang="en-US" dirty="0" err="1"/>
              <a:t>를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가정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. “</a:t>
            </a:r>
            <a:r>
              <a:rPr lang="ko-KR" altLang="en-US" dirty="0"/>
              <a:t>새로운 약이 기존 약과 효과에 차이가 없음</a:t>
            </a:r>
            <a:r>
              <a:rPr lang="en-US" altLang="ko-KR" dirty="0"/>
              <a:t>“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대립가설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(H₁)</a:t>
            </a:r>
            <a:r>
              <a:rPr lang="ko-KR" altLang="en-US" dirty="0"/>
              <a:t>은 </a:t>
            </a:r>
            <a:r>
              <a:rPr lang="ko-KR" altLang="en-US" dirty="0" err="1"/>
              <a:t>귀무가설과</a:t>
            </a:r>
            <a:r>
              <a:rPr lang="ko-KR" altLang="en-US" dirty="0"/>
              <a:t> 반대되는 </a:t>
            </a:r>
            <a:r>
              <a:rPr lang="ko-KR" altLang="en-US" dirty="0">
                <a:solidFill>
                  <a:srgbClr val="FF0000"/>
                </a:solidFill>
              </a:rPr>
              <a:t>주장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변화에 차이가 있음</a:t>
            </a:r>
            <a:r>
              <a:rPr lang="ko-KR" altLang="en-US" dirty="0"/>
              <a:t>을 가정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. “</a:t>
            </a:r>
            <a:r>
              <a:rPr lang="ko-KR" altLang="en-US" dirty="0"/>
              <a:t>새로운 약이 기존 약보다 효과가 더 좋아</a:t>
            </a:r>
            <a:r>
              <a:rPr lang="en-US" altLang="ko-KR" dirty="0"/>
              <a:t>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77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4F1F2-7F62-DF15-038A-F0B00DF04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F1E3-DD30-A76D-4B33-9FDF6E23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가설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EAA22-F00A-E760-2324-0C0E6000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3C575-06E6-D152-6ED6-AC92C407CE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15212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어떤 제약회사가 새로운 감기약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(A)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개발했다고 가정해봅시다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이 약이 기존 감기약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(B)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보다 더 효과적인지 알아보기 위해 실험을 진행합니다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70B8D-43CA-CC19-D919-B8F7D3C71592}"/>
              </a:ext>
            </a:extLst>
          </p:cNvPr>
          <p:cNvSpPr txBox="1"/>
          <p:nvPr/>
        </p:nvSpPr>
        <p:spPr>
          <a:xfrm>
            <a:off x="524675" y="2935705"/>
            <a:ext cx="7992888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500"/>
              </a:spcAft>
              <a:buFont typeface="+mj-lt"/>
              <a:buAutoNum type="arabicPeriod"/>
            </a:pPr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귀무가설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(H₀)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"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신약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A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와 기존 약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B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의 효과에는 차이가 없다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."</a:t>
            </a:r>
          </a:p>
          <a:p>
            <a:pPr algn="l">
              <a:spcAft>
                <a:spcPts val="1500"/>
              </a:spcAft>
              <a:buFont typeface="+mj-lt"/>
              <a:buAutoNum type="arabicPeriod"/>
            </a:pPr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대립가설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(H₁)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"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신약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A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기존 약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B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보다 효과가 더 좋다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."</a:t>
            </a:r>
          </a:p>
          <a:p>
            <a:pPr algn="l">
              <a:spcAft>
                <a:spcPts val="1500"/>
              </a:spcAft>
              <a:buNone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연구자는 데이터를 통해 신약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A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의 효과를 분석하고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통계적으로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귀무가설을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기각할 수 있는지 판단합니다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만약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귀무가설이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기각되면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신약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A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의 효과가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B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랑 차이가 있음을 가정합니다</a:t>
            </a:r>
            <a:r>
              <a:rPr lang="en-US" altLang="ko-KR" b="0" i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24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203E-A711-C1FC-F537-7C59D72CA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1A55-527B-60A8-42A8-C11FBAE5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T-TEST(</a:t>
            </a:r>
            <a:r>
              <a:rPr lang="ko-KR" altLang="en-US" dirty="0"/>
              <a:t>검정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B73D11-0FF9-98F8-2A33-B56B0495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F7945-D634-9104-3352-DE276E33B36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9"/>
            <a:ext cx="8153400" cy="1728192"/>
          </a:xfrm>
        </p:spPr>
        <p:txBody>
          <a:bodyPr>
            <a:normAutofit/>
          </a:bodyPr>
          <a:lstStyle/>
          <a:p>
            <a:r>
              <a:rPr lang="en-US" altLang="ko-KR" dirty="0"/>
              <a:t>T-TEST(</a:t>
            </a:r>
            <a:r>
              <a:rPr lang="ko-KR" altLang="en-US" dirty="0"/>
              <a:t>검정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귀무가설을</a:t>
            </a:r>
            <a:r>
              <a:rPr lang="ko-KR" altLang="en-US" dirty="0"/>
              <a:t> 출발점으로 삼는다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관찰된 데이터가 </a:t>
            </a:r>
            <a:r>
              <a:rPr lang="ko-KR" altLang="en-US" dirty="0" err="1"/>
              <a:t>귀무가설과</a:t>
            </a:r>
            <a:r>
              <a:rPr lang="ko-KR" altLang="en-US" dirty="0"/>
              <a:t> 얼마나 </a:t>
            </a:r>
            <a:r>
              <a:rPr lang="ko-KR" altLang="en-US" dirty="0" err="1"/>
              <a:t>다른지를</a:t>
            </a:r>
            <a:r>
              <a:rPr lang="ko-KR" altLang="en-US" dirty="0"/>
              <a:t> 검정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결과 </a:t>
            </a:r>
            <a:r>
              <a:rPr lang="en-US" altLang="ko-KR" dirty="0"/>
              <a:t>P</a:t>
            </a:r>
            <a:r>
              <a:rPr lang="ko-KR" altLang="en-US" dirty="0"/>
              <a:t>값이 </a:t>
            </a:r>
            <a:r>
              <a:rPr lang="en-US" altLang="ko-KR" dirty="0"/>
              <a:t>0.05</a:t>
            </a:r>
            <a:r>
              <a:rPr lang="ko-KR" altLang="en-US" dirty="0"/>
              <a:t>보다</a:t>
            </a:r>
            <a:r>
              <a:rPr lang="en-US" altLang="ko-KR" dirty="0"/>
              <a:t> </a:t>
            </a:r>
            <a:r>
              <a:rPr lang="ko-KR" altLang="en-US" dirty="0"/>
              <a:t>작으면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</a:t>
            </a:r>
            <a:r>
              <a:rPr lang="en-US" altLang="ko-KR" dirty="0"/>
              <a:t> -&gt; </a:t>
            </a:r>
            <a:r>
              <a:rPr lang="ko-KR" altLang="en-US" dirty="0"/>
              <a:t>대립가설 채택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F36657-D771-A5D6-E90B-9254B20EB326}"/>
              </a:ext>
            </a:extLst>
          </p:cNvPr>
          <p:cNvSpPr/>
          <p:nvPr/>
        </p:nvSpPr>
        <p:spPr>
          <a:xfrm>
            <a:off x="3797733" y="4005064"/>
            <a:ext cx="1548533" cy="1440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</a:t>
            </a:r>
            <a:r>
              <a:rPr lang="ko-KR" altLang="en-US" sz="2800" dirty="0"/>
              <a:t>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F1621-33DE-0088-74B5-1AED6D03B44D}"/>
              </a:ext>
            </a:extLst>
          </p:cNvPr>
          <p:cNvSpPr txBox="1"/>
          <p:nvPr/>
        </p:nvSpPr>
        <p:spPr>
          <a:xfrm>
            <a:off x="490147" y="5775514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뚱이의</a:t>
            </a:r>
            <a:r>
              <a:rPr lang="ko-KR" altLang="en-US" dirty="0"/>
              <a:t> </a:t>
            </a:r>
            <a:r>
              <a:rPr lang="en-US" altLang="ko-KR" dirty="0"/>
              <a:t>IQ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/>
              <a:t>불가사리</a:t>
            </a:r>
            <a:r>
              <a:rPr lang="en-US" altLang="ko-KR" dirty="0"/>
              <a:t> </a:t>
            </a:r>
            <a:r>
              <a:rPr lang="ko-KR" altLang="en-US" dirty="0"/>
              <a:t>평균 </a:t>
            </a:r>
            <a:r>
              <a:rPr lang="en-US" altLang="ko-KR" dirty="0"/>
              <a:t>IQ</a:t>
            </a:r>
            <a:r>
              <a:rPr lang="ko-KR" altLang="en-US" dirty="0"/>
              <a:t>랑 차이가 없어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E45E39-D74C-E53A-D4EB-139AED0C33E0}"/>
              </a:ext>
            </a:extLst>
          </p:cNvPr>
          <p:cNvSpPr txBox="1"/>
          <p:nvPr/>
        </p:nvSpPr>
        <p:spPr>
          <a:xfrm>
            <a:off x="1535244" y="336429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귀무가설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58264-BE2F-E941-20B8-EE49421EA886}"/>
              </a:ext>
            </a:extLst>
          </p:cNvPr>
          <p:cNvSpPr txBox="1"/>
          <p:nvPr/>
        </p:nvSpPr>
        <p:spPr>
          <a:xfrm>
            <a:off x="3870525" y="54874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&lt; 0.05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21396D8-C265-EEA4-3401-708F78A19A4D}"/>
              </a:ext>
            </a:extLst>
          </p:cNvPr>
          <p:cNvSpPr/>
          <p:nvPr/>
        </p:nvSpPr>
        <p:spPr>
          <a:xfrm>
            <a:off x="3197237" y="4482828"/>
            <a:ext cx="50405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1E1D985-ABCF-407B-BFCD-2A0ABF8A2B74}"/>
              </a:ext>
            </a:extLst>
          </p:cNvPr>
          <p:cNvSpPr/>
          <p:nvPr/>
        </p:nvSpPr>
        <p:spPr>
          <a:xfrm>
            <a:off x="5442706" y="4482828"/>
            <a:ext cx="50405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B3B89A5-E5C7-48C4-A530-5C33FA2E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52" y="3717031"/>
            <a:ext cx="1924746" cy="20195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87947E-5508-F5FC-7C3B-1C808A1A21F2}"/>
              </a:ext>
            </a:extLst>
          </p:cNvPr>
          <p:cNvSpPr txBox="1"/>
          <p:nvPr/>
        </p:nvSpPr>
        <p:spPr>
          <a:xfrm>
            <a:off x="5644563" y="3364298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귀무가설 </a:t>
            </a:r>
            <a:r>
              <a:rPr lang="ko-KR" altLang="en-US" b="1" dirty="0">
                <a:solidFill>
                  <a:srgbClr val="FF0000"/>
                </a:solidFill>
              </a:rPr>
              <a:t>기각</a:t>
            </a:r>
            <a:r>
              <a:rPr lang="en-US" altLang="ko-KR" b="1" dirty="0"/>
              <a:t>, </a:t>
            </a:r>
            <a:r>
              <a:rPr lang="ko-KR" altLang="en-US" b="1" dirty="0"/>
              <a:t>대립가설 채택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5B07D-02EA-4088-E05C-FC11E397EC1E}"/>
              </a:ext>
            </a:extLst>
          </p:cNvPr>
          <p:cNvSpPr txBox="1"/>
          <p:nvPr/>
        </p:nvSpPr>
        <p:spPr>
          <a:xfrm>
            <a:off x="5875395" y="5852936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뚱이의</a:t>
            </a:r>
            <a:r>
              <a:rPr lang="ko-KR" altLang="en-US" dirty="0"/>
              <a:t> </a:t>
            </a:r>
            <a:r>
              <a:rPr lang="en-US" altLang="ko-KR" dirty="0"/>
              <a:t>IQ</a:t>
            </a:r>
            <a:r>
              <a:rPr lang="ko-KR" altLang="en-US" dirty="0"/>
              <a:t>는 낮은 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3FC9DD6-AF9D-745E-1A38-35422B32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52" y="3717031"/>
            <a:ext cx="1788798" cy="20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79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3614</TotalTime>
  <Words>765</Words>
  <Application>Microsoft Office PowerPoint</Application>
  <PresentationFormat>화면 슬라이드 쇼(4:3)</PresentationFormat>
  <Paragraphs>147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HY나무L</vt:lpstr>
      <vt:lpstr>Noto Sans KR</vt:lpstr>
      <vt:lpstr>맑은 고딕</vt:lpstr>
      <vt:lpstr>휴먼편지체</vt:lpstr>
      <vt:lpstr>Wingdings</vt:lpstr>
      <vt:lpstr>Wingdings 2</vt:lpstr>
      <vt:lpstr>가을</vt:lpstr>
      <vt:lpstr>PowerPoint 프레젠테이션</vt:lpstr>
      <vt:lpstr>모집단</vt:lpstr>
      <vt:lpstr>모비율</vt:lpstr>
      <vt:lpstr>표본</vt:lpstr>
      <vt:lpstr>초기하분포</vt:lpstr>
      <vt:lpstr>초기하분포</vt:lpstr>
      <vt:lpstr>통계적 가설</vt:lpstr>
      <vt:lpstr>통계적 가설</vt:lpstr>
      <vt:lpstr>T-TEST(검정)</vt:lpstr>
      <vt:lpstr>T-TEST(검정)</vt:lpstr>
      <vt:lpstr>T-TEST(검정)</vt:lpstr>
      <vt:lpstr>T-TEST 일표본</vt:lpstr>
      <vt:lpstr>T-TEST 독립표본</vt:lpstr>
      <vt:lpstr>T-TEST 대응표본</vt:lpstr>
      <vt:lpstr>독립변수와 종속변수</vt:lpstr>
      <vt:lpstr>독립변수와 종속변수</vt:lpstr>
      <vt:lpstr>회귀(Regression)분석</vt:lpstr>
      <vt:lpstr>회귀(Regression)분석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CEO</cp:lastModifiedBy>
  <cp:revision>501</cp:revision>
  <dcterms:created xsi:type="dcterms:W3CDTF">2011-08-27T14:53:28Z</dcterms:created>
  <dcterms:modified xsi:type="dcterms:W3CDTF">2025-04-02T05:23:51Z</dcterms:modified>
</cp:coreProperties>
</file>