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2" r:id="rId5"/>
    <p:sldId id="275" r:id="rId6"/>
    <p:sldId id="276" r:id="rId7"/>
    <p:sldId id="277" r:id="rId8"/>
    <p:sldId id="279" r:id="rId9"/>
    <p:sldId id="278" r:id="rId10"/>
    <p:sldId id="281" r:id="rId11"/>
    <p:sldId id="280" r:id="rId12"/>
  </p:sldIdLst>
  <p:sldSz cx="9144000" cy="6858000" type="screen4x3"/>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6" autoAdjust="0"/>
    <p:restoredTop sz="94660"/>
  </p:normalViewPr>
  <p:slideViewPr>
    <p:cSldViewPr snapToGrid="0">
      <p:cViewPr varScale="1">
        <p:scale>
          <a:sx n="88" d="100"/>
          <a:sy n="8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BA411A-197C-4FAE-AAA1-E05F9BAD9EAC}"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47396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A411A-197C-4FAE-AAA1-E05F9BAD9EAC}"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74368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A411A-197C-4FAE-AAA1-E05F9BAD9EAC}"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86556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A411A-197C-4FAE-AAA1-E05F9BAD9EAC}"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24539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BA411A-197C-4FAE-AAA1-E05F9BAD9EAC}"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89243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A411A-197C-4FAE-AAA1-E05F9BAD9EAC}"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90041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BA411A-197C-4FAE-AAA1-E05F9BAD9EAC}"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36752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BA411A-197C-4FAE-AAA1-E05F9BAD9EAC}"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38039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A411A-197C-4FAE-AAA1-E05F9BAD9EAC}"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50387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BA411A-197C-4FAE-AAA1-E05F9BAD9EAC}"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56248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BA411A-197C-4FAE-AAA1-E05F9BAD9EAC}"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51622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A411A-197C-4FAE-AAA1-E05F9BAD9EAC}" type="datetimeFigureOut">
              <a:rPr lang="en-US" smtClean="0"/>
              <a:t>1/3/2018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C4D4-6078-4ABB-BDA8-4CDA72C66D41}" type="slidenum">
              <a:rPr lang="en-US" smtClean="0"/>
              <a:t>‹#›</a:t>
            </a:fld>
            <a:endParaRPr lang="en-US"/>
          </a:p>
        </p:txBody>
      </p:sp>
    </p:spTree>
    <p:extLst>
      <p:ext uri="{BB962C8B-B14F-4D97-AF65-F5344CB8AC3E}">
        <p14:creationId xmlns:p14="http://schemas.microsoft.com/office/powerpoint/2010/main" val="160754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7C85-63A7-468F-884C-EAA7C7E2BF31}"/>
              </a:ext>
            </a:extLst>
          </p:cNvPr>
          <p:cNvSpPr>
            <a:spLocks noGrp="1"/>
          </p:cNvSpPr>
          <p:nvPr>
            <p:ph type="ctrTitle"/>
          </p:nvPr>
        </p:nvSpPr>
        <p:spPr/>
        <p:txBody>
          <a:bodyPr/>
          <a:lstStyle/>
          <a:p>
            <a:r>
              <a:rPr kumimoji="1" lang="en-US" altLang="ja-JP" dirty="0">
                <a:latin typeface="Futura" panose="020B2102020204020303" pitchFamily="34" charset="0"/>
              </a:rPr>
              <a:t>Program</a:t>
            </a:r>
            <a:r>
              <a:rPr kumimoji="1" lang="ja-JP" altLang="en-US" dirty="0">
                <a:latin typeface="Futura" panose="020B2102020204020303" pitchFamily="34" charset="0"/>
              </a:rPr>
              <a:t> </a:t>
            </a:r>
            <a:r>
              <a:rPr kumimoji="1" lang="en-US" altLang="ja-JP" dirty="0">
                <a:latin typeface="Futura" panose="020B2102020204020303" pitchFamily="34" charset="0"/>
              </a:rPr>
              <a:t>Language</a:t>
            </a:r>
            <a:r>
              <a:rPr kumimoji="1" lang="ja-JP" altLang="en-US" dirty="0">
                <a:latin typeface="Futura" panose="020B2102020204020303" pitchFamily="34" charset="0"/>
              </a:rPr>
              <a:t> </a:t>
            </a:r>
            <a:r>
              <a:rPr kumimoji="1" lang="en-US" altLang="ja-JP" dirty="0">
                <a:latin typeface="Futura" panose="020B2102020204020303" pitchFamily="34" charset="0"/>
              </a:rPr>
              <a:t>PHP</a:t>
            </a:r>
            <a:endParaRPr lang="en-US" dirty="0">
              <a:latin typeface="Futura" panose="020B2102020204020303" pitchFamily="34" charset="0"/>
            </a:endParaRPr>
          </a:p>
        </p:txBody>
      </p:sp>
      <p:sp>
        <p:nvSpPr>
          <p:cNvPr id="3" name="Subtitle 2">
            <a:extLst>
              <a:ext uri="{FF2B5EF4-FFF2-40B4-BE49-F238E27FC236}">
                <a16:creationId xmlns:a16="http://schemas.microsoft.com/office/drawing/2014/main" id="{6C79DFD8-9AA8-44D6-A5DE-2C47A83D1C2E}"/>
              </a:ext>
            </a:extLst>
          </p:cNvPr>
          <p:cNvSpPr>
            <a:spLocks noGrp="1"/>
          </p:cNvSpPr>
          <p:nvPr>
            <p:ph type="subTitle" idx="1"/>
          </p:nvPr>
        </p:nvSpPr>
        <p:spPr>
          <a:xfrm>
            <a:off x="496957" y="3602038"/>
            <a:ext cx="8150086" cy="1655762"/>
          </a:xfrm>
        </p:spPr>
        <p:txBody>
          <a:bodyPr/>
          <a:lstStyle/>
          <a:p>
            <a:r>
              <a:rPr lang="en-US" altLang="ja-JP" sz="3600" dirty="0">
                <a:latin typeface="Futura" panose="020B2102020204020303" pitchFamily="34" charset="0"/>
                <a:ea typeface="Tahoma" panose="020B0604030504040204" pitchFamily="34" charset="0"/>
                <a:cs typeface="Tahoma" panose="020B0604030504040204" pitchFamily="34" charset="0"/>
              </a:rPr>
              <a:t>This subject is </a:t>
            </a:r>
            <a:br>
              <a:rPr lang="en-US" altLang="ja-JP" sz="3600" dirty="0">
                <a:latin typeface="Futura" panose="020B2102020204020303" pitchFamily="34" charset="0"/>
                <a:ea typeface="Tahoma" panose="020B0604030504040204" pitchFamily="34" charset="0"/>
                <a:cs typeface="Tahoma" panose="020B0604030504040204" pitchFamily="34" charset="0"/>
              </a:rPr>
            </a:br>
            <a:r>
              <a:rPr lang="en-US" altLang="ja-JP" sz="3600" dirty="0">
                <a:latin typeface="Futura" panose="020B2102020204020303" pitchFamily="34" charset="0"/>
                <a:ea typeface="Tahoma" panose="020B0604030504040204" pitchFamily="34" charset="0"/>
                <a:cs typeface="Tahoma" panose="020B0604030504040204" pitchFamily="34" charset="0"/>
              </a:rPr>
              <a:t>"Database and </a:t>
            </a:r>
            <a:r>
              <a:rPr lang="en-US" altLang="ja-JP" sz="3600" dirty="0" err="1">
                <a:latin typeface="Futura" panose="020B2102020204020303" pitchFamily="34" charset="0"/>
                <a:ea typeface="Tahoma" panose="020B0604030504040204" pitchFamily="34" charset="0"/>
                <a:cs typeface="Tahoma" panose="020B0604030504040204" pitchFamily="34" charset="0"/>
              </a:rPr>
              <a:t>phpMyAdmin</a:t>
            </a:r>
            <a:r>
              <a:rPr lang="en-US" altLang="ja-JP" sz="3600" dirty="0">
                <a:latin typeface="Futura" panose="020B2102020204020303" pitchFamily="34" charset="0"/>
                <a:ea typeface="Tahoma" panose="020B0604030504040204" pitchFamily="34" charset="0"/>
                <a:cs typeface="Tahoma" panose="020B0604030504040204" pitchFamily="34" charset="0"/>
              </a:rPr>
              <a:t>"</a:t>
            </a:r>
            <a:endParaRPr lang="en-US" altLang="ja-JP" sz="1700" dirty="0">
              <a:latin typeface="Futura" panose="020B2102020204020303" pitchFamily="34" charset="0"/>
              <a:ea typeface="Tahoma" panose="020B0604030504040204" pitchFamily="34" charset="0"/>
              <a:cs typeface="Tahoma" panose="020B0604030504040204" pitchFamily="34" charset="0"/>
            </a:endParaRPr>
          </a:p>
          <a:p>
            <a:r>
              <a:rPr lang="en-US" altLang="ja-JP" sz="1700" dirty="0">
                <a:latin typeface="Futura" panose="020B2102020204020303" pitchFamily="34" charset="0"/>
                <a:ea typeface="Tahoma" panose="020B0604030504040204" pitchFamily="34" charset="0"/>
                <a:cs typeface="Tahoma" panose="020B0604030504040204" pitchFamily="34" charset="0"/>
              </a:rPr>
              <a:t>download document and program from follow URL.</a:t>
            </a:r>
          </a:p>
          <a:p>
            <a:pPr marL="457189" lvl="1"/>
            <a:r>
              <a:rPr lang="en-US" altLang="ja-JP" sz="3200" dirty="0">
                <a:solidFill>
                  <a:srgbClr val="FF0000"/>
                </a:solidFill>
                <a:latin typeface="Futura" panose="020B2102020204020303" pitchFamily="34" charset="0"/>
                <a:ea typeface="Tahoma" panose="020B0604030504040204" pitchFamily="34" charset="0"/>
                <a:cs typeface="Tahoma" panose="020B0604030504040204" pitchFamily="34" charset="0"/>
              </a:rPr>
              <a:t>https://goo.gl/U1z3sL</a:t>
            </a:r>
          </a:p>
        </p:txBody>
      </p:sp>
    </p:spTree>
    <p:extLst>
      <p:ext uri="{BB962C8B-B14F-4D97-AF65-F5344CB8AC3E}">
        <p14:creationId xmlns:p14="http://schemas.microsoft.com/office/powerpoint/2010/main" val="348787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a:latin typeface="Futura" panose="020B2102020204020303" pitchFamily="34" charset="0"/>
              </a:rPr>
              <a:t>browse</a:t>
            </a: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noAutofit/>
          </a:bodyPr>
          <a:lstStyle/>
          <a:p>
            <a:pPr>
              <a:lnSpc>
                <a:spcPct val="150000"/>
              </a:lnSpc>
            </a:pPr>
            <a:endParaRPr lang="en-US" sz="2400" dirty="0">
              <a:latin typeface="Futura" panose="020B2102020204020303" pitchFamily="34" charset="0"/>
            </a:endParaRPr>
          </a:p>
          <a:p>
            <a:pPr>
              <a:lnSpc>
                <a:spcPct val="150000"/>
              </a:lnSpc>
            </a:pPr>
            <a:endParaRPr lang="en-US" sz="2400" dirty="0">
              <a:latin typeface="Futura" panose="020B2102020204020303" pitchFamily="34" charset="0"/>
            </a:endParaRPr>
          </a:p>
          <a:p>
            <a:pPr lvl="1">
              <a:lnSpc>
                <a:spcPct val="150000"/>
              </a:lnSpc>
            </a:pPr>
            <a:endParaRPr lang="en-US" sz="2000" dirty="0">
              <a:latin typeface="Futura" panose="020B2102020204020303" pitchFamily="34" charset="0"/>
            </a:endParaRPr>
          </a:p>
          <a:p>
            <a:pPr lvl="1">
              <a:lnSpc>
                <a:spcPct val="150000"/>
              </a:lnSpc>
            </a:pPr>
            <a:endParaRPr lang="en-US" sz="2000" dirty="0">
              <a:latin typeface="Futura" panose="020B2102020204020303" pitchFamily="34" charset="0"/>
            </a:endParaRPr>
          </a:p>
          <a:p>
            <a:pPr lvl="1">
              <a:lnSpc>
                <a:spcPct val="150000"/>
              </a:lnSpc>
            </a:pPr>
            <a:endParaRPr lang="en-US" sz="2000" dirty="0">
              <a:latin typeface="Futura" panose="020B2102020204020303" pitchFamily="34" charset="0"/>
            </a:endParaRPr>
          </a:p>
          <a:p>
            <a:pPr lvl="1">
              <a:lnSpc>
                <a:spcPct val="150000"/>
              </a:lnSpc>
            </a:pPr>
            <a:r>
              <a:rPr lang="en-US" sz="2000" dirty="0">
                <a:latin typeface="Futura" panose="020B2102020204020303" pitchFamily="34" charset="0"/>
              </a:rPr>
              <a:t>Use "edit", "copy", "delete"</a:t>
            </a:r>
          </a:p>
          <a:p>
            <a:pPr lvl="1">
              <a:lnSpc>
                <a:spcPct val="150000"/>
              </a:lnSpc>
            </a:pPr>
            <a:endParaRPr lang="en-US" sz="2000" dirty="0">
              <a:latin typeface="Futura" panose="020B2102020204020303" pitchFamily="34" charset="0"/>
            </a:endParaRPr>
          </a:p>
        </p:txBody>
      </p:sp>
      <p:pic>
        <p:nvPicPr>
          <p:cNvPr id="6" name="Picture 5" descr="A close up of a logo&#10;&#10;Description generated with very high confidence">
            <a:extLst>
              <a:ext uri="{FF2B5EF4-FFF2-40B4-BE49-F238E27FC236}">
                <a16:creationId xmlns:a16="http://schemas.microsoft.com/office/drawing/2014/main" id="{933C1EEE-42A5-4190-9CA6-7A9E6D2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731" y="181929"/>
            <a:ext cx="2034303" cy="1068009"/>
          </a:xfrm>
          <a:prstGeom prst="rect">
            <a:avLst/>
          </a:prstGeom>
        </p:spPr>
      </p:pic>
      <p:pic>
        <p:nvPicPr>
          <p:cNvPr id="5" name="Picture 4">
            <a:extLst>
              <a:ext uri="{FF2B5EF4-FFF2-40B4-BE49-F238E27FC236}">
                <a16:creationId xmlns:a16="http://schemas.microsoft.com/office/drawing/2014/main" id="{806F4B1F-6D53-4C21-98A1-ACF66E684781}"/>
              </a:ext>
            </a:extLst>
          </p:cNvPr>
          <p:cNvPicPr>
            <a:picLocks noChangeAspect="1"/>
          </p:cNvPicPr>
          <p:nvPr/>
        </p:nvPicPr>
        <p:blipFill rotWithShape="1">
          <a:blip r:embed="rId3"/>
          <a:srcRect l="19143" t="9036" b="38066"/>
          <a:stretch/>
        </p:blipFill>
        <p:spPr>
          <a:xfrm>
            <a:off x="875211" y="1454331"/>
            <a:ext cx="7393577" cy="3213463"/>
          </a:xfrm>
          <a:prstGeom prst="rect">
            <a:avLst/>
          </a:prstGeom>
        </p:spPr>
      </p:pic>
    </p:spTree>
    <p:extLst>
      <p:ext uri="{BB962C8B-B14F-4D97-AF65-F5344CB8AC3E}">
        <p14:creationId xmlns:p14="http://schemas.microsoft.com/office/powerpoint/2010/main" val="34850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a:latin typeface="Futura" panose="020B2102020204020303" pitchFamily="34" charset="0"/>
              </a:rPr>
              <a:t>SQL</a:t>
            </a: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noAutofit/>
          </a:bodyPr>
          <a:lstStyle/>
          <a:p>
            <a:pPr>
              <a:lnSpc>
                <a:spcPct val="150000"/>
              </a:lnSpc>
            </a:pPr>
            <a:endParaRPr lang="en-US" sz="2400" dirty="0">
              <a:latin typeface="Futura" panose="020B2102020204020303" pitchFamily="34" charset="0"/>
            </a:endParaRPr>
          </a:p>
          <a:p>
            <a:pPr>
              <a:lnSpc>
                <a:spcPct val="150000"/>
              </a:lnSpc>
            </a:pPr>
            <a:r>
              <a:rPr lang="en-US" sz="2400" dirty="0">
                <a:latin typeface="Futura" panose="020B2102020204020303" pitchFamily="34" charset="0"/>
              </a:rPr>
              <a:t>When you run insert, browse, search, and edit, </a:t>
            </a:r>
            <a:r>
              <a:rPr lang="en-US" sz="2400" dirty="0" err="1">
                <a:latin typeface="Futura" panose="020B2102020204020303" pitchFamily="34" charset="0"/>
              </a:rPr>
              <a:t>phpMyAdmin</a:t>
            </a:r>
            <a:r>
              <a:rPr lang="en-US" sz="2400" dirty="0">
                <a:latin typeface="Futura" panose="020B2102020204020303" pitchFamily="34" charset="0"/>
              </a:rPr>
              <a:t> show SQL</a:t>
            </a:r>
            <a:r>
              <a:rPr lang="ja-JP" altLang="en-US" sz="2400" dirty="0">
                <a:latin typeface="Futura" panose="020B2102020204020303" pitchFamily="34" charset="0"/>
              </a:rPr>
              <a:t> </a:t>
            </a:r>
            <a:r>
              <a:rPr lang="en-US" altLang="ja-JP" sz="2400" dirty="0">
                <a:latin typeface="Futura" panose="020B2102020204020303" pitchFamily="34" charset="0"/>
              </a:rPr>
              <a:t>command</a:t>
            </a:r>
            <a:r>
              <a:rPr lang="en-US" sz="2400" dirty="0">
                <a:latin typeface="Futura" panose="020B2102020204020303" pitchFamily="34" charset="0"/>
              </a:rPr>
              <a:t>.</a:t>
            </a:r>
          </a:p>
          <a:p>
            <a:pPr>
              <a:lnSpc>
                <a:spcPct val="150000"/>
              </a:lnSpc>
            </a:pPr>
            <a:r>
              <a:rPr lang="en-US" sz="2400" dirty="0">
                <a:latin typeface="Futura" panose="020B2102020204020303" pitchFamily="34" charset="0"/>
              </a:rPr>
              <a:t>When you use database in PHP, </a:t>
            </a:r>
            <a:br>
              <a:rPr lang="en-US" sz="2400" dirty="0">
                <a:latin typeface="Futura" panose="020B2102020204020303" pitchFamily="34" charset="0"/>
              </a:rPr>
            </a:br>
            <a:r>
              <a:rPr lang="en-US" sz="2400" dirty="0">
                <a:latin typeface="Futura" panose="020B2102020204020303" pitchFamily="34" charset="0"/>
              </a:rPr>
              <a:t>you must write SQL command.</a:t>
            </a:r>
          </a:p>
        </p:txBody>
      </p:sp>
      <p:pic>
        <p:nvPicPr>
          <p:cNvPr id="6" name="Picture 5" descr="A close up of a logo&#10;&#10;Description generated with very high confidence">
            <a:extLst>
              <a:ext uri="{FF2B5EF4-FFF2-40B4-BE49-F238E27FC236}">
                <a16:creationId xmlns:a16="http://schemas.microsoft.com/office/drawing/2014/main" id="{933C1EEE-42A5-4190-9CA6-7A9E6D2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638" y="181929"/>
            <a:ext cx="2191396" cy="1150483"/>
          </a:xfrm>
          <a:prstGeom prst="rect">
            <a:avLst/>
          </a:prstGeom>
        </p:spPr>
      </p:pic>
      <p:pic>
        <p:nvPicPr>
          <p:cNvPr id="8" name="Picture 7">
            <a:extLst>
              <a:ext uri="{FF2B5EF4-FFF2-40B4-BE49-F238E27FC236}">
                <a16:creationId xmlns:a16="http://schemas.microsoft.com/office/drawing/2014/main" id="{218652BC-5E1F-46FA-B6DB-7245DB6405A4}"/>
              </a:ext>
            </a:extLst>
          </p:cNvPr>
          <p:cNvPicPr>
            <a:picLocks noChangeAspect="1"/>
          </p:cNvPicPr>
          <p:nvPr/>
        </p:nvPicPr>
        <p:blipFill rotWithShape="1">
          <a:blip r:embed="rId3"/>
          <a:srcRect l="19333" t="28389" b="62866"/>
          <a:stretch/>
        </p:blipFill>
        <p:spPr>
          <a:xfrm>
            <a:off x="503175" y="1560012"/>
            <a:ext cx="8448057" cy="608421"/>
          </a:xfrm>
          <a:prstGeom prst="rect">
            <a:avLst/>
          </a:prstGeom>
        </p:spPr>
      </p:pic>
    </p:spTree>
    <p:extLst>
      <p:ext uri="{BB962C8B-B14F-4D97-AF65-F5344CB8AC3E}">
        <p14:creationId xmlns:p14="http://schemas.microsoft.com/office/powerpoint/2010/main" val="103128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33F0-024A-4A23-9478-67220C60934F}"/>
              </a:ext>
            </a:extLst>
          </p:cNvPr>
          <p:cNvSpPr>
            <a:spLocks noGrp="1"/>
          </p:cNvSpPr>
          <p:nvPr>
            <p:ph type="title"/>
          </p:nvPr>
        </p:nvSpPr>
        <p:spPr/>
        <p:txBody>
          <a:bodyPr/>
          <a:lstStyle/>
          <a:p>
            <a:r>
              <a:rPr lang="en-US" dirty="0">
                <a:latin typeface="Futura" panose="020B2102020204020303" pitchFamily="34" charset="0"/>
              </a:rPr>
              <a:t>RDBMS</a:t>
            </a:r>
            <a:br>
              <a:rPr lang="en-US" dirty="0">
                <a:latin typeface="Futura" panose="020B2102020204020303" pitchFamily="34" charset="0"/>
              </a:rPr>
            </a:br>
            <a:r>
              <a:rPr lang="en-US" sz="3200" dirty="0">
                <a:latin typeface="Futura" panose="020B2102020204020303" pitchFamily="34" charset="0"/>
              </a:rPr>
              <a:t>(Relational </a:t>
            </a:r>
            <a:r>
              <a:rPr lang="en-US" sz="3200" dirty="0" err="1">
                <a:latin typeface="Futura" panose="020B2102020204020303" pitchFamily="34" charset="0"/>
              </a:rPr>
              <a:t>DataBase</a:t>
            </a:r>
            <a:r>
              <a:rPr lang="en-US" sz="3200" dirty="0">
                <a:latin typeface="Futura" panose="020B2102020204020303" pitchFamily="34" charset="0"/>
              </a:rPr>
              <a:t> Management System)</a:t>
            </a:r>
          </a:p>
        </p:txBody>
      </p:sp>
      <p:sp>
        <p:nvSpPr>
          <p:cNvPr id="3" name="Content Placeholder 2">
            <a:extLst>
              <a:ext uri="{FF2B5EF4-FFF2-40B4-BE49-F238E27FC236}">
                <a16:creationId xmlns:a16="http://schemas.microsoft.com/office/drawing/2014/main" id="{A57C5723-0F53-4B57-8169-77F503A7649D}"/>
              </a:ext>
            </a:extLst>
          </p:cNvPr>
          <p:cNvSpPr>
            <a:spLocks noGrp="1"/>
          </p:cNvSpPr>
          <p:nvPr>
            <p:ph idx="1"/>
          </p:nvPr>
        </p:nvSpPr>
        <p:spPr/>
        <p:txBody>
          <a:bodyPr/>
          <a:lstStyle/>
          <a:p>
            <a:pPr>
              <a:lnSpc>
                <a:spcPct val="150000"/>
              </a:lnSpc>
            </a:pPr>
            <a:r>
              <a:rPr lang="en-US" dirty="0">
                <a:latin typeface="Futura" panose="020B2102020204020303" pitchFamily="34" charset="0"/>
              </a:rPr>
              <a:t>A relational database management system (RDBMS) is a database management system (DBMS) that is based on the relational model invented by Edgar F. Codd, of IBM's San Jose Research Laboratory. Most databases in widespread use are based on the relational database model.</a:t>
            </a:r>
          </a:p>
        </p:txBody>
      </p:sp>
    </p:spTree>
    <p:extLst>
      <p:ext uri="{BB962C8B-B14F-4D97-AF65-F5344CB8AC3E}">
        <p14:creationId xmlns:p14="http://schemas.microsoft.com/office/powerpoint/2010/main" val="108215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4" descr="A screenshot of a cell phone&#10;&#10;Description generated with very high confidence">
            <a:extLst>
              <a:ext uri="{FF2B5EF4-FFF2-40B4-BE49-F238E27FC236}">
                <a16:creationId xmlns:a16="http://schemas.microsoft.com/office/drawing/2014/main" id="{DD164050-B03D-419D-BA8E-7D3EFAF025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366" y="1537364"/>
            <a:ext cx="4915159" cy="3791214"/>
          </a:xfrm>
          <a:prstGeom prst="rect">
            <a:avLst/>
          </a:prstGeom>
        </p:spPr>
      </p:pic>
      <p:sp>
        <p:nvSpPr>
          <p:cNvPr id="15" name="Rectangle 1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4233F0-024A-4A23-9478-67220C60934F}"/>
              </a:ext>
            </a:extLst>
          </p:cNvPr>
          <p:cNvSpPr>
            <a:spLocks noGrp="1"/>
          </p:cNvSpPr>
          <p:nvPr>
            <p:ph type="title"/>
          </p:nvPr>
        </p:nvSpPr>
        <p:spPr>
          <a:xfrm>
            <a:off x="505677" y="914400"/>
            <a:ext cx="2743200" cy="2887579"/>
          </a:xfrm>
        </p:spPr>
        <p:txBody>
          <a:bodyPr vert="horz" lIns="91440" tIns="45720" rIns="91440" bIns="45720" rtlCol="0" anchor="b">
            <a:normAutofit/>
          </a:bodyPr>
          <a:lstStyle/>
          <a:p>
            <a:pPr algn="ctr"/>
            <a:r>
              <a:rPr lang="en-US" sz="4200" kern="1200">
                <a:solidFill>
                  <a:schemeClr val="bg1"/>
                </a:solidFill>
                <a:latin typeface="+mj-lt"/>
                <a:ea typeface="+mj-ea"/>
                <a:cs typeface="+mj-cs"/>
              </a:rPr>
              <a:t>RDBMS brands</a:t>
            </a:r>
          </a:p>
        </p:txBody>
      </p:sp>
      <p:sp>
        <p:nvSpPr>
          <p:cNvPr id="3" name="TextBox 2">
            <a:extLst>
              <a:ext uri="{FF2B5EF4-FFF2-40B4-BE49-F238E27FC236}">
                <a16:creationId xmlns:a16="http://schemas.microsoft.com/office/drawing/2014/main" id="{5C8772C9-3376-481C-9A4B-2E5AFE07D441}"/>
              </a:ext>
            </a:extLst>
          </p:cNvPr>
          <p:cNvSpPr txBox="1"/>
          <p:nvPr/>
        </p:nvSpPr>
        <p:spPr>
          <a:xfrm>
            <a:off x="8028600" y="5731288"/>
            <a:ext cx="862737" cy="769441"/>
          </a:xfrm>
          <a:prstGeom prst="rect">
            <a:avLst/>
          </a:prstGeom>
          <a:noFill/>
        </p:spPr>
        <p:txBody>
          <a:bodyPr wrap="none" rtlCol="0">
            <a:spAutoFit/>
          </a:bodyPr>
          <a:lstStyle/>
          <a:p>
            <a:r>
              <a:rPr lang="en-US" sz="4400" dirty="0" err="1">
                <a:latin typeface="Futura" panose="020B2102020204020303" pitchFamily="34" charset="0"/>
              </a:rPr>
              <a:t>etc</a:t>
            </a:r>
            <a:endParaRPr lang="en-US" sz="4400" dirty="0">
              <a:latin typeface="Futura" panose="020B2102020204020303" pitchFamily="34" charset="0"/>
            </a:endParaRPr>
          </a:p>
        </p:txBody>
      </p:sp>
    </p:spTree>
    <p:extLst>
      <p:ext uri="{BB962C8B-B14F-4D97-AF65-F5344CB8AC3E}">
        <p14:creationId xmlns:p14="http://schemas.microsoft.com/office/powerpoint/2010/main" val="70413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a:latin typeface="Futura" panose="020B2102020204020303" pitchFamily="34" charset="0"/>
              </a:rPr>
              <a:t>MySQL</a:t>
            </a: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lstStyle/>
          <a:p>
            <a:pPr>
              <a:lnSpc>
                <a:spcPct val="150000"/>
              </a:lnSpc>
            </a:pPr>
            <a:r>
              <a:rPr lang="en-US" dirty="0">
                <a:latin typeface="Futura" panose="020B2102020204020303" pitchFamily="34" charset="0"/>
              </a:rPr>
              <a:t>Many of the world's largest and fastest-growing organizations including </a:t>
            </a:r>
            <a:r>
              <a:rPr lang="en-US" u="sng" dirty="0">
                <a:latin typeface="Futura" panose="020B2102020204020303" pitchFamily="34" charset="0"/>
              </a:rPr>
              <a:t>Facebook</a:t>
            </a:r>
            <a:r>
              <a:rPr lang="en-US" dirty="0">
                <a:latin typeface="Futura" panose="020B2102020204020303" pitchFamily="34" charset="0"/>
              </a:rPr>
              <a:t>, </a:t>
            </a:r>
            <a:r>
              <a:rPr lang="en-US" u="sng" dirty="0">
                <a:latin typeface="Futura" panose="020B2102020204020303" pitchFamily="34" charset="0"/>
              </a:rPr>
              <a:t>Google</a:t>
            </a:r>
            <a:r>
              <a:rPr lang="en-US" dirty="0">
                <a:latin typeface="Futura" panose="020B2102020204020303" pitchFamily="34" charset="0"/>
              </a:rPr>
              <a:t>, </a:t>
            </a:r>
            <a:r>
              <a:rPr lang="en-US" u="sng" dirty="0">
                <a:latin typeface="Futura" panose="020B2102020204020303" pitchFamily="34" charset="0"/>
              </a:rPr>
              <a:t>Adobe</a:t>
            </a:r>
            <a:r>
              <a:rPr lang="en-US" dirty="0">
                <a:latin typeface="Futura" panose="020B2102020204020303" pitchFamily="34" charset="0"/>
              </a:rPr>
              <a:t>, </a:t>
            </a:r>
            <a:r>
              <a:rPr lang="en-US" u="sng" dirty="0">
                <a:latin typeface="Futura" panose="020B2102020204020303" pitchFamily="34" charset="0"/>
              </a:rPr>
              <a:t>Alcatel Lucent</a:t>
            </a:r>
            <a:r>
              <a:rPr lang="en-US" dirty="0">
                <a:latin typeface="Futura" panose="020B2102020204020303" pitchFamily="34" charset="0"/>
              </a:rPr>
              <a:t> and Zappos rely on MySQL to save time and money powering their high-volume Web sites, business-critical systems and packaged software.</a:t>
            </a:r>
          </a:p>
        </p:txBody>
      </p:sp>
      <p:pic>
        <p:nvPicPr>
          <p:cNvPr id="5" name="Picture 4" descr="A picture containing object&#10;&#10;Description generated with high confidence">
            <a:extLst>
              <a:ext uri="{FF2B5EF4-FFF2-40B4-BE49-F238E27FC236}">
                <a16:creationId xmlns:a16="http://schemas.microsoft.com/office/drawing/2014/main" id="{26657877-DE81-4DF0-8938-A04443B72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950" y="365126"/>
            <a:ext cx="1676400" cy="1133475"/>
          </a:xfrm>
          <a:prstGeom prst="rect">
            <a:avLst/>
          </a:prstGeom>
        </p:spPr>
      </p:pic>
    </p:spTree>
    <p:extLst>
      <p:ext uri="{BB962C8B-B14F-4D97-AF65-F5344CB8AC3E}">
        <p14:creationId xmlns:p14="http://schemas.microsoft.com/office/powerpoint/2010/main" val="67397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err="1">
                <a:latin typeface="Futura" panose="020B2102020204020303" pitchFamily="34" charset="0"/>
              </a:rPr>
              <a:t>phpMyAdmin</a:t>
            </a:r>
            <a:endParaRPr lang="en-US" dirty="0">
              <a:latin typeface="Futura" panose="020B2102020204020303" pitchFamily="34" charset="0"/>
            </a:endParaRP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noAutofit/>
          </a:bodyPr>
          <a:lstStyle/>
          <a:p>
            <a:pPr>
              <a:lnSpc>
                <a:spcPct val="150000"/>
              </a:lnSpc>
            </a:pPr>
            <a:r>
              <a:rPr lang="en-US" sz="2400" dirty="0" err="1">
                <a:latin typeface="Futura" panose="020B2102020204020303" pitchFamily="34" charset="0"/>
              </a:rPr>
              <a:t>phpMyAdmin</a:t>
            </a:r>
            <a:r>
              <a:rPr lang="en-US" sz="2400" dirty="0">
                <a:latin typeface="Futura" panose="020B2102020204020303" pitchFamily="34" charset="0"/>
              </a:rPr>
              <a:t> is a free software tool written in PHP, intended to handle the administration of MySQL over the Web. </a:t>
            </a:r>
            <a:r>
              <a:rPr lang="en-US" sz="2400" dirty="0" err="1">
                <a:latin typeface="Futura" panose="020B2102020204020303" pitchFamily="34" charset="0"/>
              </a:rPr>
              <a:t>phpMyAdmin</a:t>
            </a:r>
            <a:r>
              <a:rPr lang="en-US" sz="2400" dirty="0">
                <a:latin typeface="Futura" panose="020B2102020204020303" pitchFamily="34" charset="0"/>
              </a:rPr>
              <a:t> supports a wide range of operations on MySQL and MariaDB. Frequently used operations (managing databases, tables, columns, relations, indexes, users, permissions, </a:t>
            </a:r>
            <a:r>
              <a:rPr lang="en-US" sz="2400" dirty="0" err="1">
                <a:latin typeface="Futura" panose="020B2102020204020303" pitchFamily="34" charset="0"/>
              </a:rPr>
              <a:t>etc</a:t>
            </a:r>
            <a:r>
              <a:rPr lang="en-US" sz="2400" dirty="0">
                <a:latin typeface="Futura" panose="020B2102020204020303" pitchFamily="34" charset="0"/>
              </a:rPr>
              <a:t>) can be performed via the user interface, while you still have the ability to directly execute any SQL statement.</a:t>
            </a:r>
          </a:p>
        </p:txBody>
      </p:sp>
      <p:pic>
        <p:nvPicPr>
          <p:cNvPr id="6" name="Picture 5" descr="A close up of a logo&#10;&#10;Description generated with very high confidence">
            <a:extLst>
              <a:ext uri="{FF2B5EF4-FFF2-40B4-BE49-F238E27FC236}">
                <a16:creationId xmlns:a16="http://schemas.microsoft.com/office/drawing/2014/main" id="{933C1EEE-42A5-4190-9CA6-7A9E6D2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205" y="181929"/>
            <a:ext cx="2873829" cy="1508760"/>
          </a:xfrm>
          <a:prstGeom prst="rect">
            <a:avLst/>
          </a:prstGeom>
        </p:spPr>
      </p:pic>
    </p:spTree>
    <p:extLst>
      <p:ext uri="{BB962C8B-B14F-4D97-AF65-F5344CB8AC3E}">
        <p14:creationId xmlns:p14="http://schemas.microsoft.com/office/powerpoint/2010/main" val="181831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err="1">
                <a:latin typeface="Futura" panose="020B2102020204020303" pitchFamily="34" charset="0"/>
              </a:rPr>
              <a:t>phpMyAdmin</a:t>
            </a:r>
            <a:r>
              <a:rPr lang="en-US" dirty="0">
                <a:latin typeface="Futura" panose="020B2102020204020303" pitchFamily="34" charset="0"/>
              </a:rPr>
              <a:t> login</a:t>
            </a: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noAutofit/>
          </a:bodyPr>
          <a:lstStyle/>
          <a:p>
            <a:pPr>
              <a:lnSpc>
                <a:spcPct val="150000"/>
              </a:lnSpc>
            </a:pPr>
            <a:r>
              <a:rPr lang="en-US" sz="2400" dirty="0">
                <a:latin typeface="Futura" panose="020B2102020204020303" pitchFamily="34" charset="0"/>
              </a:rPr>
              <a:t>http://localhost/phpmyadmin/</a:t>
            </a:r>
          </a:p>
          <a:p>
            <a:pPr>
              <a:lnSpc>
                <a:spcPct val="150000"/>
              </a:lnSpc>
            </a:pPr>
            <a:r>
              <a:rPr lang="en-US" sz="2400" dirty="0">
                <a:latin typeface="Futura" panose="020B2102020204020303" pitchFamily="34" charset="0"/>
              </a:rPr>
              <a:t>User: root</a:t>
            </a:r>
          </a:p>
          <a:p>
            <a:pPr>
              <a:lnSpc>
                <a:spcPct val="150000"/>
              </a:lnSpc>
            </a:pPr>
            <a:r>
              <a:rPr lang="en-US" sz="2400" dirty="0">
                <a:latin typeface="Futura" panose="020B2102020204020303" pitchFamily="34" charset="0"/>
              </a:rPr>
              <a:t>Pw: 12345678</a:t>
            </a:r>
          </a:p>
          <a:p>
            <a:pPr>
              <a:lnSpc>
                <a:spcPct val="150000"/>
              </a:lnSpc>
            </a:pPr>
            <a:endParaRPr lang="en-US" sz="2400" dirty="0">
              <a:latin typeface="Futura" panose="020B2102020204020303" pitchFamily="34" charset="0"/>
            </a:endParaRPr>
          </a:p>
        </p:txBody>
      </p:sp>
      <p:pic>
        <p:nvPicPr>
          <p:cNvPr id="6" name="Picture 5" descr="A close up of a logo&#10;&#10;Description generated with very high confidence">
            <a:extLst>
              <a:ext uri="{FF2B5EF4-FFF2-40B4-BE49-F238E27FC236}">
                <a16:creationId xmlns:a16="http://schemas.microsoft.com/office/drawing/2014/main" id="{933C1EEE-42A5-4190-9CA6-7A9E6D2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205" y="181929"/>
            <a:ext cx="2873829" cy="1508760"/>
          </a:xfrm>
          <a:prstGeom prst="rect">
            <a:avLst/>
          </a:prstGeom>
        </p:spPr>
      </p:pic>
      <p:pic>
        <p:nvPicPr>
          <p:cNvPr id="4" name="Picture 3">
            <a:extLst>
              <a:ext uri="{FF2B5EF4-FFF2-40B4-BE49-F238E27FC236}">
                <a16:creationId xmlns:a16="http://schemas.microsoft.com/office/drawing/2014/main" id="{264FD809-70C3-440B-9F4C-46525BA2E7E3}"/>
              </a:ext>
            </a:extLst>
          </p:cNvPr>
          <p:cNvPicPr>
            <a:picLocks noChangeAspect="1"/>
          </p:cNvPicPr>
          <p:nvPr/>
        </p:nvPicPr>
        <p:blipFill rotWithShape="1">
          <a:blip r:embed="rId3"/>
          <a:srcRect t="9496"/>
          <a:stretch/>
        </p:blipFill>
        <p:spPr>
          <a:xfrm>
            <a:off x="3106057" y="2889784"/>
            <a:ext cx="6037943" cy="3603090"/>
          </a:xfrm>
          <a:prstGeom prst="rect">
            <a:avLst/>
          </a:prstGeom>
        </p:spPr>
      </p:pic>
    </p:spTree>
    <p:extLst>
      <p:ext uri="{BB962C8B-B14F-4D97-AF65-F5344CB8AC3E}">
        <p14:creationId xmlns:p14="http://schemas.microsoft.com/office/powerpoint/2010/main" val="154161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a:latin typeface="Futura" panose="020B2102020204020303" pitchFamily="34" charset="0"/>
              </a:rPr>
              <a:t>create database(DB)</a:t>
            </a: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noAutofit/>
          </a:bodyPr>
          <a:lstStyle/>
          <a:p>
            <a:pPr>
              <a:lnSpc>
                <a:spcPct val="150000"/>
              </a:lnSpc>
            </a:pPr>
            <a:r>
              <a:rPr lang="en-US" sz="2400" dirty="0">
                <a:latin typeface="Futura" panose="020B2102020204020303" pitchFamily="34" charset="0"/>
              </a:rPr>
              <a:t>1. create database</a:t>
            </a:r>
          </a:p>
          <a:p>
            <a:pPr lvl="1">
              <a:lnSpc>
                <a:spcPct val="150000"/>
              </a:lnSpc>
            </a:pPr>
            <a:r>
              <a:rPr lang="en-US" sz="2000" dirty="0">
                <a:latin typeface="Futura" panose="020B2102020204020303" pitchFamily="34" charset="0"/>
              </a:rPr>
              <a:t>database name: test</a:t>
            </a:r>
          </a:p>
          <a:p>
            <a:pPr lvl="1">
              <a:lnSpc>
                <a:spcPct val="150000"/>
              </a:lnSpc>
            </a:pPr>
            <a:r>
              <a:rPr lang="en-US" sz="2000" dirty="0">
                <a:latin typeface="Futura" panose="020B2102020204020303" pitchFamily="34" charset="0"/>
              </a:rPr>
              <a:t>collation: utf8_bin</a:t>
            </a:r>
          </a:p>
          <a:p>
            <a:pPr>
              <a:lnSpc>
                <a:spcPct val="150000"/>
              </a:lnSpc>
            </a:pPr>
            <a:endParaRPr lang="en-US" sz="2400" dirty="0">
              <a:latin typeface="Futura" panose="020B2102020204020303" pitchFamily="34" charset="0"/>
            </a:endParaRPr>
          </a:p>
        </p:txBody>
      </p:sp>
      <p:pic>
        <p:nvPicPr>
          <p:cNvPr id="6" name="Picture 5" descr="A close up of a logo&#10;&#10;Description generated with very high confidence">
            <a:extLst>
              <a:ext uri="{FF2B5EF4-FFF2-40B4-BE49-F238E27FC236}">
                <a16:creationId xmlns:a16="http://schemas.microsoft.com/office/drawing/2014/main" id="{933C1EEE-42A5-4190-9CA6-7A9E6D2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205" y="181929"/>
            <a:ext cx="2873829" cy="1508760"/>
          </a:xfrm>
          <a:prstGeom prst="rect">
            <a:avLst/>
          </a:prstGeom>
        </p:spPr>
      </p:pic>
    </p:spTree>
    <p:extLst>
      <p:ext uri="{BB962C8B-B14F-4D97-AF65-F5344CB8AC3E}">
        <p14:creationId xmlns:p14="http://schemas.microsoft.com/office/powerpoint/2010/main" val="243946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a:latin typeface="Futura" panose="020B2102020204020303" pitchFamily="34" charset="0"/>
              </a:rPr>
              <a:t>create table</a:t>
            </a: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noAutofit/>
          </a:bodyPr>
          <a:lstStyle/>
          <a:p>
            <a:pPr>
              <a:lnSpc>
                <a:spcPct val="150000"/>
              </a:lnSpc>
            </a:pPr>
            <a:r>
              <a:rPr lang="en-US" sz="2400" dirty="0">
                <a:latin typeface="Futura" panose="020B2102020204020303" pitchFamily="34" charset="0"/>
              </a:rPr>
              <a:t>1. create table (number of columns: 2)</a:t>
            </a:r>
          </a:p>
          <a:p>
            <a:pPr lvl="3">
              <a:lnSpc>
                <a:spcPct val="150000"/>
              </a:lnSpc>
            </a:pPr>
            <a:endParaRPr lang="en-US" sz="1400" dirty="0">
              <a:latin typeface="Futura" panose="020B2102020204020303" pitchFamily="34" charset="0"/>
            </a:endParaRPr>
          </a:p>
          <a:p>
            <a:pPr lvl="3">
              <a:lnSpc>
                <a:spcPct val="150000"/>
              </a:lnSpc>
            </a:pPr>
            <a:endParaRPr lang="en-US" sz="1400" dirty="0">
              <a:latin typeface="Futura" panose="020B2102020204020303" pitchFamily="34" charset="0"/>
            </a:endParaRPr>
          </a:p>
          <a:p>
            <a:pPr lvl="3">
              <a:lnSpc>
                <a:spcPct val="150000"/>
              </a:lnSpc>
            </a:pPr>
            <a:endParaRPr lang="en-US" sz="1400" dirty="0">
              <a:latin typeface="Futura" panose="020B2102020204020303" pitchFamily="34" charset="0"/>
            </a:endParaRPr>
          </a:p>
          <a:p>
            <a:pPr lvl="3">
              <a:lnSpc>
                <a:spcPct val="150000"/>
              </a:lnSpc>
            </a:pPr>
            <a:endParaRPr lang="en-US" sz="1400" dirty="0">
              <a:latin typeface="Futura" panose="020B2102020204020303" pitchFamily="34" charset="0"/>
            </a:endParaRPr>
          </a:p>
          <a:p>
            <a:pPr lvl="4">
              <a:lnSpc>
                <a:spcPct val="150000"/>
              </a:lnSpc>
            </a:pPr>
            <a:r>
              <a:rPr lang="en-US" sz="1400" dirty="0">
                <a:latin typeface="Futura" panose="020B2102020204020303" pitchFamily="34" charset="0"/>
              </a:rPr>
              <a:t>other field do not input</a:t>
            </a:r>
          </a:p>
          <a:p>
            <a:pPr lvl="4">
              <a:lnSpc>
                <a:spcPct val="150000"/>
              </a:lnSpc>
            </a:pPr>
            <a:endParaRPr lang="en-US" sz="1400" dirty="0">
              <a:latin typeface="Futura" panose="020B2102020204020303" pitchFamily="34" charset="0"/>
            </a:endParaRPr>
          </a:p>
          <a:p>
            <a:pPr lvl="2">
              <a:lnSpc>
                <a:spcPct val="150000"/>
              </a:lnSpc>
            </a:pPr>
            <a:r>
              <a:rPr lang="en-US" sz="1600" dirty="0">
                <a:latin typeface="Futura" panose="020B2102020204020303" pitchFamily="34" charset="0"/>
              </a:rPr>
              <a:t>type=</a:t>
            </a:r>
            <a:r>
              <a:rPr lang="en-US" sz="1600" dirty="0" err="1">
                <a:latin typeface="Futura" panose="020B2102020204020303" pitchFamily="34" charset="0"/>
              </a:rPr>
              <a:t>int</a:t>
            </a:r>
            <a:r>
              <a:rPr lang="en-US" sz="1600" dirty="0">
                <a:latin typeface="Futura" panose="020B2102020204020303" pitchFamily="34" charset="0"/>
              </a:rPr>
              <a:t>  =&gt; integer    varchar  =&gt; string</a:t>
            </a:r>
          </a:p>
          <a:p>
            <a:pPr lvl="2">
              <a:lnSpc>
                <a:spcPct val="150000"/>
              </a:lnSpc>
            </a:pPr>
            <a:r>
              <a:rPr lang="en-US" sz="1600" dirty="0">
                <a:latin typeface="Futura" panose="020B2102020204020303" pitchFamily="34" charset="0"/>
              </a:rPr>
              <a:t>length is "max character length"</a:t>
            </a:r>
          </a:p>
          <a:p>
            <a:pPr lvl="2">
              <a:lnSpc>
                <a:spcPct val="150000"/>
              </a:lnSpc>
            </a:pPr>
            <a:r>
              <a:rPr lang="en-US" sz="1600" dirty="0">
                <a:latin typeface="Futura" panose="020B2102020204020303" pitchFamily="34" charset="0"/>
              </a:rPr>
              <a:t>"primary key" may consist of a single attribute or multiple attributes in table.  </a:t>
            </a:r>
          </a:p>
        </p:txBody>
      </p:sp>
      <p:pic>
        <p:nvPicPr>
          <p:cNvPr id="6" name="Picture 5" descr="A close up of a logo&#10;&#10;Description generated with very high confidence">
            <a:extLst>
              <a:ext uri="{FF2B5EF4-FFF2-40B4-BE49-F238E27FC236}">
                <a16:creationId xmlns:a16="http://schemas.microsoft.com/office/drawing/2014/main" id="{933C1EEE-42A5-4190-9CA6-7A9E6D2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205" y="181929"/>
            <a:ext cx="2873829" cy="1508760"/>
          </a:xfrm>
          <a:prstGeom prst="rect">
            <a:avLst/>
          </a:prstGeom>
        </p:spPr>
      </p:pic>
      <p:graphicFrame>
        <p:nvGraphicFramePr>
          <p:cNvPr id="4" name="Table 3">
            <a:extLst>
              <a:ext uri="{FF2B5EF4-FFF2-40B4-BE49-F238E27FC236}">
                <a16:creationId xmlns:a16="http://schemas.microsoft.com/office/drawing/2014/main" id="{A3D41004-B6EF-40FC-9ACB-1C55E9F40EB4}"/>
              </a:ext>
            </a:extLst>
          </p:cNvPr>
          <p:cNvGraphicFramePr>
            <a:graphicFrameLocks noGrp="1"/>
          </p:cNvGraphicFramePr>
          <p:nvPr>
            <p:extLst>
              <p:ext uri="{D42A27DB-BD31-4B8C-83A1-F6EECF244321}">
                <p14:modId xmlns:p14="http://schemas.microsoft.com/office/powerpoint/2010/main" val="425158543"/>
              </p:ext>
            </p:extLst>
          </p:nvPr>
        </p:nvGraphicFramePr>
        <p:xfrm>
          <a:off x="1079862" y="2517933"/>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77642046"/>
                    </a:ext>
                  </a:extLst>
                </a:gridCol>
                <a:gridCol w="2032000">
                  <a:extLst>
                    <a:ext uri="{9D8B030D-6E8A-4147-A177-3AD203B41FA5}">
                      <a16:colId xmlns:a16="http://schemas.microsoft.com/office/drawing/2014/main" val="2936245490"/>
                    </a:ext>
                  </a:extLst>
                </a:gridCol>
                <a:gridCol w="2032000">
                  <a:extLst>
                    <a:ext uri="{9D8B030D-6E8A-4147-A177-3AD203B41FA5}">
                      <a16:colId xmlns:a16="http://schemas.microsoft.com/office/drawing/2014/main" val="3641478359"/>
                    </a:ext>
                  </a:extLst>
                </a:gridCol>
              </a:tblGrid>
              <a:tr h="370840">
                <a:tc>
                  <a:txBody>
                    <a:bodyPr/>
                    <a:lstStyle/>
                    <a:p>
                      <a:r>
                        <a:rPr lang="en-US" dirty="0"/>
                        <a:t>name</a:t>
                      </a:r>
                    </a:p>
                  </a:txBody>
                  <a:tcPr/>
                </a:tc>
                <a:tc>
                  <a:txBody>
                    <a:bodyPr/>
                    <a:lstStyle/>
                    <a:p>
                      <a:r>
                        <a:rPr lang="en-US" dirty="0"/>
                        <a:t>id</a:t>
                      </a:r>
                    </a:p>
                  </a:txBody>
                  <a:tcPr/>
                </a:tc>
                <a:tc>
                  <a:txBody>
                    <a:bodyPr/>
                    <a:lstStyle/>
                    <a:p>
                      <a:r>
                        <a:rPr lang="en-US" dirty="0" err="1"/>
                        <a:t>student_name</a:t>
                      </a:r>
                      <a:endParaRPr lang="en-US" dirty="0"/>
                    </a:p>
                  </a:txBody>
                  <a:tcPr/>
                </a:tc>
                <a:extLst>
                  <a:ext uri="{0D108BD9-81ED-4DB2-BD59-A6C34878D82A}">
                    <a16:rowId xmlns:a16="http://schemas.microsoft.com/office/drawing/2014/main" val="4096617433"/>
                  </a:ext>
                </a:extLst>
              </a:tr>
              <a:tr h="370840">
                <a:tc>
                  <a:txBody>
                    <a:bodyPr/>
                    <a:lstStyle/>
                    <a:p>
                      <a:r>
                        <a:rPr lang="en-US" dirty="0"/>
                        <a:t>type</a:t>
                      </a:r>
                    </a:p>
                  </a:txBody>
                  <a:tcPr/>
                </a:tc>
                <a:tc>
                  <a:txBody>
                    <a:bodyPr/>
                    <a:lstStyle/>
                    <a:p>
                      <a:r>
                        <a:rPr lang="en-US" dirty="0" err="1"/>
                        <a:t>int</a:t>
                      </a:r>
                      <a:endParaRPr lang="en-US" dirty="0"/>
                    </a:p>
                  </a:txBody>
                  <a:tcPr/>
                </a:tc>
                <a:tc>
                  <a:txBody>
                    <a:bodyPr/>
                    <a:lstStyle/>
                    <a:p>
                      <a:r>
                        <a:rPr lang="en-US" dirty="0"/>
                        <a:t>varchar</a:t>
                      </a:r>
                    </a:p>
                  </a:txBody>
                  <a:tcPr/>
                </a:tc>
                <a:extLst>
                  <a:ext uri="{0D108BD9-81ED-4DB2-BD59-A6C34878D82A}">
                    <a16:rowId xmlns:a16="http://schemas.microsoft.com/office/drawing/2014/main" val="189725825"/>
                  </a:ext>
                </a:extLst>
              </a:tr>
              <a:tr h="370840">
                <a:tc>
                  <a:txBody>
                    <a:bodyPr/>
                    <a:lstStyle/>
                    <a:p>
                      <a:r>
                        <a:rPr lang="en-US" dirty="0"/>
                        <a:t>length</a:t>
                      </a:r>
                    </a:p>
                  </a:txBody>
                  <a:tcPr/>
                </a:tc>
                <a:tc>
                  <a:txBody>
                    <a:bodyPr/>
                    <a:lstStyle/>
                    <a:p>
                      <a:endParaRPr lang="en-US" dirty="0"/>
                    </a:p>
                  </a:txBody>
                  <a:tcPr/>
                </a:tc>
                <a:tc>
                  <a:txBody>
                    <a:bodyPr/>
                    <a:lstStyle/>
                    <a:p>
                      <a:r>
                        <a:rPr lang="en-US" dirty="0"/>
                        <a:t>255</a:t>
                      </a:r>
                    </a:p>
                  </a:txBody>
                  <a:tcPr/>
                </a:tc>
                <a:extLst>
                  <a:ext uri="{0D108BD9-81ED-4DB2-BD59-A6C34878D82A}">
                    <a16:rowId xmlns:a16="http://schemas.microsoft.com/office/drawing/2014/main" val="1280257162"/>
                  </a:ext>
                </a:extLst>
              </a:tr>
              <a:tr h="370840">
                <a:tc>
                  <a:txBody>
                    <a:bodyPr/>
                    <a:lstStyle/>
                    <a:p>
                      <a:r>
                        <a:rPr lang="en-US" dirty="0"/>
                        <a:t>index</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3656947613"/>
                  </a:ext>
                </a:extLst>
              </a:tr>
            </a:tbl>
          </a:graphicData>
        </a:graphic>
      </p:graphicFrame>
    </p:spTree>
    <p:extLst>
      <p:ext uri="{BB962C8B-B14F-4D97-AF65-F5344CB8AC3E}">
        <p14:creationId xmlns:p14="http://schemas.microsoft.com/office/powerpoint/2010/main" val="392462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a:latin typeface="Futura" panose="020B2102020204020303" pitchFamily="34" charset="0"/>
              </a:rPr>
              <a:t>insert</a:t>
            </a: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noAutofit/>
          </a:bodyPr>
          <a:lstStyle/>
          <a:p>
            <a:pPr>
              <a:lnSpc>
                <a:spcPct val="150000"/>
              </a:lnSpc>
            </a:pPr>
            <a:endParaRPr lang="en-US" sz="2400" dirty="0">
              <a:latin typeface="Futura" panose="020B2102020204020303" pitchFamily="34" charset="0"/>
            </a:endParaRPr>
          </a:p>
          <a:p>
            <a:pPr>
              <a:lnSpc>
                <a:spcPct val="150000"/>
              </a:lnSpc>
            </a:pPr>
            <a:endParaRPr lang="en-US" sz="2400" dirty="0">
              <a:latin typeface="Futura" panose="020B2102020204020303" pitchFamily="34" charset="0"/>
            </a:endParaRPr>
          </a:p>
          <a:p>
            <a:pPr>
              <a:lnSpc>
                <a:spcPct val="150000"/>
              </a:lnSpc>
            </a:pPr>
            <a:endParaRPr lang="en-US" sz="2400" dirty="0">
              <a:latin typeface="Futura" panose="020B2102020204020303" pitchFamily="34" charset="0"/>
            </a:endParaRPr>
          </a:p>
          <a:p>
            <a:pPr>
              <a:lnSpc>
                <a:spcPct val="150000"/>
              </a:lnSpc>
            </a:pPr>
            <a:r>
              <a:rPr lang="en-US" sz="2400" dirty="0">
                <a:latin typeface="Futura" panose="020B2102020204020303" pitchFamily="34" charset="0"/>
              </a:rPr>
              <a:t>1. insert data</a:t>
            </a:r>
          </a:p>
          <a:p>
            <a:pPr lvl="1">
              <a:lnSpc>
                <a:spcPct val="150000"/>
              </a:lnSpc>
            </a:pPr>
            <a:r>
              <a:rPr lang="en-US" sz="2000" dirty="0">
                <a:latin typeface="Futura" panose="020B2102020204020303" pitchFamily="34" charset="0"/>
              </a:rPr>
              <a:t>insert 3-5 data.</a:t>
            </a:r>
          </a:p>
          <a:p>
            <a:pPr lvl="1">
              <a:lnSpc>
                <a:spcPct val="150000"/>
              </a:lnSpc>
            </a:pPr>
            <a:r>
              <a:rPr lang="en-US" sz="2000" dirty="0">
                <a:latin typeface="Futura" panose="020B2102020204020303" pitchFamily="34" charset="0"/>
              </a:rPr>
              <a:t>anything is OK.</a:t>
            </a:r>
          </a:p>
        </p:txBody>
      </p:sp>
      <p:pic>
        <p:nvPicPr>
          <p:cNvPr id="6" name="Picture 5" descr="A close up of a logo&#10;&#10;Description generated with very high confidence">
            <a:extLst>
              <a:ext uri="{FF2B5EF4-FFF2-40B4-BE49-F238E27FC236}">
                <a16:creationId xmlns:a16="http://schemas.microsoft.com/office/drawing/2014/main" id="{933C1EEE-42A5-4190-9CA6-7A9E6D2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205" y="181929"/>
            <a:ext cx="2873829" cy="1508760"/>
          </a:xfrm>
          <a:prstGeom prst="rect">
            <a:avLst/>
          </a:prstGeom>
        </p:spPr>
      </p:pic>
      <p:pic>
        <p:nvPicPr>
          <p:cNvPr id="4" name="Picture 3">
            <a:extLst>
              <a:ext uri="{FF2B5EF4-FFF2-40B4-BE49-F238E27FC236}">
                <a16:creationId xmlns:a16="http://schemas.microsoft.com/office/drawing/2014/main" id="{F6B99B71-8D6C-407C-A035-23E28CAC3254}"/>
              </a:ext>
            </a:extLst>
          </p:cNvPr>
          <p:cNvPicPr>
            <a:picLocks noChangeAspect="1"/>
          </p:cNvPicPr>
          <p:nvPr/>
        </p:nvPicPr>
        <p:blipFill rotWithShape="1">
          <a:blip r:embed="rId3"/>
          <a:srcRect l="19143" t="9037" b="63869"/>
          <a:stretch/>
        </p:blipFill>
        <p:spPr>
          <a:xfrm>
            <a:off x="409301" y="1873886"/>
            <a:ext cx="7393577" cy="1645920"/>
          </a:xfrm>
          <a:prstGeom prst="rect">
            <a:avLst/>
          </a:prstGeom>
        </p:spPr>
      </p:pic>
    </p:spTree>
    <p:extLst>
      <p:ext uri="{BB962C8B-B14F-4D97-AF65-F5344CB8AC3E}">
        <p14:creationId xmlns:p14="http://schemas.microsoft.com/office/powerpoint/2010/main" val="60507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713</TotalTime>
  <Words>319</Words>
  <Application>Microsoft Office PowerPoint</Application>
  <PresentationFormat>On-screen Show (4:3)</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游ゴシック</vt:lpstr>
      <vt:lpstr>游ゴシック Light</vt:lpstr>
      <vt:lpstr>Arial</vt:lpstr>
      <vt:lpstr>Calibri</vt:lpstr>
      <vt:lpstr>Calibri Light</vt:lpstr>
      <vt:lpstr>Futura</vt:lpstr>
      <vt:lpstr>Tahoma</vt:lpstr>
      <vt:lpstr>Office Theme</vt:lpstr>
      <vt:lpstr>Program Language PHP</vt:lpstr>
      <vt:lpstr>RDBMS (Relational DataBase Management System)</vt:lpstr>
      <vt:lpstr>RDBMS brands</vt:lpstr>
      <vt:lpstr>MySQL</vt:lpstr>
      <vt:lpstr>phpMyAdmin</vt:lpstr>
      <vt:lpstr>phpMyAdmin login</vt:lpstr>
      <vt:lpstr>create database(DB)</vt:lpstr>
      <vt:lpstr>create table</vt:lpstr>
      <vt:lpstr>insert</vt:lpstr>
      <vt:lpstr>browse</vt:lpstr>
      <vt:lpstr>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Language PHP</dc:title>
  <dc:creator>Keisuke Minami</dc:creator>
  <cp:lastModifiedBy>Keisuke Minami</cp:lastModifiedBy>
  <cp:revision>51</cp:revision>
  <cp:lastPrinted>2017-11-14T08:32:04Z</cp:lastPrinted>
  <dcterms:created xsi:type="dcterms:W3CDTF">2017-11-14T06:57:48Z</dcterms:created>
  <dcterms:modified xsi:type="dcterms:W3CDTF">2018-01-03T10:20:59Z</dcterms:modified>
</cp:coreProperties>
</file>