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2" r:id="rId5"/>
    <p:sldId id="275" r:id="rId6"/>
    <p:sldId id="276" r:id="rId7"/>
    <p:sldId id="264" r:id="rId8"/>
    <p:sldId id="271" r:id="rId9"/>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77" d="100"/>
          <a:sy n="77"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47396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74368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86556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A411A-197C-4FAE-AAA1-E05F9BAD9EA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24539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BA411A-197C-4FAE-AAA1-E05F9BAD9EAC}"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89243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A411A-197C-4FAE-AAA1-E05F9BAD9EA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90041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A411A-197C-4FAE-AAA1-E05F9BAD9EAC}"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36752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A411A-197C-4FAE-AAA1-E05F9BAD9EAC}"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23803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A411A-197C-4FAE-AAA1-E05F9BAD9EAC}"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0387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BA411A-197C-4FAE-AAA1-E05F9BAD9EA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6248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BA411A-197C-4FAE-AAA1-E05F9BAD9EAC}"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EC4D4-6078-4ABB-BDA8-4CDA72C66D41}" type="slidenum">
              <a:rPr lang="en-US" smtClean="0"/>
              <a:t>‹#›</a:t>
            </a:fld>
            <a:endParaRPr lang="en-US"/>
          </a:p>
        </p:txBody>
      </p:sp>
    </p:spTree>
    <p:extLst>
      <p:ext uri="{BB962C8B-B14F-4D97-AF65-F5344CB8AC3E}">
        <p14:creationId xmlns:p14="http://schemas.microsoft.com/office/powerpoint/2010/main" val="35162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411A-197C-4FAE-AAA1-E05F9BAD9EAC}" type="datetimeFigureOut">
              <a:rPr lang="en-US" smtClean="0"/>
              <a:t>12/12/2017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EC4D4-6078-4ABB-BDA8-4CDA72C66D41}" type="slidenum">
              <a:rPr lang="en-US" smtClean="0"/>
              <a:t>‹#›</a:t>
            </a:fld>
            <a:endParaRPr lang="en-US"/>
          </a:p>
        </p:txBody>
      </p:sp>
    </p:spTree>
    <p:extLst>
      <p:ext uri="{BB962C8B-B14F-4D97-AF65-F5344CB8AC3E}">
        <p14:creationId xmlns:p14="http://schemas.microsoft.com/office/powerpoint/2010/main" val="160754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7C85-63A7-468F-884C-EAA7C7E2BF31}"/>
              </a:ext>
            </a:extLst>
          </p:cNvPr>
          <p:cNvSpPr>
            <a:spLocks noGrp="1"/>
          </p:cNvSpPr>
          <p:nvPr>
            <p:ph type="ctrTitle"/>
          </p:nvPr>
        </p:nvSpPr>
        <p:spPr/>
        <p:txBody>
          <a:bodyPr/>
          <a:lstStyle/>
          <a:p>
            <a:r>
              <a:rPr kumimoji="1" lang="en-US" altLang="ja-JP" dirty="0">
                <a:latin typeface="Futura" panose="020B2102020204020303" pitchFamily="34" charset="0"/>
              </a:rPr>
              <a:t>Program</a:t>
            </a:r>
            <a:r>
              <a:rPr kumimoji="1" lang="ja-JP" altLang="en-US" dirty="0">
                <a:latin typeface="Futura" panose="020B2102020204020303" pitchFamily="34" charset="0"/>
              </a:rPr>
              <a:t> </a:t>
            </a:r>
            <a:r>
              <a:rPr kumimoji="1" lang="en-US" altLang="ja-JP" dirty="0">
                <a:latin typeface="Futura" panose="020B2102020204020303" pitchFamily="34" charset="0"/>
              </a:rPr>
              <a:t>Language</a:t>
            </a:r>
            <a:r>
              <a:rPr kumimoji="1" lang="ja-JP" altLang="en-US" dirty="0">
                <a:latin typeface="Futura" panose="020B2102020204020303" pitchFamily="34" charset="0"/>
              </a:rPr>
              <a:t> </a:t>
            </a:r>
            <a:r>
              <a:rPr kumimoji="1" lang="en-US" altLang="ja-JP" dirty="0">
                <a:latin typeface="Futura" panose="020B2102020204020303" pitchFamily="34" charset="0"/>
              </a:rPr>
              <a:t>PHP</a:t>
            </a:r>
            <a:endParaRPr lang="en-US" dirty="0">
              <a:latin typeface="Futura" panose="020B2102020204020303" pitchFamily="34" charset="0"/>
            </a:endParaRPr>
          </a:p>
        </p:txBody>
      </p:sp>
      <p:sp>
        <p:nvSpPr>
          <p:cNvPr id="3" name="Subtitle 2">
            <a:extLst>
              <a:ext uri="{FF2B5EF4-FFF2-40B4-BE49-F238E27FC236}">
                <a16:creationId xmlns:a16="http://schemas.microsoft.com/office/drawing/2014/main" id="{6C79DFD8-9AA8-44D6-A5DE-2C47A83D1C2E}"/>
              </a:ext>
            </a:extLst>
          </p:cNvPr>
          <p:cNvSpPr>
            <a:spLocks noGrp="1"/>
          </p:cNvSpPr>
          <p:nvPr>
            <p:ph type="subTitle" idx="1"/>
          </p:nvPr>
        </p:nvSpPr>
        <p:spPr>
          <a:xfrm>
            <a:off x="496957" y="3602038"/>
            <a:ext cx="8150086" cy="1655762"/>
          </a:xfrm>
        </p:spPr>
        <p:txBody>
          <a:bodyPr/>
          <a:lstStyle/>
          <a:p>
            <a:r>
              <a:rPr lang="en-US" altLang="ja-JP" sz="3600" dirty="0">
                <a:latin typeface="Futura" panose="020B2102020204020303" pitchFamily="34" charset="0"/>
                <a:ea typeface="Tahoma" panose="020B0604030504040204" pitchFamily="34" charset="0"/>
                <a:cs typeface="Tahoma" panose="020B0604030504040204" pitchFamily="34" charset="0"/>
              </a:rPr>
              <a:t>This subject is </a:t>
            </a:r>
            <a:br>
              <a:rPr lang="en-US" altLang="ja-JP" sz="3600" dirty="0">
                <a:latin typeface="Futura" panose="020B2102020204020303" pitchFamily="34" charset="0"/>
                <a:ea typeface="Tahoma" panose="020B0604030504040204" pitchFamily="34" charset="0"/>
                <a:cs typeface="Tahoma" panose="020B0604030504040204" pitchFamily="34" charset="0"/>
              </a:rPr>
            </a:br>
            <a:r>
              <a:rPr lang="en-US" altLang="ja-JP" sz="3600" dirty="0">
                <a:latin typeface="Futura" panose="020B2102020204020303" pitchFamily="34" charset="0"/>
                <a:ea typeface="Tahoma" panose="020B0604030504040204" pitchFamily="34" charset="0"/>
                <a:cs typeface="Tahoma" panose="020B0604030504040204" pitchFamily="34" charset="0"/>
              </a:rPr>
              <a:t>"Database and </a:t>
            </a:r>
            <a:r>
              <a:rPr lang="en-US" altLang="ja-JP" sz="3600" dirty="0" err="1">
                <a:latin typeface="Futura" panose="020B2102020204020303" pitchFamily="34" charset="0"/>
                <a:ea typeface="Tahoma" panose="020B0604030504040204" pitchFamily="34" charset="0"/>
                <a:cs typeface="Tahoma" panose="020B0604030504040204" pitchFamily="34" charset="0"/>
              </a:rPr>
              <a:t>phpMyAdmin</a:t>
            </a:r>
            <a:r>
              <a:rPr lang="en-US" altLang="ja-JP" sz="3600" dirty="0">
                <a:latin typeface="Futura" panose="020B2102020204020303" pitchFamily="34" charset="0"/>
                <a:ea typeface="Tahoma" panose="020B0604030504040204" pitchFamily="34" charset="0"/>
                <a:cs typeface="Tahoma" panose="020B0604030504040204" pitchFamily="34" charset="0"/>
              </a:rPr>
              <a:t>"</a:t>
            </a:r>
            <a:endParaRPr lang="en-US" altLang="ja-JP" sz="1700" dirty="0">
              <a:latin typeface="Futura" panose="020B2102020204020303" pitchFamily="34" charset="0"/>
              <a:ea typeface="Tahoma" panose="020B0604030504040204" pitchFamily="34" charset="0"/>
              <a:cs typeface="Tahoma" panose="020B0604030504040204" pitchFamily="34" charset="0"/>
            </a:endParaRPr>
          </a:p>
          <a:p>
            <a:r>
              <a:rPr lang="en-US" altLang="ja-JP" sz="1700" dirty="0">
                <a:latin typeface="Futura" panose="020B2102020204020303" pitchFamily="34" charset="0"/>
                <a:ea typeface="Tahoma" panose="020B0604030504040204" pitchFamily="34" charset="0"/>
                <a:cs typeface="Tahoma" panose="020B0604030504040204" pitchFamily="34" charset="0"/>
              </a:rPr>
              <a:t>download document and program from follow URL.</a:t>
            </a:r>
          </a:p>
          <a:p>
            <a:pPr marL="457189" lvl="1"/>
            <a:r>
              <a:rPr lang="en-US" altLang="ja-JP" sz="3200" dirty="0">
                <a:solidFill>
                  <a:srgbClr val="FF0000"/>
                </a:solidFill>
                <a:latin typeface="Futura" panose="020B2102020204020303" pitchFamily="34" charset="0"/>
                <a:ea typeface="Tahoma" panose="020B0604030504040204" pitchFamily="34" charset="0"/>
                <a:cs typeface="Tahoma" panose="020B0604030504040204" pitchFamily="34" charset="0"/>
              </a:rPr>
              <a:t>https://goo.gl/U1z3sL</a:t>
            </a:r>
          </a:p>
        </p:txBody>
      </p:sp>
    </p:spTree>
    <p:extLst>
      <p:ext uri="{BB962C8B-B14F-4D97-AF65-F5344CB8AC3E}">
        <p14:creationId xmlns:p14="http://schemas.microsoft.com/office/powerpoint/2010/main" val="348787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33F0-024A-4A23-9478-67220C60934F}"/>
              </a:ext>
            </a:extLst>
          </p:cNvPr>
          <p:cNvSpPr>
            <a:spLocks noGrp="1"/>
          </p:cNvSpPr>
          <p:nvPr>
            <p:ph type="title"/>
          </p:nvPr>
        </p:nvSpPr>
        <p:spPr/>
        <p:txBody>
          <a:bodyPr/>
          <a:lstStyle/>
          <a:p>
            <a:r>
              <a:rPr lang="en-US" dirty="0">
                <a:latin typeface="Futura" panose="020B2102020204020303" pitchFamily="34" charset="0"/>
              </a:rPr>
              <a:t>RDBMS</a:t>
            </a:r>
            <a:br>
              <a:rPr lang="en-US" dirty="0">
                <a:latin typeface="Futura" panose="020B2102020204020303" pitchFamily="34" charset="0"/>
              </a:rPr>
            </a:br>
            <a:r>
              <a:rPr lang="en-US" sz="3200" dirty="0">
                <a:latin typeface="Futura" panose="020B2102020204020303" pitchFamily="34" charset="0"/>
              </a:rPr>
              <a:t>(Relational </a:t>
            </a:r>
            <a:r>
              <a:rPr lang="en-US" sz="3200" dirty="0" err="1">
                <a:latin typeface="Futura" panose="020B2102020204020303" pitchFamily="34" charset="0"/>
              </a:rPr>
              <a:t>DataBase</a:t>
            </a:r>
            <a:r>
              <a:rPr lang="en-US" sz="3200" dirty="0">
                <a:latin typeface="Futura" panose="020B2102020204020303" pitchFamily="34" charset="0"/>
              </a:rPr>
              <a:t> Management System)</a:t>
            </a:r>
          </a:p>
        </p:txBody>
      </p:sp>
      <p:sp>
        <p:nvSpPr>
          <p:cNvPr id="3" name="Content Placeholder 2">
            <a:extLst>
              <a:ext uri="{FF2B5EF4-FFF2-40B4-BE49-F238E27FC236}">
                <a16:creationId xmlns:a16="http://schemas.microsoft.com/office/drawing/2014/main" id="{A57C5723-0F53-4B57-8169-77F503A7649D}"/>
              </a:ext>
            </a:extLst>
          </p:cNvPr>
          <p:cNvSpPr>
            <a:spLocks noGrp="1"/>
          </p:cNvSpPr>
          <p:nvPr>
            <p:ph idx="1"/>
          </p:nvPr>
        </p:nvSpPr>
        <p:spPr/>
        <p:txBody>
          <a:bodyPr/>
          <a:lstStyle/>
          <a:p>
            <a:pPr>
              <a:lnSpc>
                <a:spcPct val="150000"/>
              </a:lnSpc>
            </a:pPr>
            <a:r>
              <a:rPr lang="en-US" dirty="0">
                <a:latin typeface="Futura" panose="020B2102020204020303" pitchFamily="34" charset="0"/>
              </a:rPr>
              <a:t>A relational database management system (RDBMS) is a database management system (DBMS) that is based on the relational model invented by Edgar F. Codd, of IBM's San Jose Research Laboratory. Most databases in widespread use are based on the relational database model.</a:t>
            </a:r>
          </a:p>
        </p:txBody>
      </p:sp>
    </p:spTree>
    <p:extLst>
      <p:ext uri="{BB962C8B-B14F-4D97-AF65-F5344CB8AC3E}">
        <p14:creationId xmlns:p14="http://schemas.microsoft.com/office/powerpoint/2010/main" val="108215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4" descr="A screenshot of a cell phone&#10;&#10;Description generated with very high confidence">
            <a:extLst>
              <a:ext uri="{FF2B5EF4-FFF2-40B4-BE49-F238E27FC236}">
                <a16:creationId xmlns:a16="http://schemas.microsoft.com/office/drawing/2014/main" id="{DD164050-B03D-419D-BA8E-7D3EFAF025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366" y="1537364"/>
            <a:ext cx="4915159" cy="3791214"/>
          </a:xfrm>
          <a:prstGeom prst="rect">
            <a:avLst/>
          </a:prstGeom>
        </p:spPr>
      </p:pic>
      <p:sp>
        <p:nvSpPr>
          <p:cNvPr id="15"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4233F0-024A-4A23-9478-67220C60934F}"/>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r>
              <a:rPr lang="en-US" sz="4200" kern="1200">
                <a:solidFill>
                  <a:schemeClr val="bg1"/>
                </a:solidFill>
                <a:latin typeface="+mj-lt"/>
                <a:ea typeface="+mj-ea"/>
                <a:cs typeface="+mj-cs"/>
              </a:rPr>
              <a:t>RDBMS brands</a:t>
            </a:r>
          </a:p>
        </p:txBody>
      </p:sp>
      <p:sp>
        <p:nvSpPr>
          <p:cNvPr id="3" name="TextBox 2">
            <a:extLst>
              <a:ext uri="{FF2B5EF4-FFF2-40B4-BE49-F238E27FC236}">
                <a16:creationId xmlns:a16="http://schemas.microsoft.com/office/drawing/2014/main" id="{5C8772C9-3376-481C-9A4B-2E5AFE07D441}"/>
              </a:ext>
            </a:extLst>
          </p:cNvPr>
          <p:cNvSpPr txBox="1"/>
          <p:nvPr/>
        </p:nvSpPr>
        <p:spPr>
          <a:xfrm>
            <a:off x="8028600" y="5731288"/>
            <a:ext cx="862737" cy="769441"/>
          </a:xfrm>
          <a:prstGeom prst="rect">
            <a:avLst/>
          </a:prstGeom>
          <a:noFill/>
        </p:spPr>
        <p:txBody>
          <a:bodyPr wrap="none" rtlCol="0">
            <a:spAutoFit/>
          </a:bodyPr>
          <a:lstStyle/>
          <a:p>
            <a:r>
              <a:rPr lang="en-US" sz="4400" dirty="0" err="1">
                <a:latin typeface="Futura" panose="020B2102020204020303" pitchFamily="34" charset="0"/>
              </a:rPr>
              <a:t>etc</a:t>
            </a:r>
            <a:endParaRPr lang="en-US" sz="4400" dirty="0">
              <a:latin typeface="Futura" panose="020B2102020204020303" pitchFamily="34" charset="0"/>
            </a:endParaRPr>
          </a:p>
        </p:txBody>
      </p:sp>
    </p:spTree>
    <p:extLst>
      <p:ext uri="{BB962C8B-B14F-4D97-AF65-F5344CB8AC3E}">
        <p14:creationId xmlns:p14="http://schemas.microsoft.com/office/powerpoint/2010/main" val="70413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a:latin typeface="Futura" panose="020B2102020204020303" pitchFamily="34" charset="0"/>
              </a:rPr>
              <a:t>MySQL</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lstStyle/>
          <a:p>
            <a:pPr>
              <a:lnSpc>
                <a:spcPct val="150000"/>
              </a:lnSpc>
            </a:pPr>
            <a:r>
              <a:rPr lang="en-US" dirty="0">
                <a:latin typeface="Futura" panose="020B2102020204020303" pitchFamily="34" charset="0"/>
              </a:rPr>
              <a:t>Many of the world's largest and fastest-growing organizations including </a:t>
            </a:r>
            <a:r>
              <a:rPr lang="en-US" u="sng" dirty="0">
                <a:latin typeface="Futura" panose="020B2102020204020303" pitchFamily="34" charset="0"/>
              </a:rPr>
              <a:t>Facebook</a:t>
            </a:r>
            <a:r>
              <a:rPr lang="en-US" dirty="0">
                <a:latin typeface="Futura" panose="020B2102020204020303" pitchFamily="34" charset="0"/>
              </a:rPr>
              <a:t>, </a:t>
            </a:r>
            <a:r>
              <a:rPr lang="en-US" u="sng" dirty="0">
                <a:latin typeface="Futura" panose="020B2102020204020303" pitchFamily="34" charset="0"/>
              </a:rPr>
              <a:t>Google</a:t>
            </a:r>
            <a:r>
              <a:rPr lang="en-US" dirty="0">
                <a:latin typeface="Futura" panose="020B2102020204020303" pitchFamily="34" charset="0"/>
              </a:rPr>
              <a:t>, </a:t>
            </a:r>
            <a:r>
              <a:rPr lang="en-US" u="sng" dirty="0">
                <a:latin typeface="Futura" panose="020B2102020204020303" pitchFamily="34" charset="0"/>
              </a:rPr>
              <a:t>Adobe</a:t>
            </a:r>
            <a:r>
              <a:rPr lang="en-US" dirty="0">
                <a:latin typeface="Futura" panose="020B2102020204020303" pitchFamily="34" charset="0"/>
              </a:rPr>
              <a:t>, </a:t>
            </a:r>
            <a:r>
              <a:rPr lang="en-US" u="sng" dirty="0">
                <a:latin typeface="Futura" panose="020B2102020204020303" pitchFamily="34" charset="0"/>
              </a:rPr>
              <a:t>Alcatel Lucent</a:t>
            </a:r>
            <a:r>
              <a:rPr lang="en-US" dirty="0">
                <a:latin typeface="Futura" panose="020B2102020204020303" pitchFamily="34" charset="0"/>
              </a:rPr>
              <a:t> and Zappos rely on MySQL to save time and money powering their high-volume Web sites, business-critical systems and packaged software.</a:t>
            </a:r>
          </a:p>
        </p:txBody>
      </p:sp>
      <p:pic>
        <p:nvPicPr>
          <p:cNvPr id="5" name="Picture 4" descr="A picture containing object&#10;&#10;Description generated with high confidence">
            <a:extLst>
              <a:ext uri="{FF2B5EF4-FFF2-40B4-BE49-F238E27FC236}">
                <a16:creationId xmlns:a16="http://schemas.microsoft.com/office/drawing/2014/main" id="{26657877-DE81-4DF0-8938-A04443B72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950" y="365126"/>
            <a:ext cx="1676400" cy="1133475"/>
          </a:xfrm>
          <a:prstGeom prst="rect">
            <a:avLst/>
          </a:prstGeom>
        </p:spPr>
      </p:pic>
    </p:spTree>
    <p:extLst>
      <p:ext uri="{BB962C8B-B14F-4D97-AF65-F5344CB8AC3E}">
        <p14:creationId xmlns:p14="http://schemas.microsoft.com/office/powerpoint/2010/main" val="67397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err="1">
                <a:latin typeface="Futura" panose="020B2102020204020303" pitchFamily="34" charset="0"/>
              </a:rPr>
              <a:t>phpMyAdmin</a:t>
            </a:r>
            <a:endParaRPr lang="en-US" dirty="0">
              <a:latin typeface="Futura" panose="020B2102020204020303" pitchFamily="34" charset="0"/>
            </a:endParaRP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err="1">
                <a:latin typeface="Futura" panose="020B2102020204020303" pitchFamily="34" charset="0"/>
              </a:rPr>
              <a:t>phpMyAdmin</a:t>
            </a:r>
            <a:r>
              <a:rPr lang="en-US" sz="2400" dirty="0">
                <a:latin typeface="Futura" panose="020B2102020204020303" pitchFamily="34" charset="0"/>
              </a:rPr>
              <a:t> is a free software tool written in PHP, intended to handle the administration of MySQL over the Web. </a:t>
            </a:r>
            <a:r>
              <a:rPr lang="en-US" sz="2400" dirty="0" err="1">
                <a:latin typeface="Futura" panose="020B2102020204020303" pitchFamily="34" charset="0"/>
              </a:rPr>
              <a:t>phpMyAdmin</a:t>
            </a:r>
            <a:r>
              <a:rPr lang="en-US" sz="2400" dirty="0">
                <a:latin typeface="Futura" panose="020B2102020204020303" pitchFamily="34" charset="0"/>
              </a:rPr>
              <a:t> supports a wide range of operations on MySQL and MariaDB. Frequently used operations (managing databases, tables, columns, relations, indexes, users, permissions, </a:t>
            </a:r>
            <a:r>
              <a:rPr lang="en-US" sz="2400" dirty="0" err="1">
                <a:latin typeface="Futura" panose="020B2102020204020303" pitchFamily="34" charset="0"/>
              </a:rPr>
              <a:t>etc</a:t>
            </a:r>
            <a:r>
              <a:rPr lang="en-US" sz="2400" dirty="0">
                <a:latin typeface="Futura" panose="020B2102020204020303" pitchFamily="34" charset="0"/>
              </a:rPr>
              <a:t>) can be performed via the user interface, while you still have the ability to directly execute any SQL statement.</a:t>
            </a: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spTree>
    <p:extLst>
      <p:ext uri="{BB962C8B-B14F-4D97-AF65-F5344CB8AC3E}">
        <p14:creationId xmlns:p14="http://schemas.microsoft.com/office/powerpoint/2010/main" val="181831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4814-5AD1-4F7B-BBA5-B9288D593ADE}"/>
              </a:ext>
            </a:extLst>
          </p:cNvPr>
          <p:cNvSpPr>
            <a:spLocks noGrp="1"/>
          </p:cNvSpPr>
          <p:nvPr>
            <p:ph type="title"/>
          </p:nvPr>
        </p:nvSpPr>
        <p:spPr/>
        <p:txBody>
          <a:bodyPr/>
          <a:lstStyle/>
          <a:p>
            <a:r>
              <a:rPr lang="en-US" dirty="0" err="1">
                <a:latin typeface="Futura" panose="020B2102020204020303" pitchFamily="34" charset="0"/>
              </a:rPr>
              <a:t>phpMyAdmin</a:t>
            </a:r>
            <a:r>
              <a:rPr lang="en-US" dirty="0">
                <a:latin typeface="Futura" panose="020B2102020204020303" pitchFamily="34" charset="0"/>
              </a:rPr>
              <a:t> login</a:t>
            </a:r>
          </a:p>
        </p:txBody>
      </p:sp>
      <p:sp>
        <p:nvSpPr>
          <p:cNvPr id="3" name="Content Placeholder 2">
            <a:extLst>
              <a:ext uri="{FF2B5EF4-FFF2-40B4-BE49-F238E27FC236}">
                <a16:creationId xmlns:a16="http://schemas.microsoft.com/office/drawing/2014/main" id="{A6F82A52-9BA0-400F-B454-E6FE19C44B23}"/>
              </a:ext>
            </a:extLst>
          </p:cNvPr>
          <p:cNvSpPr>
            <a:spLocks noGrp="1"/>
          </p:cNvSpPr>
          <p:nvPr>
            <p:ph idx="1"/>
          </p:nvPr>
        </p:nvSpPr>
        <p:spPr/>
        <p:txBody>
          <a:bodyPr>
            <a:noAutofit/>
          </a:bodyPr>
          <a:lstStyle/>
          <a:p>
            <a:pPr>
              <a:lnSpc>
                <a:spcPct val="150000"/>
              </a:lnSpc>
            </a:pPr>
            <a:r>
              <a:rPr lang="en-US" sz="2400" dirty="0">
                <a:latin typeface="Futura" panose="020B2102020204020303" pitchFamily="34" charset="0"/>
              </a:rPr>
              <a:t>http://localhost/phpmyadmin/</a:t>
            </a:r>
          </a:p>
          <a:p>
            <a:pPr>
              <a:lnSpc>
                <a:spcPct val="150000"/>
              </a:lnSpc>
            </a:pPr>
            <a:r>
              <a:rPr lang="en-US" sz="2400" dirty="0">
                <a:latin typeface="Futura" panose="020B2102020204020303" pitchFamily="34" charset="0"/>
              </a:rPr>
              <a:t>User: root</a:t>
            </a:r>
          </a:p>
          <a:p>
            <a:pPr>
              <a:lnSpc>
                <a:spcPct val="150000"/>
              </a:lnSpc>
            </a:pPr>
            <a:r>
              <a:rPr lang="en-US" sz="2400" dirty="0">
                <a:latin typeface="Futura" panose="020B2102020204020303" pitchFamily="34" charset="0"/>
              </a:rPr>
              <a:t>Pw: 12345678</a:t>
            </a:r>
          </a:p>
          <a:p>
            <a:pPr>
              <a:lnSpc>
                <a:spcPct val="150000"/>
              </a:lnSpc>
            </a:pPr>
            <a:endParaRPr lang="en-US" sz="2400" dirty="0">
              <a:latin typeface="Futura" panose="020B2102020204020303" pitchFamily="34" charset="0"/>
            </a:endParaRPr>
          </a:p>
        </p:txBody>
      </p:sp>
      <p:pic>
        <p:nvPicPr>
          <p:cNvPr id="6" name="Picture 5" descr="A close up of a logo&#10;&#10;Description generated with very high confidence">
            <a:extLst>
              <a:ext uri="{FF2B5EF4-FFF2-40B4-BE49-F238E27FC236}">
                <a16:creationId xmlns:a16="http://schemas.microsoft.com/office/drawing/2014/main" id="{933C1EEE-42A5-4190-9CA6-7A9E6D2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205" y="181929"/>
            <a:ext cx="2873829" cy="1508760"/>
          </a:xfrm>
          <a:prstGeom prst="rect">
            <a:avLst/>
          </a:prstGeom>
        </p:spPr>
      </p:pic>
      <p:pic>
        <p:nvPicPr>
          <p:cNvPr id="4" name="Picture 3">
            <a:extLst>
              <a:ext uri="{FF2B5EF4-FFF2-40B4-BE49-F238E27FC236}">
                <a16:creationId xmlns:a16="http://schemas.microsoft.com/office/drawing/2014/main" id="{264FD809-70C3-440B-9F4C-46525BA2E7E3}"/>
              </a:ext>
            </a:extLst>
          </p:cNvPr>
          <p:cNvPicPr>
            <a:picLocks noChangeAspect="1"/>
          </p:cNvPicPr>
          <p:nvPr/>
        </p:nvPicPr>
        <p:blipFill rotWithShape="1">
          <a:blip r:embed="rId3"/>
          <a:srcRect t="9496"/>
          <a:stretch/>
        </p:blipFill>
        <p:spPr>
          <a:xfrm>
            <a:off x="3106057" y="2889784"/>
            <a:ext cx="6037943" cy="3603090"/>
          </a:xfrm>
          <a:prstGeom prst="rect">
            <a:avLst/>
          </a:prstGeom>
        </p:spPr>
      </p:pic>
    </p:spTree>
    <p:extLst>
      <p:ext uri="{BB962C8B-B14F-4D97-AF65-F5344CB8AC3E}">
        <p14:creationId xmlns:p14="http://schemas.microsoft.com/office/powerpoint/2010/main" val="154161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01007" y="303591"/>
            <a:ext cx="4301693"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D6F80-BF44-4B52-9DF2-B11355DE48D4}"/>
              </a:ext>
            </a:extLst>
          </p:cNvPr>
          <p:cNvSpPr>
            <a:spLocks noGrp="1"/>
          </p:cNvSpPr>
          <p:nvPr>
            <p:ph type="title"/>
          </p:nvPr>
        </p:nvSpPr>
        <p:spPr>
          <a:xfrm>
            <a:off x="251967" y="13232"/>
            <a:ext cx="3915950" cy="787957"/>
          </a:xfrm>
        </p:spPr>
        <p:txBody>
          <a:bodyPr>
            <a:normAutofit/>
          </a:bodyPr>
          <a:lstStyle/>
          <a:p>
            <a:pPr algn="ctr"/>
            <a:r>
              <a:rPr lang="en-US" sz="3500" dirty="0"/>
              <a:t>lesson05</a:t>
            </a:r>
          </a:p>
        </p:txBody>
      </p:sp>
      <p:sp>
        <p:nvSpPr>
          <p:cNvPr id="3" name="Content Placeholder 2">
            <a:extLst>
              <a:ext uri="{FF2B5EF4-FFF2-40B4-BE49-F238E27FC236}">
                <a16:creationId xmlns:a16="http://schemas.microsoft.com/office/drawing/2014/main" id="{DDF43F30-1DCF-4886-AE1F-6373FF92B3E1}"/>
              </a:ext>
            </a:extLst>
          </p:cNvPr>
          <p:cNvSpPr>
            <a:spLocks noGrp="1"/>
          </p:cNvSpPr>
          <p:nvPr>
            <p:ph idx="1"/>
          </p:nvPr>
        </p:nvSpPr>
        <p:spPr>
          <a:xfrm>
            <a:off x="319678" y="2609441"/>
            <a:ext cx="3926617" cy="3773010"/>
          </a:xfrm>
        </p:spPr>
        <p:txBody>
          <a:bodyPr>
            <a:normAutofit/>
          </a:bodyPr>
          <a:lstStyle/>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L1-6: HTML header</a:t>
            </a:r>
          </a:p>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L8-30: form tag</a:t>
            </a:r>
            <a:endParaRPr lang="en-US" sz="13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L32-33: HTML footer</a:t>
            </a:r>
          </a:p>
          <a:p>
            <a:endParaRPr lang="en-US" sz="1700"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Code Presenter Pro">
                <a:extLst>
                  <a:ext uri="{FF2B5EF4-FFF2-40B4-BE49-F238E27FC236}">
                    <a16:creationId xmlns:a16="http://schemas.microsoft.com/office/drawing/2014/main" id="{08B2A02E-54C7-48BA-8B6F-AF9CCA1E0E47}"/>
                  </a:ext>
                </a:extLst>
              </p:cNvPr>
              <p:cNvGraphicFramePr>
                <a:graphicFrameLocks noGrp="1"/>
              </p:cNvGraphicFramePr>
              <p:nvPr>
                <p:extLst>
                  <p:ext uri="{D42A27DB-BD31-4B8C-83A1-F6EECF244321}">
                    <p14:modId xmlns:p14="http://schemas.microsoft.com/office/powerpoint/2010/main" val="2499616923"/>
                  </p:ext>
                </p:extLst>
              </p:nvPr>
            </p:nvGraphicFramePr>
            <p:xfrm>
              <a:off x="4159582" y="394462"/>
              <a:ext cx="5124461"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title="Code Presenter Pro">
                <a:extLst>
                  <a:ext uri="{FF2B5EF4-FFF2-40B4-BE49-F238E27FC236}">
                    <a16:creationId xmlns:a16="http://schemas.microsoft.com/office/drawing/2014/main" id="{08B2A02E-54C7-48BA-8B6F-AF9CCA1E0E47}"/>
                  </a:ext>
                </a:extLst>
              </p:cNvPr>
              <p:cNvPicPr>
                <a:picLocks noGrp="1" noRot="1" noChangeAspect="1" noMove="1" noResize="1" noEditPoints="1" noAdjustHandles="1" noChangeArrowheads="1" noChangeShapeType="1"/>
              </p:cNvPicPr>
              <p:nvPr/>
            </p:nvPicPr>
            <p:blipFill>
              <a:blip r:embed="rId3"/>
              <a:stretch>
                <a:fillRect/>
              </a:stretch>
            </p:blipFill>
            <p:spPr>
              <a:xfrm>
                <a:off x="4159582" y="394462"/>
                <a:ext cx="5124461" cy="5715000"/>
              </a:xfrm>
              <a:prstGeom prst="rect">
                <a:avLst/>
              </a:prstGeom>
            </p:spPr>
          </p:pic>
        </mc:Fallback>
      </mc:AlternateContent>
      <p:sp>
        <p:nvSpPr>
          <p:cNvPr id="6" name="Rectangle 5">
            <a:extLst>
              <a:ext uri="{FF2B5EF4-FFF2-40B4-BE49-F238E27FC236}">
                <a16:creationId xmlns:a16="http://schemas.microsoft.com/office/drawing/2014/main" id="{56CF89B6-45BF-4C70-B4FA-B3D5F715A11A}"/>
              </a:ext>
            </a:extLst>
          </p:cNvPr>
          <p:cNvSpPr/>
          <p:nvPr/>
        </p:nvSpPr>
        <p:spPr>
          <a:xfrm>
            <a:off x="3810165" y="6400520"/>
            <a:ext cx="5294976" cy="307777"/>
          </a:xfrm>
          <a:prstGeom prst="rect">
            <a:avLst/>
          </a:prstGeom>
        </p:spPr>
        <p:txBody>
          <a:bodyPr wrap="none">
            <a:spAutoFit/>
          </a:bodyPr>
          <a:lstStyle/>
          <a:p>
            <a:r>
              <a:rPr lang="en-US" altLang="ja-JP" sz="1400" dirty="0">
                <a:latin typeface="Tahoma" panose="020B0604030504040204" pitchFamily="34" charset="0"/>
                <a:ea typeface="Tahoma" panose="020B0604030504040204" pitchFamily="34" charset="0"/>
                <a:cs typeface="Tahoma" panose="020B0604030504040204" pitchFamily="34" charset="0"/>
              </a:rPr>
              <a:t>folder: C:\appserv\php_lesson\    file name: lesson03_form.php</a:t>
            </a:r>
            <a:endParaRPr lang="ja-JP" altLang="en-US" sz="1400" dirty="0">
              <a:latin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9A099E03-7F5D-40B5-AF83-8B36D2DA594B}"/>
              </a:ext>
            </a:extLst>
          </p:cNvPr>
          <p:cNvSpPr/>
          <p:nvPr/>
        </p:nvSpPr>
        <p:spPr>
          <a:xfrm>
            <a:off x="1629858" y="4072405"/>
            <a:ext cx="848309" cy="369332"/>
          </a:xfrm>
          <a:prstGeom prst="rect">
            <a:avLst/>
          </a:prstGeom>
        </p:spPr>
        <p:txBody>
          <a:bodyPr wrap="none">
            <a:spAutoFit/>
          </a:bodyPr>
          <a:lstStyle/>
          <a:p>
            <a:pPr algn="ctr"/>
            <a:r>
              <a:rPr lang="en-US" altLang="ja-JP" dirty="0">
                <a:latin typeface="Tahoma" panose="020B0604030504040204" pitchFamily="34" charset="0"/>
                <a:ea typeface="Tahoma" panose="020B0604030504040204" pitchFamily="34" charset="0"/>
                <a:cs typeface="Tahoma" panose="020B0604030504040204" pitchFamily="34" charset="0"/>
              </a:rPr>
              <a:t>output</a:t>
            </a:r>
            <a:endParaRPr lang="ja-JP" altLang="en-US" dirty="0">
              <a:latin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C77AA99F-01CF-4155-B9C5-78FDAE28F61E}"/>
              </a:ext>
            </a:extLst>
          </p:cNvPr>
          <p:cNvSpPr/>
          <p:nvPr/>
        </p:nvSpPr>
        <p:spPr>
          <a:xfrm>
            <a:off x="1375784" y="2212184"/>
            <a:ext cx="1356462" cy="369332"/>
          </a:xfrm>
          <a:prstGeom prst="rect">
            <a:avLst/>
          </a:prstGeom>
        </p:spPr>
        <p:txBody>
          <a:bodyPr wrap="none">
            <a:spAutoFit/>
          </a:bodyPr>
          <a:lstStyle/>
          <a:p>
            <a:pPr algn="ctr"/>
            <a:r>
              <a:rPr lang="en-US" altLang="ja-JP" dirty="0">
                <a:latin typeface="Tahoma" panose="020B0604030504040204" pitchFamily="34" charset="0"/>
                <a:ea typeface="Tahoma" panose="020B0604030504040204" pitchFamily="34" charset="0"/>
                <a:cs typeface="Tahoma" panose="020B0604030504040204" pitchFamily="34" charset="0"/>
              </a:rPr>
              <a:t>explanation</a:t>
            </a:r>
            <a:endParaRPr lang="ja-JP" altLang="en-US" dirty="0">
              <a:latin typeface="Tahoma" panose="020B0604030504040204" pitchFamily="34" charset="0"/>
              <a:cs typeface="Tahoma" panose="020B0604030504040204" pitchFamily="34" charset="0"/>
            </a:endParaRPr>
          </a:p>
        </p:txBody>
      </p:sp>
      <p:pic>
        <p:nvPicPr>
          <p:cNvPr id="13" name="Graphic 12">
            <a:extLst>
              <a:ext uri="{FF2B5EF4-FFF2-40B4-BE49-F238E27FC236}">
                <a16:creationId xmlns:a16="http://schemas.microsoft.com/office/drawing/2014/main" id="{C0A1D308-1A10-46EC-BC7B-E1F8BE698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76" y="6369742"/>
            <a:ext cx="683948" cy="369332"/>
          </a:xfrm>
          <a:prstGeom prst="rect">
            <a:avLst/>
          </a:prstGeom>
        </p:spPr>
      </p:pic>
      <p:sp>
        <p:nvSpPr>
          <p:cNvPr id="14" name="Content Placeholder 2">
            <a:extLst>
              <a:ext uri="{FF2B5EF4-FFF2-40B4-BE49-F238E27FC236}">
                <a16:creationId xmlns:a16="http://schemas.microsoft.com/office/drawing/2014/main" id="{F0528EC4-574A-49AF-BF35-6486232B5792}"/>
              </a:ext>
            </a:extLst>
          </p:cNvPr>
          <p:cNvSpPr txBox="1">
            <a:spLocks/>
          </p:cNvSpPr>
          <p:nvPr/>
        </p:nvSpPr>
        <p:spPr>
          <a:xfrm>
            <a:off x="-49695" y="944302"/>
            <a:ext cx="4246295"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91" indent="-342891">
              <a:buFont typeface="+mj-lt"/>
              <a:buAutoNum type="arabicPeriod"/>
            </a:pPr>
            <a:r>
              <a:rPr lang="en-US" altLang="ja-JP" sz="1400" dirty="0">
                <a:latin typeface="Tahoma" panose="020B0604030504040204" pitchFamily="34" charset="0"/>
                <a:ea typeface="Tahoma" panose="020B0604030504040204" pitchFamily="34" charset="0"/>
                <a:cs typeface="Tahoma" panose="020B0604030504040204" pitchFamily="34" charset="0"/>
              </a:rPr>
              <a:t>download "lesson05_form.php"</a:t>
            </a:r>
          </a:p>
          <a:p>
            <a:pPr marL="342891" indent="-342891">
              <a:buFont typeface="+mj-lt"/>
              <a:buAutoNum type="arabicPeriod"/>
            </a:pPr>
            <a:r>
              <a:rPr lang="en-US" altLang="ja-JP" sz="1400" dirty="0">
                <a:latin typeface="Tahoma" panose="020B0604030504040204" pitchFamily="34" charset="0"/>
                <a:ea typeface="Tahoma" panose="020B0604030504040204" pitchFamily="34" charset="0"/>
                <a:cs typeface="Tahoma" panose="020B0604030504040204" pitchFamily="34" charset="0"/>
              </a:rPr>
              <a:t>write this program.</a:t>
            </a:r>
          </a:p>
          <a:p>
            <a:pPr marL="342891" indent="-342891">
              <a:buFont typeface="+mj-lt"/>
              <a:buAutoNum type="arabicPeriod"/>
            </a:pPr>
            <a:r>
              <a:rPr lang="en-US" altLang="ja-JP" sz="1400" dirty="0">
                <a:latin typeface="Tahoma" panose="020B0604030504040204" pitchFamily="34" charset="0"/>
                <a:ea typeface="Tahoma" panose="020B0604030504040204" pitchFamily="34" charset="0"/>
                <a:cs typeface="Tahoma" panose="020B0604030504040204" pitchFamily="34" charset="0"/>
              </a:rPr>
              <a:t>http://localhost/php_lesson/lesson05_form.php </a:t>
            </a:r>
          </a:p>
        </p:txBody>
      </p:sp>
      <p:pic>
        <p:nvPicPr>
          <p:cNvPr id="5" name="Picture 4">
            <a:extLst>
              <a:ext uri="{FF2B5EF4-FFF2-40B4-BE49-F238E27FC236}">
                <a16:creationId xmlns:a16="http://schemas.microsoft.com/office/drawing/2014/main" id="{E4AE1241-3D1F-4BC6-8F10-04A977564340}"/>
              </a:ext>
            </a:extLst>
          </p:cNvPr>
          <p:cNvPicPr>
            <a:picLocks noChangeAspect="1"/>
          </p:cNvPicPr>
          <p:nvPr/>
        </p:nvPicPr>
        <p:blipFill rotWithShape="1">
          <a:blip r:embed="rId6"/>
          <a:srcRect t="13426" b="5981"/>
          <a:stretch/>
        </p:blipFill>
        <p:spPr>
          <a:xfrm>
            <a:off x="278740" y="4495946"/>
            <a:ext cx="3550547" cy="2310046"/>
          </a:xfrm>
          <a:prstGeom prst="rect">
            <a:avLst/>
          </a:prstGeom>
          <a:ln>
            <a:solidFill>
              <a:schemeClr val="accent1"/>
            </a:solidFill>
          </a:ln>
        </p:spPr>
      </p:pic>
    </p:spTree>
    <p:extLst>
      <p:ext uri="{BB962C8B-B14F-4D97-AF65-F5344CB8AC3E}">
        <p14:creationId xmlns:p14="http://schemas.microsoft.com/office/powerpoint/2010/main" val="294269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01007" y="303591"/>
            <a:ext cx="4301693"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D6F80-BF44-4B52-9DF2-B11355DE48D4}"/>
              </a:ext>
            </a:extLst>
          </p:cNvPr>
          <p:cNvSpPr>
            <a:spLocks noGrp="1"/>
          </p:cNvSpPr>
          <p:nvPr>
            <p:ph type="title"/>
          </p:nvPr>
        </p:nvSpPr>
        <p:spPr>
          <a:xfrm>
            <a:off x="251967" y="13232"/>
            <a:ext cx="3915950" cy="787957"/>
          </a:xfrm>
        </p:spPr>
        <p:txBody>
          <a:bodyPr>
            <a:normAutofit/>
          </a:bodyPr>
          <a:lstStyle/>
          <a:p>
            <a:pPr algn="ctr"/>
            <a:r>
              <a:rPr lang="en-US" sz="3500" dirty="0"/>
              <a:t>lesson05</a:t>
            </a:r>
          </a:p>
        </p:txBody>
      </p:sp>
      <p:sp>
        <p:nvSpPr>
          <p:cNvPr id="3" name="Content Placeholder 2">
            <a:extLst>
              <a:ext uri="{FF2B5EF4-FFF2-40B4-BE49-F238E27FC236}">
                <a16:creationId xmlns:a16="http://schemas.microsoft.com/office/drawing/2014/main" id="{DDF43F30-1DCF-4886-AE1F-6373FF92B3E1}"/>
              </a:ext>
            </a:extLst>
          </p:cNvPr>
          <p:cNvSpPr>
            <a:spLocks noGrp="1"/>
          </p:cNvSpPr>
          <p:nvPr>
            <p:ph idx="1"/>
          </p:nvPr>
        </p:nvSpPr>
        <p:spPr>
          <a:xfrm>
            <a:off x="319678" y="2609441"/>
            <a:ext cx="3926617" cy="3773010"/>
          </a:xfrm>
        </p:spPr>
        <p:txBody>
          <a:bodyPr>
            <a:normAutofit/>
          </a:bodyPr>
          <a:lstStyle/>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L1-6: HTML header</a:t>
            </a:r>
          </a:p>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L8-16: PHP program code</a:t>
            </a:r>
          </a:p>
          <a:p>
            <a:pPr marL="285744" indent="-285744"/>
            <a:r>
              <a:rPr lang="en-US" sz="1700">
                <a:latin typeface="Tahoma" panose="020B0604030504040204" pitchFamily="34" charset="0"/>
                <a:ea typeface="Tahoma" panose="020B0604030504040204" pitchFamily="34" charset="0"/>
                <a:cs typeface="Tahoma" panose="020B0604030504040204" pitchFamily="34" charset="0"/>
              </a:rPr>
              <a:t>L17-22</a:t>
            </a:r>
            <a:r>
              <a:rPr lang="en-US" sz="1700" dirty="0">
                <a:latin typeface="Tahoma" panose="020B0604030504040204" pitchFamily="34" charset="0"/>
                <a:ea typeface="Tahoma" panose="020B0604030504040204" pitchFamily="34" charset="0"/>
                <a:cs typeface="Tahoma" panose="020B0604030504040204" pitchFamily="34" charset="0"/>
              </a:rPr>
              <a:t>: show variables</a:t>
            </a:r>
          </a:p>
          <a:p>
            <a:pPr marL="285744" indent="-285744"/>
            <a:r>
              <a:rPr lang="en-US" sz="1700" dirty="0">
                <a:latin typeface="Tahoma" panose="020B0604030504040204" pitchFamily="34" charset="0"/>
                <a:ea typeface="Tahoma" panose="020B0604030504040204" pitchFamily="34" charset="0"/>
                <a:cs typeface="Tahoma" panose="020B0604030504040204" pitchFamily="34" charset="0"/>
              </a:rPr>
              <a:t>L24-25: HTML footer</a:t>
            </a:r>
          </a:p>
          <a:p>
            <a:endParaRPr lang="en-US" sz="1700" dirty="0"/>
          </a:p>
          <a:p>
            <a:endParaRPr lang="en-US" sz="1700"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Code Presenter Pro">
                <a:extLst>
                  <a:ext uri="{FF2B5EF4-FFF2-40B4-BE49-F238E27FC236}">
                    <a16:creationId xmlns:a16="http://schemas.microsoft.com/office/drawing/2014/main" id="{08B2A02E-54C7-48BA-8B6F-AF9CCA1E0E47}"/>
                  </a:ext>
                </a:extLst>
              </p:cNvPr>
              <p:cNvGraphicFramePr>
                <a:graphicFrameLocks noGrp="1"/>
              </p:cNvGraphicFramePr>
              <p:nvPr>
                <p:extLst>
                  <p:ext uri="{D42A27DB-BD31-4B8C-83A1-F6EECF244321}">
                    <p14:modId xmlns:p14="http://schemas.microsoft.com/office/powerpoint/2010/main" val="4239148568"/>
                  </p:ext>
                </p:extLst>
              </p:nvPr>
            </p:nvGraphicFramePr>
            <p:xfrm>
              <a:off x="4679385" y="394462"/>
              <a:ext cx="4144937"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title="Code Presenter Pro">
                <a:extLst>
                  <a:ext uri="{FF2B5EF4-FFF2-40B4-BE49-F238E27FC236}">
                    <a16:creationId xmlns:a16="http://schemas.microsoft.com/office/drawing/2014/main" id="{08B2A02E-54C7-48BA-8B6F-AF9CCA1E0E47}"/>
                  </a:ext>
                </a:extLst>
              </p:cNvPr>
              <p:cNvPicPr>
                <a:picLocks noGrp="1" noRot="1" noChangeAspect="1" noMove="1" noResize="1" noEditPoints="1" noAdjustHandles="1" noChangeArrowheads="1" noChangeShapeType="1"/>
              </p:cNvPicPr>
              <p:nvPr/>
            </p:nvPicPr>
            <p:blipFill>
              <a:blip r:embed="rId3"/>
              <a:stretch>
                <a:fillRect/>
              </a:stretch>
            </p:blipFill>
            <p:spPr>
              <a:xfrm>
                <a:off x="4679385" y="394462"/>
                <a:ext cx="4144937" cy="5715000"/>
              </a:xfrm>
              <a:prstGeom prst="rect">
                <a:avLst/>
              </a:prstGeom>
            </p:spPr>
          </p:pic>
        </mc:Fallback>
      </mc:AlternateContent>
      <p:sp>
        <p:nvSpPr>
          <p:cNvPr id="6" name="Rectangle 5">
            <a:extLst>
              <a:ext uri="{FF2B5EF4-FFF2-40B4-BE49-F238E27FC236}">
                <a16:creationId xmlns:a16="http://schemas.microsoft.com/office/drawing/2014/main" id="{56CF89B6-45BF-4C70-B4FA-B3D5F715A11A}"/>
              </a:ext>
            </a:extLst>
          </p:cNvPr>
          <p:cNvSpPr/>
          <p:nvPr/>
        </p:nvSpPr>
        <p:spPr>
          <a:xfrm>
            <a:off x="3768601" y="6400520"/>
            <a:ext cx="5486758" cy="307777"/>
          </a:xfrm>
          <a:prstGeom prst="rect">
            <a:avLst/>
          </a:prstGeom>
        </p:spPr>
        <p:txBody>
          <a:bodyPr wrap="none">
            <a:spAutoFit/>
          </a:bodyPr>
          <a:lstStyle/>
          <a:p>
            <a:r>
              <a:rPr lang="en-US" altLang="ja-JP" sz="1400" dirty="0">
                <a:latin typeface="Tahoma" panose="020B0604030504040204" pitchFamily="34" charset="0"/>
                <a:ea typeface="Tahoma" panose="020B0604030504040204" pitchFamily="34" charset="0"/>
                <a:cs typeface="Tahoma" panose="020B0604030504040204" pitchFamily="34" charset="0"/>
              </a:rPr>
              <a:t>folder: C:\appserv\php_lesson\    file name: lesson03_receive.php</a:t>
            </a:r>
            <a:endParaRPr lang="ja-JP" altLang="en-US" sz="1400" dirty="0">
              <a:latin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9A099E03-7F5D-40B5-AF83-8B36D2DA594B}"/>
              </a:ext>
            </a:extLst>
          </p:cNvPr>
          <p:cNvSpPr/>
          <p:nvPr/>
        </p:nvSpPr>
        <p:spPr>
          <a:xfrm>
            <a:off x="1490714" y="4688168"/>
            <a:ext cx="848309" cy="369332"/>
          </a:xfrm>
          <a:prstGeom prst="rect">
            <a:avLst/>
          </a:prstGeom>
        </p:spPr>
        <p:txBody>
          <a:bodyPr wrap="none">
            <a:spAutoFit/>
          </a:bodyPr>
          <a:lstStyle/>
          <a:p>
            <a:pPr algn="ctr"/>
            <a:r>
              <a:rPr lang="en-US" altLang="ja-JP" dirty="0">
                <a:latin typeface="Tahoma" panose="020B0604030504040204" pitchFamily="34" charset="0"/>
                <a:ea typeface="Tahoma" panose="020B0604030504040204" pitchFamily="34" charset="0"/>
                <a:cs typeface="Tahoma" panose="020B0604030504040204" pitchFamily="34" charset="0"/>
              </a:rPr>
              <a:t>output</a:t>
            </a:r>
            <a:endParaRPr lang="ja-JP" altLang="en-US" dirty="0">
              <a:latin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C77AA99F-01CF-4155-B9C5-78FDAE28F61E}"/>
              </a:ext>
            </a:extLst>
          </p:cNvPr>
          <p:cNvSpPr/>
          <p:nvPr/>
        </p:nvSpPr>
        <p:spPr>
          <a:xfrm>
            <a:off x="1375784" y="2212184"/>
            <a:ext cx="1356462" cy="369332"/>
          </a:xfrm>
          <a:prstGeom prst="rect">
            <a:avLst/>
          </a:prstGeom>
        </p:spPr>
        <p:txBody>
          <a:bodyPr wrap="none">
            <a:spAutoFit/>
          </a:bodyPr>
          <a:lstStyle/>
          <a:p>
            <a:pPr algn="ctr"/>
            <a:r>
              <a:rPr lang="en-US" altLang="ja-JP" dirty="0">
                <a:latin typeface="Tahoma" panose="020B0604030504040204" pitchFamily="34" charset="0"/>
                <a:ea typeface="Tahoma" panose="020B0604030504040204" pitchFamily="34" charset="0"/>
                <a:cs typeface="Tahoma" panose="020B0604030504040204" pitchFamily="34" charset="0"/>
              </a:rPr>
              <a:t>explanation</a:t>
            </a:r>
            <a:endParaRPr lang="ja-JP" altLang="en-US" dirty="0">
              <a:latin typeface="Tahoma" panose="020B0604030504040204" pitchFamily="34" charset="0"/>
              <a:cs typeface="Tahoma" panose="020B0604030504040204" pitchFamily="34" charset="0"/>
            </a:endParaRPr>
          </a:p>
        </p:txBody>
      </p:sp>
      <p:pic>
        <p:nvPicPr>
          <p:cNvPr id="13" name="Graphic 12">
            <a:extLst>
              <a:ext uri="{FF2B5EF4-FFF2-40B4-BE49-F238E27FC236}">
                <a16:creationId xmlns:a16="http://schemas.microsoft.com/office/drawing/2014/main" id="{C0A1D308-1A10-46EC-BC7B-E1F8BE698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76" y="6369742"/>
            <a:ext cx="683948" cy="369332"/>
          </a:xfrm>
          <a:prstGeom prst="rect">
            <a:avLst/>
          </a:prstGeom>
        </p:spPr>
      </p:pic>
      <p:sp>
        <p:nvSpPr>
          <p:cNvPr id="14" name="Content Placeholder 2">
            <a:extLst>
              <a:ext uri="{FF2B5EF4-FFF2-40B4-BE49-F238E27FC236}">
                <a16:creationId xmlns:a16="http://schemas.microsoft.com/office/drawing/2014/main" id="{F0528EC4-574A-49AF-BF35-6486232B5792}"/>
              </a:ext>
            </a:extLst>
          </p:cNvPr>
          <p:cNvSpPr txBox="1">
            <a:spLocks/>
          </p:cNvSpPr>
          <p:nvPr/>
        </p:nvSpPr>
        <p:spPr>
          <a:xfrm>
            <a:off x="314369" y="944302"/>
            <a:ext cx="4088666" cy="378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91" indent="-342891">
              <a:buFont typeface="+mj-lt"/>
              <a:buAutoNum type="arabicPeriod"/>
            </a:pPr>
            <a:r>
              <a:rPr lang="en-US" altLang="ja-JP" sz="1700" dirty="0">
                <a:latin typeface="Tahoma" panose="020B0604030504040204" pitchFamily="34" charset="0"/>
                <a:ea typeface="Tahoma" panose="020B0604030504040204" pitchFamily="34" charset="0"/>
                <a:cs typeface="Tahoma" panose="020B0604030504040204" pitchFamily="34" charset="0"/>
              </a:rPr>
              <a:t>download "lesson05_receive.php"</a:t>
            </a:r>
          </a:p>
          <a:p>
            <a:pPr marL="342891" indent="-342891">
              <a:buFont typeface="+mj-lt"/>
              <a:buAutoNum type="arabicPeriod"/>
            </a:pPr>
            <a:r>
              <a:rPr lang="en-US" altLang="ja-JP" sz="1700" dirty="0">
                <a:latin typeface="Tahoma" panose="020B0604030504040204" pitchFamily="34" charset="0"/>
                <a:ea typeface="Tahoma" panose="020B0604030504040204" pitchFamily="34" charset="0"/>
                <a:cs typeface="Tahoma" panose="020B0604030504040204" pitchFamily="34" charset="0"/>
              </a:rPr>
              <a:t>write this program.</a:t>
            </a:r>
          </a:p>
          <a:p>
            <a:pPr marL="342891" indent="-342891">
              <a:buFont typeface="+mj-lt"/>
              <a:buAutoNum type="arabicPeriod"/>
            </a:pPr>
            <a:r>
              <a:rPr lang="en-US" altLang="ja-JP" sz="1600" dirty="0">
                <a:latin typeface="Tahoma" panose="020B0604030504040204" pitchFamily="34" charset="0"/>
                <a:ea typeface="Tahoma" panose="020B0604030504040204" pitchFamily="34" charset="0"/>
                <a:cs typeface="Tahoma" panose="020B0604030504040204" pitchFamily="34" charset="0"/>
              </a:rPr>
              <a:t>click button from lesson05_form.php </a:t>
            </a:r>
          </a:p>
          <a:p>
            <a:pPr marL="342891" indent="-342891">
              <a:buFont typeface="+mj-lt"/>
              <a:buAutoNum type="arabicPeriod"/>
            </a:pPr>
            <a:endParaRPr lang="en-US" altLang="ja-JP" sz="17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A4497425-BFCD-44BA-9EB2-6F0906066105}"/>
              </a:ext>
            </a:extLst>
          </p:cNvPr>
          <p:cNvPicPr>
            <a:picLocks noChangeAspect="1"/>
          </p:cNvPicPr>
          <p:nvPr/>
        </p:nvPicPr>
        <p:blipFill rotWithShape="1">
          <a:blip r:embed="rId6"/>
          <a:srcRect t="26337" b="9054"/>
          <a:stretch/>
        </p:blipFill>
        <p:spPr>
          <a:xfrm>
            <a:off x="420899" y="5131439"/>
            <a:ext cx="2992990" cy="1629208"/>
          </a:xfrm>
          <a:prstGeom prst="rect">
            <a:avLst/>
          </a:prstGeom>
          <a:ln>
            <a:solidFill>
              <a:schemeClr val="accent1"/>
            </a:solidFill>
          </a:ln>
        </p:spPr>
      </p:pic>
    </p:spTree>
    <p:extLst>
      <p:ext uri="{BB962C8B-B14F-4D97-AF65-F5344CB8AC3E}">
        <p14:creationId xmlns:p14="http://schemas.microsoft.com/office/powerpoint/2010/main" val="3840922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4B7C5246-1C33-4483-BFAF-081BFB40B5BA}" frozen="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lt;!doctype html&gt;\n&lt;html&gt;\n&lt;head&gt;\n    &lt;meta charset=\&quot;utf-8\&quot;&gt;\n&lt;/head&gt;\n&lt;body&gt;\n\n&lt;form action=\&quot;lesson05_receive.php\&quot; method=\&quot;POST\&quot;&gt;\ntext&lt;input type=\&quot;text\&quot; name=\&quot;text1\&quot; value=\&quot;\&quot;&gt;&lt;br&gt;\npassword&lt;input type=\&quot;text\&quot; name=\&quot;pass1\&quot; value=\&quot;\&quot;&gt;&lt;br&gt;\n&lt;hr&gt;\ncheckbox1&lt;input type=\&quot;checkbox\&quot; name=\&quot;c1\&quot; value=\&quot;1\&quot;&gt;&lt;br&gt;\ncheckbox2&lt;input type=\&quot;checkbox\&quot; name=\&quot;c1\&quot; value=\&quot;2\&quot; checked&gt;&lt;br&gt;\ncheckbox3&lt;input type=\&quot;checkbox\&quot; name=\&quot;c1\&quot; value=\&quot;3\&quot;&gt;&lt;br&gt;\n&lt;hr&gt;\nradio1&lt;input type=\&quot;radio\&quot; name=\&quot;r1\&quot; value=\&quot;1\&quot;&gt;&lt;br&gt;\nradio2&lt;input type=\&quot;radio\&quot; name=\&quot;r1\&quot; value=\&quot;2\&quot;&gt;&lt;br&gt;\nradio3&lt;input type=\&quot;radio\&quot; name=\&quot;r1\&quot; value=\&quot;3\&quot; checked&gt;&lt;br&gt;\n&lt;hr&gt;\ntextarea&lt;textarea name=\&quot;ta\&quot; cols=\&quot;70\&quot; rows=\&quot;5\&quot;&gt;test&lt;/textarea&gt;&lt;br&gt;\n&lt;hr&gt;\nselect\n&lt;select name=\&quot;sel\&quot;&gt;\n&lt;option value=\&quot;s1\&quot;&gt;s1&lt;/option&gt;\n&lt;option value=\&quot;s2\&quot;&gt;s2&lt;/option&gt;\n&lt;option value=\&quot;s3\&quot;&gt;s3&lt;/option&gt;\n&lt;/select&gt;\n&lt;hr&gt;\n&lt;input type=\&quot;submit\&quot; value=\&quot;next\&quot;&gt;\n&lt;/form&gt;\n\n&lt;/body&gt;\n&lt;/html&gt;\n&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B7C5246-1C33-4483-BFAF-081BFB40B5BA}" frozen="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old_syntax_color&quot;:{&quot;Reserved words&quot;:&quot;#0000FF&quot;,&quot;PHP core functions&quot;:&quot;#FF0000&quot;,&quot;PREFIX3&quot;:&quot;#008080&quot;,&quot;Namespaces&quot;:&quot;#808000&quot;,&quot;Line comment&quot;:&quot;#008000&quot;,&quot;Line comment 2&quot;:&quot;#008000&quot;,&quot;Block comment&quot;:&quot;#008000&quot;,&quot;Quotation&quot;:&quot;#FF00FF&quot;,&quot;Quotation 2&quot;:&quot;#FF00FF&quot;,&quot;Number&quot;:&quot;#800080&quot;},&quot;show_line_number&quot;:true,&quot;code_lang&quot;:&quot;php&quot;,&quot;code&quot;:&quot;&lt;!doctype html&gt;\n&lt;html&gt;\n&lt;head&gt;\n    &lt;meta charset=\&quot;utf-8\&quot;&gt;\n&lt;/head&gt;\n&lt;body&gt;\n\n&lt;?php\n    $text1 = $_POST[\&quot;text1\&quot;];\n    $pass1 = $_POST[\&quot;pass1\&quot;];\n    $c1 = $_POST[\&quot;c1\&quot;];\n    $r1 = $_POST[\&quot;r1\&quot;];\n    $ta = $_POST[\&quot;ta\&quot;];\n    $sel = $_POST[\&quot;sel\&quot;];\n?&gt;\n\ntext1=&lt;?php print $text1; ?&gt;&lt;br&gt;\npass1=&lt;?php print $pass1; ?&gt;&lt;br&gt;\nc1=&lt;?php print $c1; ?&gt;&lt;br&gt;\nr1=&lt;?php print $r1; ?&gt;&lt;br&gt;\nta=&lt;?php print $ta; ?&gt;&lt;br&gt;\nsel=&lt;?php print $sel; ?&gt;&lt;br&gt;\n\n&lt;/body&gt;\n&lt;/html&gt;\n&quot;,&quot;ctags&quot;:{&quot;c1&quot;:[{&quot;linenum&quot;:&quot;11&quot;,&quot;signature&quot;:&quot;$c1 = $_POST[\&quot;c1\&quot;];&quot;}],&quot;pass1&quot;:[{&quot;linenum&quot;:&quot;10&quot;,&quot;signature&quot;:&quot;$pass1 = $_POST[\&quot;pass1\&quot;];&quot;}],&quot;r1&quot;:[{&quot;linenum&quot;:&quot;12&quot;,&quot;signature&quot;:&quot;$r1 = $_POST[\&quot;r1\&quot;];&quot;}],&quot;sel&quot;:[{&quot;linenum&quot;:&quot;14&quot;,&quot;signature&quot;:&quot;$sel = $_POST[\&quot;sel\&quot;];&quot;}],&quot;ta&quot;:[{&quot;linenum&quot;:&quot;13&quot;,&quot;signature&quot;:&quot;$ta = $_POST[\&quot;ta\&quot;];&quot;}],&quot;text1&quot;:[{&quot;linenum&quot;:&quot;9&quot;,&quot;signature&quot;:&quot;$text1 = $_POST[\&quot;text1\&quo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549</TotalTime>
  <Words>306</Words>
  <Application>Microsoft Office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游ゴシック</vt:lpstr>
      <vt:lpstr>游ゴシック Light</vt:lpstr>
      <vt:lpstr>Arial</vt:lpstr>
      <vt:lpstr>Calibri</vt:lpstr>
      <vt:lpstr>Calibri Light</vt:lpstr>
      <vt:lpstr>Futura</vt:lpstr>
      <vt:lpstr>Tahoma</vt:lpstr>
      <vt:lpstr>Office Theme</vt:lpstr>
      <vt:lpstr>Program Language PHP</vt:lpstr>
      <vt:lpstr>RDBMS (Relational DataBase Management System)</vt:lpstr>
      <vt:lpstr>RDBMS brands</vt:lpstr>
      <vt:lpstr>MySQL</vt:lpstr>
      <vt:lpstr>phpMyAdmin</vt:lpstr>
      <vt:lpstr>phpMyAdmin login</vt:lpstr>
      <vt:lpstr>lesson05</vt:lpstr>
      <vt:lpstr>lesson05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Language PHP</dc:title>
  <dc:creator>Keisuke Minami</dc:creator>
  <cp:lastModifiedBy>Keisuke Minami</cp:lastModifiedBy>
  <cp:revision>41</cp:revision>
  <cp:lastPrinted>2017-11-14T08:32:04Z</cp:lastPrinted>
  <dcterms:created xsi:type="dcterms:W3CDTF">2017-11-14T06:57:48Z</dcterms:created>
  <dcterms:modified xsi:type="dcterms:W3CDTF">2017-12-12T09:46:20Z</dcterms:modified>
</cp:coreProperties>
</file>