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70" r:id="rId5"/>
    <p:sldId id="264" r:id="rId6"/>
    <p:sldId id="266" r:id="rId7"/>
    <p:sldId id="268" r:id="rId8"/>
    <p:sldId id="269" r:id="rId9"/>
  </p:sldIdLst>
  <p:sldSz cx="9144000" cy="6858000" type="screen4x3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74" d="100"/>
          <a:sy n="74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6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6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9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3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1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9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8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411A-197C-4FAE-AAA1-E05F9BAD9EAC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2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411A-197C-4FAE-AAA1-E05F9BAD9EAC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EC4D4-6078-4ABB-BDA8-4CDA72C6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4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7C85-63A7-468F-884C-EAA7C7E2B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Program</a:t>
            </a:r>
            <a:r>
              <a:rPr kumimoji="1" lang="ja-JP" altLang="en-US" dirty="0"/>
              <a:t> </a:t>
            </a:r>
            <a:r>
              <a:rPr kumimoji="1" lang="en-US" altLang="ja-JP" dirty="0"/>
              <a:t>Language</a:t>
            </a:r>
            <a:r>
              <a:rPr kumimoji="1" lang="ja-JP" altLang="en-US" dirty="0"/>
              <a:t> </a:t>
            </a:r>
            <a:r>
              <a:rPr kumimoji="1" lang="en-US" altLang="ja-JP" dirty="0"/>
              <a:t>PHP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9DFD8-9AA8-44D6-A5DE-2C47A83D1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7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60FCA6E-0894-46CD-BD49-5955A51E008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966" y="5346696"/>
            <a:ext cx="4020034" cy="1511304"/>
          </a:xfrm>
          <a:custGeom>
            <a:avLst/>
            <a:gdLst>
              <a:gd name="connsiteX0" fmla="*/ 4545473 w 5360045"/>
              <a:gd name="connsiteY0" fmla="*/ 0 h 1511304"/>
              <a:gd name="connsiteX1" fmla="*/ 5360045 w 5360045"/>
              <a:gd name="connsiteY1" fmla="*/ 0 h 1511304"/>
              <a:gd name="connsiteX2" fmla="*/ 5360045 w 5360045"/>
              <a:gd name="connsiteY2" fmla="*/ 1046730 h 1511304"/>
              <a:gd name="connsiteX3" fmla="*/ 5360045 w 5360045"/>
              <a:gd name="connsiteY3" fmla="*/ 1508760 h 1511304"/>
              <a:gd name="connsiteX4" fmla="*/ 5360045 w 5360045"/>
              <a:gd name="connsiteY4" fmla="*/ 1511304 h 1511304"/>
              <a:gd name="connsiteX5" fmla="*/ 4545474 w 5360045"/>
              <a:gd name="connsiteY5" fmla="*/ 1511304 h 1511304"/>
              <a:gd name="connsiteX6" fmla="*/ 2525897 w 5360045"/>
              <a:gd name="connsiteY6" fmla="*/ 1511304 h 1511304"/>
              <a:gd name="connsiteX7" fmla="*/ 0 w 5360045"/>
              <a:gd name="connsiteY7" fmla="*/ 1511304 h 1511304"/>
              <a:gd name="connsiteX8" fmla="*/ 697617 w 5360045"/>
              <a:gd name="connsiteY8" fmla="*/ 3 h 1511304"/>
              <a:gd name="connsiteX9" fmla="*/ 4545473 w 5360045"/>
              <a:gd name="connsiteY9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0045" h="1511304">
                <a:moveTo>
                  <a:pt x="4545473" y="0"/>
                </a:moveTo>
                <a:lnTo>
                  <a:pt x="5360045" y="0"/>
                </a:lnTo>
                <a:lnTo>
                  <a:pt x="5360045" y="1046730"/>
                </a:lnTo>
                <a:lnTo>
                  <a:pt x="5360045" y="1508760"/>
                </a:lnTo>
                <a:lnTo>
                  <a:pt x="5360045" y="1511304"/>
                </a:lnTo>
                <a:lnTo>
                  <a:pt x="4545474" y="1511304"/>
                </a:lnTo>
                <a:lnTo>
                  <a:pt x="2525897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78C6E4B-A1F1-4B6C-97EC-BE997495D6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694"/>
            <a:ext cx="5509953" cy="1511306"/>
          </a:xfrm>
          <a:custGeom>
            <a:avLst/>
            <a:gdLst>
              <a:gd name="connsiteX0" fmla="*/ 0 w 7346605"/>
              <a:gd name="connsiteY0" fmla="*/ 0 h 1511306"/>
              <a:gd name="connsiteX1" fmla="*/ 239486 w 7346605"/>
              <a:gd name="connsiteY1" fmla="*/ 0 h 1511306"/>
              <a:gd name="connsiteX2" fmla="*/ 1209568 w 7346605"/>
              <a:gd name="connsiteY2" fmla="*/ 0 h 1511306"/>
              <a:gd name="connsiteX3" fmla="*/ 2405743 w 7346605"/>
              <a:gd name="connsiteY3" fmla="*/ 0 h 1511306"/>
              <a:gd name="connsiteX4" fmla="*/ 2405743 w 7346605"/>
              <a:gd name="connsiteY4" fmla="*/ 2544 h 1511306"/>
              <a:gd name="connsiteX5" fmla="*/ 2801131 w 7346605"/>
              <a:gd name="connsiteY5" fmla="*/ 2544 h 1511306"/>
              <a:gd name="connsiteX6" fmla="*/ 2801131 w 7346605"/>
              <a:gd name="connsiteY6" fmla="*/ 0 h 1511306"/>
              <a:gd name="connsiteX7" fmla="*/ 7346605 w 7346605"/>
              <a:gd name="connsiteY7" fmla="*/ 0 h 1511306"/>
              <a:gd name="connsiteX8" fmla="*/ 6648988 w 7346605"/>
              <a:gd name="connsiteY8" fmla="*/ 1511301 h 1511306"/>
              <a:gd name="connsiteX9" fmla="*/ 2801132 w 7346605"/>
              <a:gd name="connsiteY9" fmla="*/ 1511301 h 1511306"/>
              <a:gd name="connsiteX10" fmla="*/ 2801132 w 7346605"/>
              <a:gd name="connsiteY10" fmla="*/ 1511304 h 1511306"/>
              <a:gd name="connsiteX11" fmla="*/ 2405743 w 7346605"/>
              <a:gd name="connsiteY11" fmla="*/ 1511304 h 1511306"/>
              <a:gd name="connsiteX12" fmla="*/ 2405743 w 7346605"/>
              <a:gd name="connsiteY12" fmla="*/ 1511306 h 1511306"/>
              <a:gd name="connsiteX13" fmla="*/ 1333411 w 7346605"/>
              <a:gd name="connsiteY13" fmla="*/ 1511306 h 1511306"/>
              <a:gd name="connsiteX14" fmla="*/ 1219208 w 7346605"/>
              <a:gd name="connsiteY14" fmla="*/ 1511306 h 1511306"/>
              <a:gd name="connsiteX15" fmla="*/ 1209568 w 7346605"/>
              <a:gd name="connsiteY15" fmla="*/ 1511306 h 1511306"/>
              <a:gd name="connsiteX16" fmla="*/ 239486 w 7346605"/>
              <a:gd name="connsiteY16" fmla="*/ 1511306 h 1511306"/>
              <a:gd name="connsiteX17" fmla="*/ 0 w 7346605"/>
              <a:gd name="connsiteY17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346605" h="1511306">
                <a:moveTo>
                  <a:pt x="0" y="0"/>
                </a:moveTo>
                <a:lnTo>
                  <a:pt x="239486" y="0"/>
                </a:lnTo>
                <a:lnTo>
                  <a:pt x="1209568" y="0"/>
                </a:lnTo>
                <a:lnTo>
                  <a:pt x="2405743" y="0"/>
                </a:lnTo>
                <a:lnTo>
                  <a:pt x="2405743" y="2544"/>
                </a:lnTo>
                <a:lnTo>
                  <a:pt x="2801131" y="2544"/>
                </a:lnTo>
                <a:lnTo>
                  <a:pt x="2801131" y="0"/>
                </a:lnTo>
                <a:lnTo>
                  <a:pt x="7346605" y="0"/>
                </a:lnTo>
                <a:lnTo>
                  <a:pt x="6648988" y="1511301"/>
                </a:lnTo>
                <a:lnTo>
                  <a:pt x="2801132" y="1511301"/>
                </a:lnTo>
                <a:lnTo>
                  <a:pt x="2801132" y="1511304"/>
                </a:lnTo>
                <a:lnTo>
                  <a:pt x="2405743" y="1511304"/>
                </a:lnTo>
                <a:lnTo>
                  <a:pt x="2405743" y="1511306"/>
                </a:lnTo>
                <a:lnTo>
                  <a:pt x="1333411" y="1511306"/>
                </a:lnTo>
                <a:lnTo>
                  <a:pt x="1219208" y="1511306"/>
                </a:lnTo>
                <a:lnTo>
                  <a:pt x="1209568" y="1511306"/>
                </a:lnTo>
                <a:lnTo>
                  <a:pt x="239486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9CF3269-D4AA-4B0A-B1BB-E905689A4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7965" y="2358969"/>
            <a:ext cx="2225052" cy="12015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1D093F-0615-4301-9B1C-F567EB0C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90" y="5529884"/>
            <a:ext cx="4270338" cy="1096331"/>
          </a:xfrm>
        </p:spPr>
        <p:txBody>
          <a:bodyPr>
            <a:normAutofit/>
          </a:bodyPr>
          <a:lstStyle/>
          <a:p>
            <a:r>
              <a:rPr lang="en-US" altLang="ja-JP" dirty="0"/>
              <a:t>Today's subject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EF670-3C61-4D04-B332-6D0B4058D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928" y="965199"/>
            <a:ext cx="3674139" cy="4020458"/>
          </a:xfrm>
        </p:spPr>
        <p:txBody>
          <a:bodyPr anchor="ctr">
            <a:normAutofit/>
          </a:bodyPr>
          <a:lstStyle/>
          <a:p>
            <a:r>
              <a:rPr lang="en-US" altLang="ja-JP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</a:t>
            </a:r>
            <a:r>
              <a:rPr lang="en-US" altLang="ja-JP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appserv</a:t>
            </a:r>
            <a:endParaRPr lang="en-US" altLang="ja-JP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</a:t>
            </a:r>
            <a:r>
              <a:rPr lang="en-US" altLang="ja-JP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endParaRPr lang="en-US" altLang="ja-JP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31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484632"/>
            <a:ext cx="4938073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35A8F6-2A6C-4DDE-A63F-31E7DD3574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74" t="12794" r="15772" b="11531"/>
          <a:stretch/>
        </p:blipFill>
        <p:spPr>
          <a:xfrm>
            <a:off x="3842766" y="1235677"/>
            <a:ext cx="4970104" cy="3785419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1B9B9F-9AC6-424B-A41A-F15714BE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885"/>
            <a:ext cx="3479292" cy="1049792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install </a:t>
            </a:r>
            <a:r>
              <a:rPr lang="en-US" altLang="ja-JP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appserv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E31AE-390B-4B6F-9F0B-032DBE993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6351"/>
            <a:ext cx="3479292" cy="3785419"/>
          </a:xfrm>
        </p:spPr>
        <p:txBody>
          <a:bodyPr>
            <a:norm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from follow URL.</a:t>
            </a:r>
          </a:p>
          <a:p>
            <a:pPr marL="457189" lvl="1" indent="0">
              <a:buNone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https://www.appserv.org/en/</a:t>
            </a:r>
          </a:p>
          <a:p>
            <a:pPr marL="342891" indent="-342891">
              <a:buFont typeface="+mj-lt"/>
              <a:buAutoNum type="arabicPeriod"/>
            </a:pP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</a:t>
            </a:r>
          </a:p>
          <a:p>
            <a:pPr marL="457189" lvl="1" indent="0">
              <a:buNone/>
            </a:pPr>
            <a:r>
              <a:rPr lang="en-US" altLang="ja-JP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server password "12345678"</a:t>
            </a:r>
          </a:p>
          <a:p>
            <a:pPr marL="342891" indent="-342891">
              <a:buFont typeface="+mj-lt"/>
              <a:buAutoNum type="arabicPeriod"/>
            </a:pP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</a:t>
            </a:r>
            <a:r>
              <a:rPr lang="en-US" altLang="ja-JP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appserv</a:t>
            </a: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apache</a:t>
            </a: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</a:t>
            </a:r>
            <a:r>
              <a:rPr lang="en-US" altLang="ja-JP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91" indent="-342891">
              <a:buFont typeface="+mj-lt"/>
              <a:buAutoNum type="arabicPeriod"/>
            </a:pP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91" indent="-342891">
              <a:buFont typeface="+mj-lt"/>
              <a:buAutoNum type="arabicPeriod"/>
            </a:pPr>
            <a:endParaRPr lang="ja-JP" altLang="en-US" sz="17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吹き出し: 線 17">
            <a:extLst>
              <a:ext uri="{FF2B5EF4-FFF2-40B4-BE49-F238E27FC236}">
                <a16:creationId xmlns:a16="http://schemas.microsoft.com/office/drawing/2014/main" id="{D26AF7AE-54DC-4B84-BAE6-6E69F3C18E89}"/>
              </a:ext>
            </a:extLst>
          </p:cNvPr>
          <p:cNvSpPr/>
          <p:nvPr/>
        </p:nvSpPr>
        <p:spPr>
          <a:xfrm>
            <a:off x="6794452" y="4456992"/>
            <a:ext cx="1791731" cy="776977"/>
          </a:xfrm>
          <a:prstGeom prst="borderCallout1">
            <a:avLst>
              <a:gd name="adj1" fmla="val 100776"/>
              <a:gd name="adj2" fmla="val 35221"/>
              <a:gd name="adj3" fmla="val 155667"/>
              <a:gd name="adj4" fmla="val 5075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2686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9B9F-9AC6-424B-A41A-F15714BE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885"/>
            <a:ext cx="3479292" cy="1049792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lesson document &amp; program template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E31AE-390B-4B6F-9F0B-032DBE993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6351"/>
            <a:ext cx="3479292" cy="3785419"/>
          </a:xfrm>
        </p:spPr>
        <p:txBody>
          <a:bodyPr>
            <a:norm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from follow URL.</a:t>
            </a:r>
          </a:p>
          <a:p>
            <a:pPr marL="457189" lvl="1" indent="0">
              <a:buNone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https://goo.gl/U1z3sL</a:t>
            </a:r>
          </a:p>
          <a:p>
            <a:pPr marL="342891" indent="-342891">
              <a:buFont typeface="+mj-lt"/>
              <a:buAutoNum type="arabicPeriod"/>
            </a:pP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891" indent="-342891">
              <a:buFont typeface="+mj-lt"/>
              <a:buAutoNum type="arabicPeriod"/>
            </a:pPr>
            <a:endParaRPr lang="en-US" altLang="ja-JP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EB2E5-59F2-404C-A68C-EDB616165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943" y="710781"/>
            <a:ext cx="5909388" cy="395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1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915950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lesson01_1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78" y="2609441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L8-10: PHP program code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 write 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&lt;?</a:t>
            </a:r>
            <a:r>
              <a:rPr lang="en-US" sz="13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?&gt;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command </a:t>
            </a:r>
            <a:r>
              <a:rPr lang="en-US" sz="13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 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L12-13: HTML footer</a:t>
            </a:r>
          </a:p>
          <a:p>
            <a:endParaRPr lang="en-US" sz="1700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9784659"/>
                  </p:ext>
                </p:extLst>
              </p:nvPr>
            </p:nvGraphicFramePr>
            <p:xfrm>
              <a:off x="4679385" y="394462"/>
              <a:ext cx="4144937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9385" y="394462"/>
                <a:ext cx="4144937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4007594" y="6400520"/>
            <a:ext cx="51364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folder: C:\appserv\php_lesson\    file name: lesson01_1.php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9C5863-4F2B-4780-81E3-1E688F516C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041" b="37411"/>
          <a:stretch/>
        </p:blipFill>
        <p:spPr>
          <a:xfrm>
            <a:off x="100076" y="4968166"/>
            <a:ext cx="3907881" cy="12584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A099E03-7F5D-40B5-AF83-8B36D2DA594B}"/>
              </a:ext>
            </a:extLst>
          </p:cNvPr>
          <p:cNvSpPr/>
          <p:nvPr/>
        </p:nvSpPr>
        <p:spPr>
          <a:xfrm>
            <a:off x="1629861" y="458331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375784" y="2212184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0528EC4-574A-49AF-BF35-6486232B5792}"/>
              </a:ext>
            </a:extLst>
          </p:cNvPr>
          <p:cNvSpPr txBox="1">
            <a:spLocks/>
          </p:cNvSpPr>
          <p:nvPr/>
        </p:nvSpPr>
        <p:spPr>
          <a:xfrm>
            <a:off x="314369" y="944302"/>
            <a:ext cx="347929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download "lesson01_1.php"</a:t>
            </a:r>
          </a:p>
          <a:p>
            <a:pPr marL="342891" indent="-342891">
              <a:buFont typeface="+mj-lt"/>
              <a:buAutoNum type="arabicPeriod"/>
            </a:pPr>
            <a:r>
              <a:rPr lang="en-US" altLang="ja-JP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program.</a:t>
            </a:r>
          </a:p>
        </p:txBody>
      </p:sp>
    </p:spTree>
    <p:extLst>
      <p:ext uri="{BB962C8B-B14F-4D97-AF65-F5344CB8AC3E}">
        <p14:creationId xmlns:p14="http://schemas.microsoft.com/office/powerpoint/2010/main" val="294269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915950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lesson01_2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78" y="1102857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L8-10: PHP program code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L9,10: define variables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L11,12: print variables</a:t>
            </a:r>
          </a:p>
          <a:p>
            <a:pPr marL="457200" lvl="1" indent="0">
              <a:buNone/>
            </a:pP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L15-16: HTML footer</a:t>
            </a:r>
          </a:p>
          <a:p>
            <a:endParaRPr lang="en-US" sz="1700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8737075"/>
                  </p:ext>
                </p:extLst>
              </p:nvPr>
            </p:nvGraphicFramePr>
            <p:xfrm>
              <a:off x="4679385" y="394462"/>
              <a:ext cx="4144937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9385" y="394462"/>
                <a:ext cx="4144937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4007594" y="6400520"/>
            <a:ext cx="502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folder: C:\appserv\php_lesson\    file name: lesson01_2.php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99E03-7F5D-40B5-AF83-8B36D2DA594B}"/>
              </a:ext>
            </a:extLst>
          </p:cNvPr>
          <p:cNvSpPr/>
          <p:nvPr/>
        </p:nvSpPr>
        <p:spPr>
          <a:xfrm>
            <a:off x="1629860" y="4351728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375784" y="705600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06B929-4EBE-4165-BB24-AC31DC607C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417"/>
          <a:stretch/>
        </p:blipFill>
        <p:spPr>
          <a:xfrm>
            <a:off x="64427" y="4875867"/>
            <a:ext cx="4536580" cy="100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5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915950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lesson01_3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78" y="1102857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L8-10: PHP program code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L13,14: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L15,16: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L17,18: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string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L19,20: </a:t>
            </a:r>
            <a:r>
              <a:rPr lang="en-US" sz="1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 string</a:t>
            </a:r>
          </a:p>
          <a:p>
            <a:pPr marL="457200" lvl="1" indent="0">
              <a:buNone/>
            </a:pP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L23-24: HTML footer</a:t>
            </a:r>
          </a:p>
          <a:p>
            <a:endParaRPr lang="en-US" sz="1700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79385" y="394462"/>
              <a:ext cx="4144937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9385" y="394462"/>
                <a:ext cx="4144937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4007594" y="6400520"/>
            <a:ext cx="502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folder: C:\appserv\php_lesson\    file name: lesson01_2.php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99E03-7F5D-40B5-AF83-8B36D2DA594B}"/>
              </a:ext>
            </a:extLst>
          </p:cNvPr>
          <p:cNvSpPr/>
          <p:nvPr/>
        </p:nvSpPr>
        <p:spPr>
          <a:xfrm>
            <a:off x="1629860" y="380308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375784" y="705600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AABDE1-156D-43A1-A9F2-54067C0B6A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6467"/>
          <a:stretch/>
        </p:blipFill>
        <p:spPr>
          <a:xfrm>
            <a:off x="0" y="4223660"/>
            <a:ext cx="4522629" cy="199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6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01007" y="303591"/>
            <a:ext cx="4301693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F80-BF44-4B52-9DF2-B11355DE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67" y="13232"/>
            <a:ext cx="3915950" cy="787957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lesson01_4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3F30-1DCF-4886-AE1F-6373FF92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78" y="1102857"/>
            <a:ext cx="3926617" cy="3773010"/>
          </a:xfrm>
        </p:spPr>
        <p:txBody>
          <a:bodyPr>
            <a:normAutofit/>
          </a:bodyPr>
          <a:lstStyle/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L1-6: HTML header</a:t>
            </a: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L8-10: PHP program code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L9: command rand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L11: command if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L13: command else if</a:t>
            </a:r>
          </a:p>
          <a:p>
            <a:pPr marL="457200" lvl="1" indent="0">
              <a:buNone/>
            </a:pP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L15: command else</a:t>
            </a:r>
          </a:p>
          <a:p>
            <a:pPr marL="457200" lvl="1" indent="0">
              <a:buNone/>
            </a:pP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44" indent="-285744"/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L23-24: HTML footer</a:t>
            </a:r>
          </a:p>
          <a:p>
            <a:endParaRPr lang="en-US" sz="1700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79385" y="394462"/>
              <a:ext cx="4144937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Add-in 6" title="Code Presenter Pro">
                <a:extLst>
                  <a:ext uri="{FF2B5EF4-FFF2-40B4-BE49-F238E27FC236}">
                    <a16:creationId xmlns:a16="http://schemas.microsoft.com/office/drawing/2014/main" id="{08B2A02E-54C7-48BA-8B6F-AF9CCA1E0E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9385" y="394462"/>
                <a:ext cx="4144937" cy="5715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6CF89B6-45BF-4C70-B4FA-B3D5F715A11A}"/>
              </a:ext>
            </a:extLst>
          </p:cNvPr>
          <p:cNvSpPr/>
          <p:nvPr/>
        </p:nvSpPr>
        <p:spPr>
          <a:xfrm>
            <a:off x="4007594" y="6400520"/>
            <a:ext cx="502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folder: C:\appserv\php_lesson\    file name: lesson01_2.php</a:t>
            </a:r>
            <a:endParaRPr lang="ja-JP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99E03-7F5D-40B5-AF83-8B36D2DA594B}"/>
              </a:ext>
            </a:extLst>
          </p:cNvPr>
          <p:cNvSpPr/>
          <p:nvPr/>
        </p:nvSpPr>
        <p:spPr>
          <a:xfrm>
            <a:off x="1629860" y="3803085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7AA99F-01CF-4155-B9C5-78FDAE28F61E}"/>
              </a:ext>
            </a:extLst>
          </p:cNvPr>
          <p:cNvSpPr/>
          <p:nvPr/>
        </p:nvSpPr>
        <p:spPr>
          <a:xfrm>
            <a:off x="1375784" y="705600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explanation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A1D308-1A10-46EC-BC7B-E1F8BE698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076" y="6369742"/>
            <a:ext cx="683948" cy="3693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2F17B8-4D50-41CE-BB01-EC78925C30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0453"/>
          <a:stretch/>
        </p:blipFill>
        <p:spPr>
          <a:xfrm>
            <a:off x="0" y="4236256"/>
            <a:ext cx="4458789" cy="16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7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webextension1.xml><?xml version="1.0" encoding="utf-8"?>
<we:webextension xmlns:we="http://schemas.microsoft.com/office/webextensions/webextension/2010/11" id="{4B7C5246-1C33-4483-BFAF-081BFB40B5BA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&lt;!doctype html&gt;\n&lt;html&gt;\n&lt;head&gt;\n    &lt;meta charset=\&quot;utf-8\&quot;&gt;\n&lt;/head&gt;\n&lt;body&gt;\n\n&lt;?php\n    print 'Hello Word';\n?&gt;\n\n&lt;/body&gt;\n&lt;/html&gt;\n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4B7C5246-1C33-4483-BFAF-081BFB40B5BA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&lt;!doctype html&gt;\n&lt;html&gt;\n&lt;head&gt;\n    &lt;meta charset=\&quot;utf-8\&quot;&gt;\n&lt;/head&gt;\n&lt;body&gt;\n\n&lt;?php\n    $year = 2017;\n    $name = 'keisuke';\n    print \&quot;Hello $name &lt;br&gt;\&quot;;\n    print \&quot;This year is $year&lt;br&gt;\&quot;;\n?&gt;\n\n&lt;/body&gt;\n&lt;/html&gt;\n&quot;,&quot;ctags&quot;:{&quot;name&quot;:[{&quot;linenum&quot;:&quot;10&quot;,&quot;signature&quot;:&quot;$name = 'keisuke';&quot;}],&quot;year&quot;:[{&quot;linenum&quot;:&quot;9&quot;,&quot;signature&quot;:&quot;$year = 2017;&quot;}]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4B7C5246-1C33-4483-BFAF-081BFB40B5BA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&lt;!doctype html&gt;\n&lt;html&gt;\n&lt;head&gt;\n    &lt;meta charset=\&quot;utf-8\&quot;&gt;\n&lt;/head&gt;\n&lt;body&gt;\n\n&lt;?php\n    $int_a = 10;\n    $int_b = 15;\n    $str = 'a';\n\n    print $int_a + $int_b;\n    print \&quot;&lt;br&gt;\&quot;;\n    print $int_a . $int_b;\n    print \&quot;&lt;br&gt;\&quot;;\n    print $int_a + $str;\n    print \&quot;&lt;br&gt;\&quot;;\n    print $int_a . $str;\n    print \&quot;&lt;br&gt;\&quot;;\n?&gt;\n\n&lt;/body&gt;\n&lt;/html&gt;\n&quot;,&quot;ctags&quot;:{&quot;int_a&quot;:[{&quot;linenum&quot;:&quot;9&quot;,&quot;signature&quot;:&quot;$int_a = 10;&quot;}],&quot;int_b&quot;:[{&quot;linenum&quot;:&quot;10&quot;,&quot;signature&quot;:&quot;$int_b = 15;&quot;}],&quot;str&quot;:[{&quot;linenum&quot;:&quot;11&quot;,&quot;signature&quot;:&quot;$str = 'a';&quot;}]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4B7C5246-1C33-4483-BFAF-081BFB40B5BA}" frozen="1">
  <we:reference id="wa104379263" version="1.0.0.1" store="en-US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PHP core functions&quot;:&quot;#FF0000&quot;,&quot;PREFIX3&quot;:&quot;#008080&quot;,&quot;Namespaces&quot;:&quot;#808000&quot;,&quot;Line comment&quot;:&quot;#008000&quot;,&quot;Line comment 2&quot;:&quot;#008000&quot;,&quot;Block comment&quot;:&quot;#008000&quot;,&quot;Quotation&quot;:&quot;#FF00FF&quot;,&quot;Quotation 2&quot;:&quot;#FF00FF&quot;,&quot;Number&quot;:&quot;#800080&quot;},&quot;show_line_number&quot;:true,&quot;code_lang&quot;:&quot;php&quot;,&quot;code&quot;:&quot;&lt;!doctype html&gt;\n&lt;html&gt;\n&lt;head&gt;\n    &lt;meta charset=\&quot;utf-8\&quot;&gt;\n&lt;/head&gt;\n&lt;body&gt;\n\n&lt;?php\n    $num = rand(1, 3);\n    \n    if($num == 1){\n        print \&quot;Today is very lucky.\&quot;;\n    }else if($num == 2){\n        print \&quot;Today is lucky.\&quot;;\n    }else{\n        print \&quot;Today is unlucky.\&quot;;\n    }\n?&gt;\n\n&lt;/body&gt;\n&lt;/html&gt;\n&quot;,&quot;ctags&quot;:{&quot;num&quot;:[{&quot;linenum&quot;:&quot;9&quot;,&quot;signature&quot;:&quot;$num = rand(1, 3);&quot;}]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</TotalTime>
  <Words>248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游ゴシック</vt:lpstr>
      <vt:lpstr>游ゴシック Light</vt:lpstr>
      <vt:lpstr>Arial</vt:lpstr>
      <vt:lpstr>Calibri</vt:lpstr>
      <vt:lpstr>Calibri Light</vt:lpstr>
      <vt:lpstr>Tahoma</vt:lpstr>
      <vt:lpstr>Office Theme</vt:lpstr>
      <vt:lpstr>Program Language PHP</vt:lpstr>
      <vt:lpstr>Today's subject</vt:lpstr>
      <vt:lpstr>how to install appserv</vt:lpstr>
      <vt:lpstr>lesson document &amp; program template</vt:lpstr>
      <vt:lpstr>lesson01_1</vt:lpstr>
      <vt:lpstr>lesson01_2</vt:lpstr>
      <vt:lpstr>lesson01_3</vt:lpstr>
      <vt:lpstr>lesson01_4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Language PHP</dc:title>
  <dc:creator>Keisuke Minami</dc:creator>
  <cp:lastModifiedBy>Keisuke Minami</cp:lastModifiedBy>
  <cp:revision>18</cp:revision>
  <cp:lastPrinted>2017-11-14T08:32:04Z</cp:lastPrinted>
  <dcterms:created xsi:type="dcterms:W3CDTF">2017-11-14T06:57:48Z</dcterms:created>
  <dcterms:modified xsi:type="dcterms:W3CDTF">2017-11-20T13:22:31Z</dcterms:modified>
</cp:coreProperties>
</file>