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1"/>
  </p:notesMasterIdLst>
  <p:sldIdLst>
    <p:sldId id="269" r:id="rId6"/>
    <p:sldId id="267" r:id="rId7"/>
    <p:sldId id="276" r:id="rId8"/>
    <p:sldId id="279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8" r:id="rId22"/>
    <p:sldId id="295" r:id="rId23"/>
    <p:sldId id="296" r:id="rId24"/>
    <p:sldId id="294" r:id="rId25"/>
    <p:sldId id="293" r:id="rId26"/>
    <p:sldId id="292" r:id="rId27"/>
    <p:sldId id="291" r:id="rId28"/>
    <p:sldId id="290" r:id="rId29"/>
    <p:sldId id="29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75D426C-3CEB-476F-A82F-ADFA14719D2A}" type="datetimeFigureOut">
              <a:rPr lang="en-US" altLang="en-US"/>
              <a:pPr/>
              <a:t>9/19/2013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948F04E-7C12-4381-8641-1CE4A71A4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1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326B67-6A51-4453-BDC8-4920AC8949B5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07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190500"/>
            <a:ext cx="162242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3300" y="190500"/>
            <a:ext cx="4714875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2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81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73300" y="1600200"/>
            <a:ext cx="63246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3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60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90500"/>
            <a:ext cx="6477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84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71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5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E5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a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>
            <a:fillRect/>
          </a:stretch>
        </p:blipFill>
        <p:spPr bwMode="auto">
          <a:xfrm>
            <a:off x="0" y="0"/>
            <a:ext cx="9144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Sigla finala negati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36600" y="2514600"/>
            <a:ext cx="28241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33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1800" y="1600200"/>
            <a:ext cx="308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white">
          <a:xfrm>
            <a:off x="2133600" y="0"/>
            <a:ext cx="7010400" cy="990600"/>
          </a:xfrm>
          <a:prstGeom prst="rect">
            <a:avLst/>
          </a:prstGeom>
          <a:solidFill>
            <a:srgbClr val="3E5A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286000" y="1905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300" y="16002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28800"/>
            <a:ext cx="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pic>
        <p:nvPicPr>
          <p:cNvPr id="1030" name="Picture 9" descr="comp1a"/>
          <p:cNvPicPr>
            <a:picLocks noChangeAspect="1" noChangeArrowheads="1"/>
          </p:cNvPicPr>
          <p:nvPr/>
        </p:nvPicPr>
        <p:blipFill>
          <a:blip r:embed="rId2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3352800" y="6477000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schemeClr val="bg2"/>
                </a:solidFill>
              </a:rPr>
              <a:t>© iQuest Group</a:t>
            </a:r>
            <a:r>
              <a:rPr lang="de-DE" altLang="en-US" sz="1000">
                <a:solidFill>
                  <a:schemeClr val="bg2"/>
                </a:solidFill>
              </a:rPr>
              <a:t> 200</a:t>
            </a:r>
            <a:r>
              <a:rPr lang="hu-HU" altLang="en-US" sz="1000">
                <a:solidFill>
                  <a:schemeClr val="bg2"/>
                </a:solidFill>
              </a:rPr>
              <a:t>8</a:t>
            </a:r>
            <a:r>
              <a:rPr lang="en-US" altLang="en-US" sz="1000">
                <a:solidFill>
                  <a:schemeClr val="bg2"/>
                </a:solidFill>
              </a:rPr>
              <a:t>. All rights reserved.</a:t>
            </a:r>
            <a:endParaRPr lang="ro-RO" altLang="en-US" sz="1000">
              <a:solidFill>
                <a:schemeClr val="bg2"/>
              </a:solidFill>
            </a:endParaRPr>
          </a:p>
        </p:txBody>
      </p:sp>
      <p:pic>
        <p:nvPicPr>
          <p:cNvPr id="1032" name="Picture 15" descr="Sigla finala pozitiv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738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6"/>
          <p:cNvSpPr>
            <a:spLocks noChangeShapeType="1"/>
          </p:cNvSpPr>
          <p:nvPr/>
        </p:nvSpPr>
        <p:spPr bwMode="ltGray">
          <a:xfrm>
            <a:off x="2133600" y="985838"/>
            <a:ext cx="7010400" cy="0"/>
          </a:xfrm>
          <a:prstGeom prst="line">
            <a:avLst/>
          </a:prstGeom>
          <a:noFill/>
          <a:ln w="9525">
            <a:solidFill>
              <a:srgbClr val="3E5A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rgbClr val="32496A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80000"/>
        <a:buFont typeface="Arial" charset="0"/>
        <a:buChar char="-"/>
        <a:defRPr sz="2800">
          <a:solidFill>
            <a:srgbClr val="32496A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rgbClr val="32496A"/>
        </a:buClr>
        <a:buSzPct val="70000"/>
        <a:buFont typeface="Wingdings" pitchFamily="2" charset="2"/>
        <a:buChar char="à"/>
        <a:defRPr sz="1400">
          <a:solidFill>
            <a:srgbClr val="32496A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400">
          <a:solidFill>
            <a:srgbClr val="32496A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623888" y="3429000"/>
            <a:ext cx="7377112" cy="102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sz="3200" dirty="0" err="1" smtClean="0">
                <a:solidFill>
                  <a:schemeClr val="bg1"/>
                </a:solidFill>
              </a:rPr>
              <a:t>BioCalc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US" altLang="en-US" b="1" i="1" dirty="0" smtClean="0">
                <a:solidFill>
                  <a:schemeClr val="bg1"/>
                </a:solidFill>
              </a:rPr>
              <a:t>Through the dark waters of the </a:t>
            </a:r>
            <a:r>
              <a:rPr lang="ro-RO" altLang="en-US" b="1" i="1" dirty="0" smtClean="0">
                <a:solidFill>
                  <a:schemeClr val="bg1"/>
                </a:solidFill>
              </a:rPr>
              <a:t>j</a:t>
            </a:r>
            <a:r>
              <a:rPr lang="en-US" altLang="en-US" b="1" i="1" dirty="0" err="1" smtClean="0">
                <a:solidFill>
                  <a:schemeClr val="bg1"/>
                </a:solidFill>
              </a:rPr>
              <a:t>avascript</a:t>
            </a:r>
            <a:r>
              <a:rPr lang="en-US" altLang="en-US" b="1" i="1" dirty="0" smtClean="0">
                <a:solidFill>
                  <a:schemeClr val="bg1"/>
                </a:solidFill>
              </a:rPr>
              <a:t> inheritance</a:t>
            </a:r>
            <a:endParaRPr lang="en-US" altLang="en-US" b="1" i="1" dirty="0">
              <a:solidFill>
                <a:schemeClr val="bg1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705600" y="5105400"/>
            <a:ext cx="20764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Alexandru Iuga</a:t>
            </a:r>
            <a:endParaRPr lang="en-US" altLang="en-US" sz="11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1100" dirty="0" smtClean="0">
                <a:solidFill>
                  <a:schemeClr val="bg1"/>
                </a:solidFill>
              </a:rPr>
              <a:t>Bra</a:t>
            </a:r>
            <a:r>
              <a:rPr lang="ro-RO" altLang="en-US" sz="1100" dirty="0" smtClean="0">
                <a:solidFill>
                  <a:schemeClr val="bg1"/>
                </a:solidFill>
              </a:rPr>
              <a:t>şov</a:t>
            </a:r>
            <a:r>
              <a:rPr lang="en-US" altLang="en-US" sz="1100" dirty="0" smtClean="0">
                <a:solidFill>
                  <a:schemeClr val="bg1"/>
                </a:solidFill>
              </a:rPr>
              <a:t>, </a:t>
            </a:r>
            <a:r>
              <a:rPr lang="en-US" altLang="en-US" sz="1100" dirty="0" smtClean="0">
                <a:solidFill>
                  <a:schemeClr val="bg1"/>
                </a:solidFill>
              </a:rPr>
              <a:t>September 20</a:t>
            </a:r>
            <a:r>
              <a:rPr lang="ro-RO" altLang="en-US" sz="1100" dirty="0" smtClean="0">
                <a:solidFill>
                  <a:schemeClr val="bg1"/>
                </a:solidFill>
              </a:rPr>
              <a:t>13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autoUpdateAnimBg="0"/>
      <p:bldP spid="1484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1911"/>
            <a:ext cx="66770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</a:t>
            </a:r>
            <a:r>
              <a:rPr lang="ro-RO" altLang="en-US" sz="2400" dirty="0" smtClean="0"/>
              <a:t>– basic</a:t>
            </a:r>
            <a:endParaRPr lang="en-US" altLang="en-US" sz="24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</a:t>
            </a:r>
            <a:r>
              <a:rPr lang="en-US" altLang="en-US" sz="2400" dirty="0" smtClean="0">
                <a:cs typeface="Courier New" panose="02070309020205020404" pitchFamily="49" charset="0"/>
              </a:rPr>
              <a:t>c</a:t>
            </a:r>
            <a:r>
              <a:rPr lang="ro-RO" altLang="en-US" sz="2400" dirty="0" smtClean="0">
                <a:cs typeface="Courier New" panose="02070309020205020404" pitchFamily="49" charset="0"/>
              </a:rPr>
              <a:t>tion</a:t>
            </a:r>
            <a:endParaRPr lang="ro-RO" alt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55626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o-RO" altLang="en-US" sz="2400" dirty="0" smtClean="0"/>
              <a:t>But what if...</a:t>
            </a:r>
          </a:p>
        </p:txBody>
      </p:sp>
    </p:spTree>
    <p:extLst>
      <p:ext uri="{BB962C8B-B14F-4D97-AF65-F5344CB8AC3E}">
        <p14:creationId xmlns:p14="http://schemas.microsoft.com/office/powerpoint/2010/main" val="22947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</a:t>
            </a:r>
            <a:r>
              <a:rPr lang="ro-RO" altLang="en-US" sz="2400" dirty="0" smtClean="0"/>
              <a:t>– basic</a:t>
            </a:r>
            <a:endParaRPr lang="en-US" altLang="en-US" sz="2400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05050"/>
            <a:ext cx="6400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53340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1600" kern="0" dirty="0" smtClean="0"/>
              <a:t>We cannot call the Animal </a:t>
            </a:r>
            <a:r>
              <a:rPr lang="en-US" altLang="en-US" sz="1600" kern="0" dirty="0" smtClean="0"/>
              <a:t>constructor</a:t>
            </a:r>
            <a:r>
              <a:rPr lang="ro-RO" altLang="en-US" sz="1600" kern="0" dirty="0" smtClean="0"/>
              <a:t> </a:t>
            </a:r>
            <a:r>
              <a:rPr lang="ro-RO" altLang="en-US" sz="1600" kern="0" dirty="0" smtClean="0"/>
              <a:t>here.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553200" y="3581400"/>
            <a:ext cx="1051560" cy="304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7" idx="0"/>
            <a:endCxn id="2" idx="4"/>
          </p:cNvCxnSpPr>
          <p:nvPr/>
        </p:nvCxnSpPr>
        <p:spPr bwMode="auto">
          <a:xfrm flipV="1">
            <a:off x="6819900" y="3886200"/>
            <a:ext cx="259080" cy="1447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o-RO" altLang="en-US" sz="2400" dirty="0" smtClean="0"/>
              <a:t>... </a:t>
            </a:r>
            <a:r>
              <a:rPr lang="en-US" altLang="en-US" sz="2400" dirty="0" smtClean="0"/>
              <a:t>The prototype’s constructor has parameters</a:t>
            </a:r>
          </a:p>
        </p:txBody>
      </p:sp>
    </p:spTree>
    <p:extLst>
      <p:ext uri="{BB962C8B-B14F-4D97-AF65-F5344CB8AC3E}">
        <p14:creationId xmlns:p14="http://schemas.microsoft.com/office/powerpoint/2010/main" val="3499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Create the constructor function named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532964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We’ll use the parameterless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sz="1400" dirty="0" smtClean="0"/>
              <a:t> constructor instead of the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sz="1400" dirty="0" smtClean="0"/>
              <a:t> constructor.</a:t>
            </a:r>
            <a:endParaRPr lang="en-US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652713"/>
            <a:ext cx="6867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57475"/>
            <a:ext cx="1333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</a:t>
            </a:r>
            <a:r>
              <a:rPr lang="ro-RO" altLang="en-US" sz="2400" dirty="0" smtClean="0"/>
              <a:t> function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800350"/>
            <a:ext cx="675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ro-RO" altLang="en-US" sz="2400" dirty="0" smtClean="0"/>
              <a:t>function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181225"/>
            <a:ext cx="67913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838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ro-RO" altLang="en-US" sz="2400" dirty="0" smtClean="0"/>
              <a:t>Fix the „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o-RO" altLang="en-US" sz="2400" dirty="0" smtClean="0"/>
              <a:t>”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FakeBase </a:t>
            </a:r>
            <a:r>
              <a:rPr lang="ro-RO" altLang="en-US" sz="2400" dirty="0" smtClean="0"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486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Call the base constructor from inside the child constructor.</a:t>
            </a:r>
            <a:endParaRPr lang="en-US" sz="1400" dirty="0" smtClean="0"/>
          </a:p>
        </p:txBody>
      </p:sp>
      <p:cxnSp>
        <p:nvCxnSpPr>
          <p:cNvPr id="3" name="Straight Arrow Connector 2"/>
          <p:cNvCxnSpPr>
            <a:stCxn id="6" idx="0"/>
          </p:cNvCxnSpPr>
          <p:nvPr/>
        </p:nvCxnSpPr>
        <p:spPr bwMode="auto">
          <a:xfrm flipV="1">
            <a:off x="4876800" y="3581400"/>
            <a:ext cx="1295400" cy="1905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53200" y="4971580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400" dirty="0" smtClean="0"/>
              <a:t>Fix constructor</a:t>
            </a:r>
            <a:endParaRPr lang="en-US" sz="1400" dirty="0" smtClean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V="1">
            <a:off x="7305675" y="4419600"/>
            <a:ext cx="0" cy="5519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858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– with parameters</a:t>
            </a:r>
            <a:endParaRPr lang="en-US" altLang="en-US" sz="24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65722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029200" cy="533400"/>
          </a:xfrm>
        </p:spPr>
        <p:txBody>
          <a:bodyPr/>
          <a:lstStyle/>
          <a:p>
            <a:r>
              <a:rPr lang="ro-RO" altLang="en-US" sz="2400" dirty="0" smtClean="0"/>
              <a:t>In ECMA Script 5</a:t>
            </a:r>
          </a:p>
        </p:txBody>
      </p:sp>
    </p:spTree>
    <p:extLst>
      <p:ext uri="{BB962C8B-B14F-4D97-AF65-F5344CB8AC3E}">
        <p14:creationId xmlns:p14="http://schemas.microsoft.com/office/powerpoint/2010/main" val="1830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dirty="0"/>
              <a:t>Public, </a:t>
            </a:r>
            <a:r>
              <a:rPr lang="en-US" altLang="en-US" sz="2400" b="1" dirty="0" smtClean="0"/>
              <a:t>Private</a:t>
            </a:r>
            <a:r>
              <a:rPr lang="en-US" altLang="en-US" sz="2400" b="1" dirty="0"/>
              <a:t>, </a:t>
            </a:r>
            <a:r>
              <a:rPr lang="en-US" altLang="en-US" sz="2400" b="1" dirty="0" smtClean="0"/>
              <a:t>Protected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719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/>
              <a:t>P</a:t>
            </a:r>
            <a:r>
              <a:rPr lang="en-US" altLang="en-US" sz="2400" dirty="0" smtClean="0"/>
              <a:t>ublic members</a:t>
            </a:r>
            <a:endParaRPr lang="en-US" alt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public members?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24046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Easy.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4952" y="5751566"/>
            <a:ext cx="1978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public methods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Private members</a:t>
            </a:r>
            <a:endParaRPr lang="en-US" alt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private members?</a:t>
            </a:r>
            <a:endParaRPr lang="en-US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2404646"/>
            <a:ext cx="312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cannot, but we can emulate.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0541" y="5756519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jsfiddle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: Private methods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b="1" dirty="0" smtClean="0"/>
              <a:t>Introduction</a:t>
            </a:r>
            <a:endParaRPr lang="en-US" altLang="en-US" sz="2400" b="1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 smtClean="0"/>
              <a:t>Public, Private, Protected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Protected members</a:t>
            </a:r>
            <a:endParaRPr lang="en-US" alt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1871246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we create protected members?</a:t>
            </a:r>
            <a:endParaRPr lang="en-US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1291047" y="2404646"/>
            <a:ext cx="1223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cannot.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Alternative to private and protected members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76961"/>
            <a:ext cx="6553200" cy="533400"/>
          </a:xfrm>
        </p:spPr>
        <p:txBody>
          <a:bodyPr/>
          <a:lstStyle/>
          <a:p>
            <a:r>
              <a:rPr lang="en-US" dirty="0" smtClean="0"/>
              <a:t>Alternative to private and protected members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715161"/>
            <a:ext cx="6172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all members as public and </a:t>
            </a:r>
            <a:r>
              <a:rPr lang="en-US" sz="1600" b="1" dirty="0" smtClean="0"/>
              <a:t>use a naming convention </a:t>
            </a:r>
            <a:r>
              <a:rPr lang="en-US" sz="1600" dirty="0" smtClean="0"/>
              <a:t>for “private” and “protected” ones.</a:t>
            </a:r>
          </a:p>
          <a:p>
            <a:endParaRPr lang="en-US" sz="1600" dirty="0"/>
          </a:p>
          <a:p>
            <a:r>
              <a:rPr lang="en-US" sz="1600" dirty="0" err="1" smtClean="0"/>
              <a:t>jQuery</a:t>
            </a:r>
            <a:r>
              <a:rPr lang="en-US" sz="1600" dirty="0" smtClean="0"/>
              <a:t> uses underscore for “private” members:</a:t>
            </a:r>
          </a:p>
          <a:p>
            <a:r>
              <a:rPr lang="en-US" sz="1600" dirty="0" smtClean="0"/>
              <a:t>Example: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this._paint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Public, Private, Protected</a:t>
            </a:r>
            <a:endParaRPr lang="en-US" altLang="en-US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89818"/>
              </p:ext>
            </p:extLst>
          </p:nvPr>
        </p:nvGraphicFramePr>
        <p:xfrm>
          <a:off x="1524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be</a:t>
                      </a:r>
                      <a:r>
                        <a:rPr lang="en-US" baseline="0" dirty="0" smtClean="0"/>
                        <a:t>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emulate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76961"/>
            <a:ext cx="6553200" cy="533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b="1" dirty="0"/>
          </a:p>
          <a:p>
            <a:endParaRPr lang="en-US" altLang="en-US" sz="2400" b="1" dirty="0" smtClean="0"/>
          </a:p>
          <a:p>
            <a:r>
              <a:rPr lang="ro-RO" altLang="en-US" sz="2400" b="1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14104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Adapter Pattern – Duck Typing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0344" y="2286000"/>
            <a:ext cx="306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IMyInterface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1490911"/>
            <a:ext cx="11430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7296" y="1414711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JavaScript</a:t>
            </a:r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4257944" y="3688784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 "function")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93" y="3657600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IMyInterface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myObj.MyFunction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3700" y="2290273"/>
            <a:ext cx="4382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We don’t have interfaces</a:t>
            </a:r>
            <a:endParaRPr lang="en-US" sz="1200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0346" y="5410200"/>
            <a:ext cx="802610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“If it walks like a duck and it quacks like a duck then it’s a duck.”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502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Adapter Pattern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6290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6263" y="5756518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show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371600"/>
            <a:ext cx="6324600" cy="990600"/>
          </a:xfrm>
        </p:spPr>
        <p:txBody>
          <a:bodyPr/>
          <a:lstStyle/>
          <a:p>
            <a:pPr lvl="0"/>
            <a:r>
              <a:rPr lang="en-US" dirty="0"/>
              <a:t>What are the biorhythms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752600" y="3247311"/>
            <a:ext cx="632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rgbClr val="32496A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80000"/>
              <a:buFont typeface="Arial" charset="0"/>
              <a:buChar char="-"/>
              <a:defRPr sz="2800">
                <a:solidFill>
                  <a:srgbClr val="32496A"/>
                </a:solidFill>
                <a:latin typeface="+mn-lt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2496A"/>
              </a:buClr>
              <a:buSzPct val="70000"/>
              <a:buFont typeface="Wingdings" pitchFamily="2" charset="2"/>
              <a:buChar char="à"/>
              <a:defRPr sz="1400">
                <a:solidFill>
                  <a:srgbClr val="32496A"/>
                </a:solidFill>
                <a:latin typeface="+mn-lt"/>
              </a:defRPr>
            </a:lvl3pPr>
            <a:lvl4pPr marL="1333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400">
                <a:solidFill>
                  <a:srgbClr val="32496A"/>
                </a:solidFill>
                <a:latin typeface="+mn-lt"/>
              </a:defRPr>
            </a:lvl4pPr>
            <a:lvl5pPr marL="1714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717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289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0861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543300" indent="-1905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is </a:t>
            </a:r>
            <a:r>
              <a:rPr lang="en-US" kern="0" dirty="0" err="1" smtClean="0"/>
              <a:t>BioCalc</a:t>
            </a:r>
            <a:r>
              <a:rPr lang="en-US" kern="0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2400300" cy="984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287797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http://en.wikipedia.org/wiki/Biorhythm</a:t>
            </a: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70790"/>
            <a:ext cx="4208804" cy="2395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7936" y="5820490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in browser</a:t>
            </a:r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59" y="2870870"/>
            <a:ext cx="220641" cy="253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BioCalc Application</a:t>
            </a:r>
            <a:endParaRPr lang="ro-RO" altLang="en-US" sz="2400" b="1" dirty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Inheritance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19705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Application</a:t>
            </a:r>
            <a:endParaRPr lang="en-US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5879631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000" dirty="0" smtClean="0">
                <a:solidFill>
                  <a:schemeClr val="bg1">
                    <a:lumMod val="75000"/>
                  </a:schemeClr>
                </a:solidFill>
              </a:rPr>
              <a:t>[show code]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524000"/>
            <a:ext cx="3990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5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66850"/>
            <a:ext cx="58293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BioCalc </a:t>
            </a:r>
            <a:r>
              <a:rPr lang="ro-RO" altLang="en-US" sz="2400" dirty="0" smtClean="0"/>
              <a:t>Application</a:t>
            </a:r>
            <a:r>
              <a:rPr lang="en-US" altLang="en-US" sz="2400" dirty="0" smtClean="0"/>
              <a:t> – </a:t>
            </a:r>
            <a:r>
              <a:rPr lang="en-US" altLang="en-US" sz="2400" dirty="0" err="1" smtClean="0"/>
              <a:t>BioControls</a:t>
            </a:r>
            <a:r>
              <a:rPr lang="en-US" altLang="en-US" sz="2400" dirty="0" smtClean="0"/>
              <a:t> Project</a:t>
            </a:r>
            <a:endParaRPr lang="en-US" altLang="en-US" sz="2400" dirty="0" smtClean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14400" y="4114800"/>
            <a:ext cx="2895600" cy="533400"/>
          </a:xfrm>
        </p:spPr>
        <p:txBody>
          <a:bodyPr/>
          <a:lstStyle/>
          <a:p>
            <a:pPr lvl="0"/>
            <a:r>
              <a:rPr lang="ro-RO" dirty="0" smtClean="0"/>
              <a:t>BioControls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en-US" alt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5257800" cy="4267200"/>
          </a:xfrm>
        </p:spPr>
        <p:txBody>
          <a:bodyPr/>
          <a:lstStyle/>
          <a:p>
            <a:r>
              <a:rPr lang="ro-RO" altLang="en-US" sz="2400" dirty="0" smtClean="0"/>
              <a:t>Introduction</a:t>
            </a:r>
            <a:endParaRPr lang="en-US" altLang="en-US" sz="2400" dirty="0" smtClean="0"/>
          </a:p>
          <a:p>
            <a:endParaRPr lang="ro-RO" altLang="en-US" sz="2400" dirty="0" smtClean="0"/>
          </a:p>
          <a:p>
            <a:r>
              <a:rPr lang="ro-RO" altLang="en-US" sz="2400" dirty="0" smtClean="0"/>
              <a:t>BioCalc Application</a:t>
            </a:r>
            <a:endParaRPr lang="ro-RO" altLang="en-US" sz="2400" dirty="0"/>
          </a:p>
          <a:p>
            <a:endParaRPr lang="ro-RO" altLang="en-US" sz="2400" dirty="0" smtClean="0"/>
          </a:p>
          <a:p>
            <a:r>
              <a:rPr lang="ro-RO" altLang="en-US" sz="2400" b="1" dirty="0" smtClean="0"/>
              <a:t>Inheritance</a:t>
            </a:r>
            <a:endParaRPr lang="en-US" altLang="en-US" sz="2400" b="1" dirty="0" smtClean="0"/>
          </a:p>
          <a:p>
            <a:endParaRPr lang="en-US" altLang="en-US" sz="2400" dirty="0" smtClean="0"/>
          </a:p>
          <a:p>
            <a:r>
              <a:rPr lang="en-US" altLang="en-US" sz="2400" dirty="0"/>
              <a:t>Public, </a:t>
            </a:r>
            <a:r>
              <a:rPr lang="en-US" altLang="en-US" sz="2400" dirty="0" smtClean="0"/>
              <a:t>Private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Protected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ro-RO" altLang="en-US" sz="24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3084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</a:t>
            </a:r>
            <a:r>
              <a:rPr lang="ro-RO" altLang="en-US" sz="2400" dirty="0" smtClean="0"/>
              <a:t>– basic</a:t>
            </a:r>
            <a:endParaRPr lang="en-US" altLang="en-US" sz="24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6172200" cy="1143000"/>
          </a:xfrm>
        </p:spPr>
        <p:txBody>
          <a:bodyPr/>
          <a:lstStyle/>
          <a:p>
            <a:r>
              <a:rPr lang="ro-RO" altLang="en-US" sz="2400" dirty="0" smtClean="0"/>
              <a:t>Create two functions (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o-RO" altLang="en-US" sz="2400" dirty="0" smtClean="0"/>
              <a:t> and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57400"/>
            <a:ext cx="6743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6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400800" cy="563562"/>
          </a:xfrm>
        </p:spPr>
        <p:txBody>
          <a:bodyPr/>
          <a:lstStyle/>
          <a:p>
            <a:r>
              <a:rPr lang="ro-RO" altLang="en-US" sz="2400" dirty="0" smtClean="0"/>
              <a:t>Inheritance </a:t>
            </a:r>
            <a:r>
              <a:rPr lang="ro-RO" altLang="en-US" sz="2400" dirty="0" smtClean="0"/>
              <a:t>– basic</a:t>
            </a:r>
            <a:endParaRPr lang="en-US" altLang="en-US" sz="24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1143000"/>
          </a:xfrm>
        </p:spPr>
        <p:txBody>
          <a:bodyPr/>
          <a:lstStyle/>
          <a:p>
            <a:r>
              <a:rPr lang="ro-RO" altLang="en-US" sz="2400" dirty="0" smtClean="0"/>
              <a:t>Set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o-RO" altLang="en-US" sz="2400" dirty="0" smtClean="0"/>
              <a:t> property of the </a:t>
            </a:r>
            <a:r>
              <a:rPr lang="ro-RO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o-RO" altLang="en-US" sz="2400" dirty="0"/>
              <a:t> </a:t>
            </a:r>
            <a:r>
              <a:rPr lang="ro-RO" altLang="en-US" sz="2400" dirty="0" smtClean="0"/>
              <a:t>function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696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 2004">
  <a:themeElements>
    <a:clrScheme name="Presentation template 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 template 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3E5A84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Presentation template 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A3CFC636B004F874CAA4462160261" ma:contentTypeVersion="0" ma:contentTypeDescription="Create a new document." ma:contentTypeScope="" ma:versionID="54724255b6a7e390441e7f802fb83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55BF2-3E1B-4048-8F5D-5069A0D18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6A62CF-B99A-493C-8B5C-42B74BCBDF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DAAD0C2-8AA2-4903-8770-A9DDE0A437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3E1AC4D-42DF-494E-976D-E107797B8048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439</Words>
  <Application>Microsoft Office PowerPoint</Application>
  <PresentationFormat>On-screen Show (4:3)</PresentationFormat>
  <Paragraphs>134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Presentation template 2004</vt:lpstr>
      <vt:lpstr>PowerPoint Presentation</vt:lpstr>
      <vt:lpstr>Agenda</vt:lpstr>
      <vt:lpstr>Introduction</vt:lpstr>
      <vt:lpstr>Agenda</vt:lpstr>
      <vt:lpstr>BioCalc Application</vt:lpstr>
      <vt:lpstr>BioCalc Application – BioControls Project</vt:lpstr>
      <vt:lpstr>Agenda</vt:lpstr>
      <vt:lpstr>Inheritance – basic</vt:lpstr>
      <vt:lpstr>Inheritance – basic</vt:lpstr>
      <vt:lpstr>Inheritance – basic</vt:lpstr>
      <vt:lpstr>Inheritance – basic</vt:lpstr>
      <vt:lpstr>Inheritance – with parameters</vt:lpstr>
      <vt:lpstr>Inheritance – with parameters</vt:lpstr>
      <vt:lpstr>Inheritance – with parameters</vt:lpstr>
      <vt:lpstr>Inheritance – with parameters</vt:lpstr>
      <vt:lpstr>Inheritance – with parameters</vt:lpstr>
      <vt:lpstr>Agenda</vt:lpstr>
      <vt:lpstr>Public members</vt:lpstr>
      <vt:lpstr>Private members</vt:lpstr>
      <vt:lpstr>Protected members</vt:lpstr>
      <vt:lpstr>Alternative to private and protected members</vt:lpstr>
      <vt:lpstr>Public, Private, Protected</vt:lpstr>
      <vt:lpstr>Agenda</vt:lpstr>
      <vt:lpstr>Adapter Pattern – Duck Typing</vt:lpstr>
      <vt:lpstr>Adapter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HuPost KIFUT, TC82, EKM  Project closing</dc:title>
  <dc:creator>Tibor Gal</dc:creator>
  <cp:lastModifiedBy>Alexandru Iuga</cp:lastModifiedBy>
  <cp:revision>173</cp:revision>
  <dcterms:created xsi:type="dcterms:W3CDTF">2009-06-30T07:18:24Z</dcterms:created>
  <dcterms:modified xsi:type="dcterms:W3CDTF">2013-09-19T20:06:40Z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0x010100EE23ABB435E2294998755B8E04C976FE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Tibor Gal</vt:lpwstr>
  </property>
  <property fmtid="{D5CDD505-2E9C-101B-9397-08002B2CF9AE}" pid="6" name="_Category">
    <vt:lpwstr/>
  </property>
  <property fmtid="{D5CDD505-2E9C-101B-9397-08002B2CF9AE}" pid="7" name="Slides">
    <vt:lpwstr>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display_urn:schemas-microsoft-com:office:office#Editor">
    <vt:lpwstr>Mihai Barabas</vt:lpwstr>
  </property>
  <property fmtid="{D5CDD505-2E9C-101B-9397-08002B2CF9AE}" pid="13" name="xd_Signature">
    <vt:lpwstr/>
  </property>
  <property fmtid="{D5CDD505-2E9C-101B-9397-08002B2CF9AE}" pid="14" name="Order">
    <vt:lpwstr>200.000000000000</vt:lpwstr>
  </property>
  <property fmtid="{D5CDD505-2E9C-101B-9397-08002B2CF9AE}" pid="15" name="TemplateUrl">
    <vt:lpwstr/>
  </property>
  <property fmtid="{D5CDD505-2E9C-101B-9397-08002B2CF9AE}" pid="16" name="xd_ProgID">
    <vt:lpwstr/>
  </property>
  <property fmtid="{D5CDD505-2E9C-101B-9397-08002B2CF9AE}" pid="17" name="display_urn:schemas-microsoft-com:office:office#Author">
    <vt:lpwstr>Mihai Barabas</vt:lpwstr>
  </property>
</Properties>
</file>