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32"/>
  </p:notesMasterIdLst>
  <p:sldIdLst>
    <p:sldId id="269" r:id="rId6"/>
    <p:sldId id="308" r:id="rId7"/>
    <p:sldId id="276" r:id="rId8"/>
    <p:sldId id="309" r:id="rId9"/>
    <p:sldId id="277" r:id="rId10"/>
    <p:sldId id="278" r:id="rId11"/>
    <p:sldId id="302" r:id="rId12"/>
    <p:sldId id="280" r:id="rId13"/>
    <p:sldId id="281" r:id="rId14"/>
    <p:sldId id="307" r:id="rId15"/>
    <p:sldId id="305" r:id="rId16"/>
    <p:sldId id="306" r:id="rId17"/>
    <p:sldId id="303" r:id="rId18"/>
    <p:sldId id="31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301" r:id="rId27"/>
    <p:sldId id="289" r:id="rId28"/>
    <p:sldId id="304" r:id="rId29"/>
    <p:sldId id="299" r:id="rId30"/>
    <p:sldId id="30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3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75D426C-3CEB-476F-A82F-ADFA14719D2A}" type="datetimeFigureOut">
              <a:rPr lang="en-US" altLang="en-US"/>
              <a:pPr/>
              <a:t>9/23/2013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948F04E-7C12-4381-8641-1CE4A71A4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614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326B67-6A51-4453-BDC8-4920AC8949B5}" type="slidenum">
              <a:rPr lang="en-US" altLang="en-US">
                <a:latin typeface="Calibri" pitchFamily="34" charset="0"/>
              </a:rPr>
              <a:pPr eaLnBrk="1" hangingPunct="1"/>
              <a:t>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7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0575" y="190500"/>
            <a:ext cx="162242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3300" y="190500"/>
            <a:ext cx="4714875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23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8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63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60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284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7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5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a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>
            <a:fillRect/>
          </a:stretch>
        </p:blipFill>
        <p:spPr bwMode="auto">
          <a:xfrm>
            <a:off x="0" y="0"/>
            <a:ext cx="9144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Sigla finala negati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36600" y="2514600"/>
            <a:ext cx="28241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8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9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7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0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white">
          <a:xfrm>
            <a:off x="2133600" y="0"/>
            <a:ext cx="7010400" cy="990600"/>
          </a:xfrm>
          <a:prstGeom prst="rect">
            <a:avLst/>
          </a:prstGeom>
          <a:solidFill>
            <a:srgbClr val="3E5A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286000" y="1905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3300" y="1600200"/>
            <a:ext cx="6324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1828800"/>
            <a:ext cx="76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pic>
        <p:nvPicPr>
          <p:cNvPr id="1030" name="Picture 9" descr="comp1a"/>
          <p:cNvPicPr>
            <a:picLocks noChangeAspect="1" noChangeArrowheads="1"/>
          </p:cNvPicPr>
          <p:nvPr/>
        </p:nvPicPr>
        <p:blipFill>
          <a:blip r:embed="rId2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3352800" y="6477000"/>
            <a:ext cx="2514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schemeClr val="bg2"/>
                </a:solidFill>
              </a:rPr>
              <a:t>© iQuest Group</a:t>
            </a:r>
            <a:r>
              <a:rPr lang="de-DE" altLang="en-US" sz="1000">
                <a:solidFill>
                  <a:schemeClr val="bg2"/>
                </a:solidFill>
              </a:rPr>
              <a:t> 200</a:t>
            </a:r>
            <a:r>
              <a:rPr lang="hu-HU" altLang="en-US" sz="1000">
                <a:solidFill>
                  <a:schemeClr val="bg2"/>
                </a:solidFill>
              </a:rPr>
              <a:t>8</a:t>
            </a:r>
            <a:r>
              <a:rPr lang="en-US" altLang="en-US" sz="1000">
                <a:solidFill>
                  <a:schemeClr val="bg2"/>
                </a:solidFill>
              </a:rPr>
              <a:t>. All rights reserved.</a:t>
            </a:r>
            <a:endParaRPr lang="ro-RO" altLang="en-US" sz="1000">
              <a:solidFill>
                <a:schemeClr val="bg2"/>
              </a:solidFill>
            </a:endParaRPr>
          </a:p>
        </p:txBody>
      </p:sp>
      <p:pic>
        <p:nvPicPr>
          <p:cNvPr id="1032" name="Picture 15" descr="Sigla finala pozitiv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2738"/>
            <a:ext cx="144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16"/>
          <p:cNvSpPr>
            <a:spLocks noChangeShapeType="1"/>
          </p:cNvSpPr>
          <p:nvPr/>
        </p:nvSpPr>
        <p:spPr bwMode="ltGray">
          <a:xfrm>
            <a:off x="2133600" y="985838"/>
            <a:ext cx="7010400" cy="0"/>
          </a:xfrm>
          <a:prstGeom prst="line">
            <a:avLst/>
          </a:prstGeom>
          <a:noFill/>
          <a:ln w="9525">
            <a:solidFill>
              <a:srgbClr val="3E5A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rgbClr val="32496A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80000"/>
        <a:buFont typeface="Arial" charset="0"/>
        <a:buChar char="-"/>
        <a:defRPr sz="2800">
          <a:solidFill>
            <a:srgbClr val="32496A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70000"/>
        <a:buFont typeface="Wingdings" pitchFamily="2" charset="2"/>
        <a:buChar char="à"/>
        <a:defRPr sz="1400">
          <a:solidFill>
            <a:srgbClr val="32496A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400">
          <a:solidFill>
            <a:srgbClr val="32496A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tunicorn/BioCalcJs" TargetMode="External"/><Relationship Id="rId2" Type="http://schemas.openxmlformats.org/officeDocument/2006/relationships/hyperlink" Target="http://en.wikipedia.org/wiki/Biorhy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623888" y="3429000"/>
            <a:ext cx="7377112" cy="102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sz="3200" dirty="0" err="1" smtClean="0">
                <a:solidFill>
                  <a:schemeClr val="bg1"/>
                </a:solidFill>
              </a:rPr>
              <a:t>BioCalc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b="1" i="1" dirty="0" smtClean="0">
                <a:solidFill>
                  <a:schemeClr val="bg1"/>
                </a:solidFill>
              </a:rPr>
              <a:t>Through the dark waters of the </a:t>
            </a:r>
            <a:r>
              <a:rPr lang="ro-RO" altLang="en-US" b="1" i="1" dirty="0" smtClean="0">
                <a:solidFill>
                  <a:schemeClr val="bg1"/>
                </a:solidFill>
              </a:rPr>
              <a:t>j</a:t>
            </a:r>
            <a:r>
              <a:rPr lang="en-US" altLang="en-US" b="1" i="1" dirty="0" err="1" smtClean="0">
                <a:solidFill>
                  <a:schemeClr val="bg1"/>
                </a:solidFill>
              </a:rPr>
              <a:t>avascript</a:t>
            </a:r>
            <a:r>
              <a:rPr lang="en-US" altLang="en-US" b="1" i="1" dirty="0" smtClean="0">
                <a:solidFill>
                  <a:schemeClr val="bg1"/>
                </a:solidFill>
              </a:rPr>
              <a:t> inheritance</a:t>
            </a:r>
            <a:endParaRPr lang="en-US" altLang="en-US" b="1" i="1" dirty="0">
              <a:solidFill>
                <a:schemeClr val="bg1"/>
              </a:solidFill>
            </a:endParaRP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6705600" y="5105400"/>
            <a:ext cx="20764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Alexandru Iuga</a:t>
            </a:r>
            <a:endParaRPr lang="en-US" altLang="en-US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Bra</a:t>
            </a:r>
            <a:r>
              <a:rPr lang="ro-RO" altLang="en-US" sz="1100" dirty="0" smtClean="0">
                <a:solidFill>
                  <a:schemeClr val="bg1"/>
                </a:solidFill>
              </a:rPr>
              <a:t>şov</a:t>
            </a:r>
            <a:r>
              <a:rPr lang="en-US" altLang="en-US" sz="1100" dirty="0" smtClean="0">
                <a:solidFill>
                  <a:schemeClr val="bg1"/>
                </a:solidFill>
              </a:rPr>
              <a:t>, September 20</a:t>
            </a:r>
            <a:r>
              <a:rPr lang="ro-RO" altLang="en-US" sz="1100" dirty="0" smtClean="0">
                <a:solidFill>
                  <a:schemeClr val="bg1"/>
                </a:solidFill>
              </a:rPr>
              <a:t>13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" y="4953000"/>
            <a:ext cx="1228725" cy="1085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9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75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3" grpId="0" autoUpdateAnimBg="0"/>
      <p:bldP spid="14849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b="1" dirty="0" smtClean="0"/>
              <a:t>Object Creation</a:t>
            </a:r>
            <a:endParaRPr lang="ro-RO" altLang="en-US" sz="2400" b="1" dirty="0" smtClean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71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Object Creation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533400"/>
          </a:xfrm>
        </p:spPr>
        <p:txBody>
          <a:bodyPr/>
          <a:lstStyle/>
          <a:p>
            <a:r>
              <a:rPr lang="en-US" altLang="en-US" sz="2400" dirty="0" smtClean="0"/>
              <a:t>1) Object literal</a:t>
            </a:r>
            <a:endParaRPr lang="ro-RO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7625" y="2009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cat = {};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7626" y="349508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Cat() {}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cat = new Cat();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625" y="5285601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cat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Object.create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(animal);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2928045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2) Using </a:t>
            </a: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400" kern="0" dirty="0" smtClean="0"/>
              <a:t> operator</a:t>
            </a:r>
            <a:endParaRPr lang="ro-RO" altLang="en-US" sz="2400" kern="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800" y="4642545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3) Using the </a:t>
            </a:r>
            <a:r>
              <a:rPr lang="en-US" altLang="en-US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kern="0" dirty="0" smtClean="0"/>
              <a:t> function</a:t>
            </a:r>
            <a:endParaRPr lang="ro-RO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6353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/>
      <p:bldP spid="6" grpId="0"/>
      <p:bldP spid="7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Object Creation</a:t>
            </a:r>
            <a:endParaRPr lang="ro-RO" altLang="en-US" sz="2400" dirty="0" smtClean="0"/>
          </a:p>
          <a:p>
            <a:endParaRPr lang="en-US" altLang="en-US" sz="2400" b="1" dirty="0" smtClean="0"/>
          </a:p>
          <a:p>
            <a:r>
              <a:rPr lang="ro-RO" altLang="en-US" sz="2400" b="1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54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</a:t>
            </a:r>
            <a:r>
              <a:rPr lang="en-US" altLang="en-US" sz="2400" dirty="0" smtClean="0"/>
              <a:t> – Explain notations</a:t>
            </a:r>
            <a:endParaRPr lang="en-US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057400"/>
            <a:ext cx="59912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1143000"/>
          </a:xfrm>
        </p:spPr>
        <p:txBody>
          <a:bodyPr/>
          <a:lstStyle/>
          <a:p>
            <a:r>
              <a:rPr lang="ro-RO" altLang="en-US" sz="2400" dirty="0" smtClean="0"/>
              <a:t>Create two functions (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altLang="en-US" sz="2400" dirty="0" smtClean="0"/>
              <a:t> and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133600"/>
            <a:ext cx="67437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/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981200"/>
            <a:ext cx="66960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8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057400"/>
            <a:ext cx="66770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</a:t>
            </a:r>
            <a:r>
              <a:rPr lang="en-US" altLang="en-US" sz="2400" dirty="0" smtClean="0">
                <a:cs typeface="Courier New" panose="02070309020205020404" pitchFamily="49" charset="0"/>
              </a:rPr>
              <a:t>c</a:t>
            </a:r>
            <a:r>
              <a:rPr lang="ro-RO" altLang="en-US" sz="2400" dirty="0" smtClean="0">
                <a:cs typeface="Courier New" panose="02070309020205020404" pitchFamily="49" charset="0"/>
              </a:rPr>
              <a:t>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0" y="5562600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o-RO" altLang="en-US" sz="2400" dirty="0" smtClean="0"/>
              <a:t>But what if...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47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705100"/>
            <a:ext cx="62674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51816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1600" kern="0" dirty="0" smtClean="0"/>
              <a:t>We cannot call the Animal </a:t>
            </a:r>
            <a:r>
              <a:rPr lang="en-US" altLang="en-US" sz="1600" kern="0" dirty="0" smtClean="0"/>
              <a:t>constructor</a:t>
            </a:r>
            <a:r>
              <a:rPr lang="ro-RO" altLang="en-US" sz="1600" kern="0" dirty="0" smtClean="0"/>
              <a:t> here.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553200" y="3429000"/>
            <a:ext cx="1051560" cy="304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7" idx="0"/>
            <a:endCxn id="2" idx="4"/>
          </p:cNvCxnSpPr>
          <p:nvPr/>
        </p:nvCxnSpPr>
        <p:spPr bwMode="auto">
          <a:xfrm flipV="1">
            <a:off x="6819900" y="3733800"/>
            <a:ext cx="259080" cy="144780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2400" dirty="0" smtClean="0"/>
              <a:t>... </a:t>
            </a:r>
            <a:r>
              <a:rPr lang="en-US" altLang="en-US" sz="2400" dirty="0" smtClean="0"/>
              <a:t>The prototype’s constructor has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94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819400"/>
            <a:ext cx="6867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Create the constructor function named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532964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400" dirty="0" smtClean="0"/>
              <a:t>We’ll use the parameterless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sz="1400" dirty="0" smtClean="0"/>
              <a:t> constructor instead of the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sz="1400" dirty="0" smtClean="0"/>
              <a:t> constructor.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830512"/>
            <a:ext cx="1533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4" y="2830512"/>
            <a:ext cx="2314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7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altLang="en-US" sz="2400" dirty="0" smtClean="0"/>
              <a:t>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95600"/>
            <a:ext cx="67437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4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b="1" dirty="0" smtClean="0"/>
              <a:t>Introduction</a:t>
            </a:r>
            <a:endParaRPr lang="en-US" altLang="en-US" sz="2400" b="1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Object Creation</a:t>
            </a:r>
            <a:endParaRPr lang="ro-RO" altLang="en-US" sz="2400" dirty="0" smtClean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93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ro-RO" altLang="en-US" sz="2400" dirty="0" smtClean="0"/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962150"/>
            <a:ext cx="67913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819400"/>
            <a:ext cx="6838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5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US" altLang="en-US" sz="2400" dirty="0" smtClean="0"/>
              <a:t>Call base constructor.</a:t>
            </a:r>
            <a:endParaRPr lang="ro-RO" alt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057400"/>
            <a:ext cx="68294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029200" cy="533400"/>
          </a:xfrm>
        </p:spPr>
        <p:txBody>
          <a:bodyPr/>
          <a:lstStyle/>
          <a:p>
            <a:r>
              <a:rPr lang="ro-RO" altLang="en-US" sz="2400" dirty="0" smtClean="0"/>
              <a:t>In ECMA Script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6027139"/>
            <a:ext cx="216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code: Biorhythm inheritance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962150"/>
            <a:ext cx="66770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Conclusion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029200" cy="533400"/>
          </a:xfrm>
        </p:spPr>
        <p:txBody>
          <a:bodyPr/>
          <a:lstStyle/>
          <a:p>
            <a:r>
              <a:rPr lang="en-US" altLang="en-US" sz="2400" dirty="0" smtClean="0"/>
              <a:t>Inheritance – no </a:t>
            </a:r>
            <a:r>
              <a:rPr lang="en-US" altLang="en-US" sz="2400" dirty="0" err="1" smtClean="0"/>
              <a:t>params</a:t>
            </a:r>
            <a:endParaRPr lang="ro-RO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00800" y="6027139"/>
            <a:ext cx="216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code: Biorhythm inheritance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1905000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Animal()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Dog() 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Dog.prototype.constructor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Dog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8174" y="4084260"/>
            <a:ext cx="4647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Animal(name)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Dog(name)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(this, 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Dog.prototype.constructor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Dog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3493093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Inheritance – with </a:t>
            </a:r>
            <a:r>
              <a:rPr lang="en-US" altLang="en-US" sz="2400" kern="0" dirty="0" err="1" smtClean="0"/>
              <a:t>params</a:t>
            </a:r>
            <a:endParaRPr lang="ro-RO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1175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Links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057400"/>
            <a:ext cx="42755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 Biorhythm page: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en.wikipedia.org/wiki/Biorhythm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BioCalc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page: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github.com/lastunicorn/BioCalcJs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>
                <a:hlinkClick r:id="rId4"/>
              </a:rPr>
              <a:t>http://github.com</a:t>
            </a:r>
            <a:r>
              <a:rPr lang="en-US" dirty="0" smtClean="0"/>
              <a:t> -&gt; search for </a:t>
            </a:r>
            <a:r>
              <a:rPr lang="en-US" dirty="0" err="1" smtClean="0"/>
              <a:t>BioCalc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2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681"/>
            <a:ext cx="9144000" cy="8058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3273" y="2971799"/>
            <a:ext cx="2129109" cy="1015663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  <a:latin typeface="Blackadder ITC" panose="04020505051007020D02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731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371600"/>
            <a:ext cx="6324600" cy="990600"/>
          </a:xfrm>
        </p:spPr>
        <p:txBody>
          <a:bodyPr/>
          <a:lstStyle/>
          <a:p>
            <a:pPr lvl="0"/>
            <a:r>
              <a:rPr lang="en-US" dirty="0"/>
              <a:t>What are the biorhythms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752600" y="3247311"/>
            <a:ext cx="632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What is </a:t>
            </a:r>
            <a:r>
              <a:rPr lang="en-US" kern="0" dirty="0" err="1" smtClean="0"/>
              <a:t>BioCalc</a:t>
            </a:r>
            <a:r>
              <a:rPr lang="en-US" kern="0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828800"/>
            <a:ext cx="2400300" cy="984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287797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http://en.wikipedia.org/wiki/Biorhythm</a:t>
            </a:r>
            <a:endParaRPr lang="en-US" sz="1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70790"/>
            <a:ext cx="4208804" cy="2395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87936" y="5820490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in browser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59" y="2870870"/>
            <a:ext cx="220641" cy="2533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BioCalc Application</a:t>
            </a:r>
            <a:endParaRPr lang="ro-RO" altLang="en-US" sz="2400" b="1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Object Creation</a:t>
            </a:r>
            <a:endParaRPr lang="ro-RO" altLang="en-US" sz="2400" dirty="0" smtClean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93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96200" y="587963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code]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524000"/>
            <a:ext cx="3990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158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r>
              <a:rPr lang="en-US" altLang="en-US" sz="2400" dirty="0" smtClean="0"/>
              <a:t> – </a:t>
            </a:r>
            <a:r>
              <a:rPr lang="en-US" altLang="en-US" sz="2400" dirty="0" err="1" smtClean="0"/>
              <a:t>BioControls</a:t>
            </a:r>
            <a:r>
              <a:rPr lang="en-US" altLang="en-US" sz="2400" dirty="0" smtClean="0"/>
              <a:t> Project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90600" y="1524000"/>
            <a:ext cx="2895600" cy="533400"/>
          </a:xfrm>
        </p:spPr>
        <p:txBody>
          <a:bodyPr/>
          <a:lstStyle/>
          <a:p>
            <a:pPr lvl="0"/>
            <a:r>
              <a:rPr lang="ro-RO" dirty="0" smtClean="0"/>
              <a:t>BioControls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05050"/>
            <a:ext cx="58293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8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90600" y="1676400"/>
            <a:ext cx="7010400" cy="533400"/>
          </a:xfrm>
        </p:spPr>
        <p:txBody>
          <a:bodyPr/>
          <a:lstStyle/>
          <a:p>
            <a:pPr lvl="0"/>
            <a:r>
              <a:rPr lang="en-US" dirty="0" smtClean="0"/>
              <a:t>The Biorhythms hierarchy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590800"/>
            <a:ext cx="6210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87963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code]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3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en-US" altLang="en-US" sz="2400" dirty="0" smtClean="0"/>
          </a:p>
          <a:p>
            <a:r>
              <a:rPr lang="en-US" altLang="en-US" sz="2400" b="1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Object Creation</a:t>
            </a:r>
            <a:endParaRPr lang="ro-RO" altLang="en-US" sz="2400" dirty="0" smtClean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46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Function Call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6172200" cy="533400"/>
          </a:xfrm>
        </p:spPr>
        <p:txBody>
          <a:bodyPr/>
          <a:lstStyle/>
          <a:p>
            <a:r>
              <a:rPr lang="en-US" altLang="en-US" sz="2400" dirty="0" smtClean="0"/>
              <a:t>A function</a:t>
            </a:r>
            <a:endParaRPr lang="ro-RO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1" y="1828800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1" y="2946737"/>
            <a:ext cx="7689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(window);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(undefined); // ES5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		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(window,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(undefined,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 // ES5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711005"/>
            <a:ext cx="64812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obj.myMethod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		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obj.myMethod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	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800" y="24384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Call function</a:t>
            </a:r>
            <a:endParaRPr lang="ro-RO" altLang="en-US" sz="2400" kern="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41910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Call function as method</a:t>
            </a:r>
            <a:endParaRPr lang="ro-RO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31606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/>
      <p:bldP spid="6" grpId="0"/>
      <p:bldP spid="7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Presentation template 2004">
  <a:themeElements>
    <a:clrScheme name="Presentation template 2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 template 2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Presentation template 2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2A3CFC636B004F874CAA4462160261" ma:contentTypeVersion="0" ma:contentTypeDescription="Create a new document." ma:contentTypeScope="" ma:versionID="54724255b6a7e390441e7f802fb83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855BF2-3E1B-4048-8F5D-5069A0D18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6A62CF-B99A-493C-8B5C-42B74BCBDF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DDAAD0C2-8AA2-4903-8770-A9DDE0A437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3E1AC4D-42DF-494E-976D-E107797B8048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636</Words>
  <Application>Microsoft Office PowerPoint</Application>
  <PresentationFormat>On-screen Show (4:3)</PresentationFormat>
  <Paragraphs>171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Presentation template 2004</vt:lpstr>
      <vt:lpstr>PowerPoint Presentation</vt:lpstr>
      <vt:lpstr>Agenda</vt:lpstr>
      <vt:lpstr>Introduction</vt:lpstr>
      <vt:lpstr>Agenda</vt:lpstr>
      <vt:lpstr>BioCalc Application</vt:lpstr>
      <vt:lpstr>BioCalc Application – BioControls Project</vt:lpstr>
      <vt:lpstr>BioCalc Application</vt:lpstr>
      <vt:lpstr>Agenda</vt:lpstr>
      <vt:lpstr>Function Call</vt:lpstr>
      <vt:lpstr>Agenda</vt:lpstr>
      <vt:lpstr>Object Creation</vt:lpstr>
      <vt:lpstr>Agenda</vt:lpstr>
      <vt:lpstr>Inheritance – Explain notations</vt:lpstr>
      <vt:lpstr>Inheritance – Basic</vt:lpstr>
      <vt:lpstr>Inheritance – Basic</vt:lpstr>
      <vt:lpstr>Inheritance – Basic</vt:lpstr>
      <vt:lpstr>Inheritance – Basic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Conclusion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HuPost KIFUT, TC82, EKM  Project closing</dc:title>
  <dc:creator>Tibor Gal</dc:creator>
  <cp:lastModifiedBy>Alexandru Iuga</cp:lastModifiedBy>
  <cp:revision>226</cp:revision>
  <dcterms:created xsi:type="dcterms:W3CDTF">2009-06-30T07:18:24Z</dcterms:created>
  <dcterms:modified xsi:type="dcterms:W3CDTF">2013-09-23T17:46:16Z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0x010100EE23ABB435E2294998755B8E04C976FE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Tibor Gal</vt:lpwstr>
  </property>
  <property fmtid="{D5CDD505-2E9C-101B-9397-08002B2CF9AE}" pid="6" name="_Category">
    <vt:lpwstr/>
  </property>
  <property fmtid="{D5CDD505-2E9C-101B-9397-08002B2CF9AE}" pid="7" name="Slides">
    <vt:lpwstr>3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display_urn:schemas-microsoft-com:office:office#Editor">
    <vt:lpwstr>Mihai Barabas</vt:lpwstr>
  </property>
  <property fmtid="{D5CDD505-2E9C-101B-9397-08002B2CF9AE}" pid="13" name="xd_Signature">
    <vt:lpwstr/>
  </property>
  <property fmtid="{D5CDD505-2E9C-101B-9397-08002B2CF9AE}" pid="14" name="Order">
    <vt:lpwstr>200.000000000000</vt:lpwstr>
  </property>
  <property fmtid="{D5CDD505-2E9C-101B-9397-08002B2CF9AE}" pid="15" name="TemplateUrl">
    <vt:lpwstr/>
  </property>
  <property fmtid="{D5CDD505-2E9C-101B-9397-08002B2CF9AE}" pid="16" name="xd_ProgID">
    <vt:lpwstr/>
  </property>
  <property fmtid="{D5CDD505-2E9C-101B-9397-08002B2CF9AE}" pid="17" name="display_urn:schemas-microsoft-com:office:office#Author">
    <vt:lpwstr>Mihai Barabas</vt:lpwstr>
  </property>
</Properties>
</file>