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9" r:id="rId8"/>
    <p:sldId id="266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28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1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A3D62-E747-4FFB-A20E-108939FC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6600" dirty="0">
                <a:solidFill>
                  <a:srgbClr val="FFFFFF"/>
                </a:solidFill>
              </a:rPr>
              <a:t>Repository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and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Unit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D96A-4544-4587-BD18-84BA4A1E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GB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0FB4-F3F0-4115-9A41-E6200E5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8" y="2974134"/>
            <a:ext cx="101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/>
              <a:t>Common </a:t>
            </a:r>
            <a:r>
              <a:rPr lang="ro-RO" dirty="0" err="1"/>
              <a:t>Mistakes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 that return View Models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Update 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Save</a:t>
            </a:r>
            <a:r>
              <a:rPr lang="ro-RO" sz="2400" dirty="0"/>
              <a:t> </a:t>
            </a:r>
            <a:r>
              <a:rPr lang="en-GB" sz="2400" dirty="0"/>
              <a:t>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Repositories that return </a:t>
            </a:r>
            <a:r>
              <a:rPr lang="en-GB" sz="2400" dirty="0" err="1"/>
              <a:t>IQueryable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83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</a:t>
            </a:r>
            <a:endParaRPr lang="ro-RO" sz="2400" dirty="0"/>
          </a:p>
          <a:p>
            <a:pPr lvl="1"/>
            <a:r>
              <a:rPr lang="ro-RO" sz="2200" dirty="0"/>
              <a:t>in-</a:t>
            </a:r>
            <a:r>
              <a:rPr lang="ro-RO" sz="2200" dirty="0" err="1"/>
              <a:t>memory</a:t>
            </a:r>
            <a:r>
              <a:rPr lang="ro-RO" sz="2200" dirty="0"/>
              <a:t> </a:t>
            </a:r>
            <a:r>
              <a:rPr lang="ro-RO" sz="2200" dirty="0" err="1"/>
              <a:t>collections</a:t>
            </a:r>
            <a:endParaRPr lang="ro-RO" sz="2200" dirty="0"/>
          </a:p>
          <a:p>
            <a:pPr lvl="1"/>
            <a:r>
              <a:rPr lang="ro-RO" sz="2200" dirty="0"/>
              <a:t>NO Update() </a:t>
            </a:r>
            <a:r>
              <a:rPr lang="ro-RO" sz="2200" dirty="0" err="1"/>
              <a:t>method</a:t>
            </a:r>
            <a:endParaRPr lang="ro-RO" sz="2200" dirty="0"/>
          </a:p>
          <a:p>
            <a:endParaRPr lang="ro-RO" sz="2400" dirty="0"/>
          </a:p>
          <a:p>
            <a:r>
              <a:rPr lang="ro-RO" sz="2400" dirty="0"/>
              <a:t>Unit of Work</a:t>
            </a:r>
          </a:p>
          <a:p>
            <a:pPr lvl="1"/>
            <a:r>
              <a:rPr lang="ro-RO" sz="2200" dirty="0" err="1"/>
              <a:t>Keeps</a:t>
            </a:r>
            <a:r>
              <a:rPr lang="ro-RO" sz="2200" dirty="0"/>
              <a:t> </a:t>
            </a:r>
            <a:r>
              <a:rPr lang="ro-RO" sz="2200" dirty="0" err="1"/>
              <a:t>track</a:t>
            </a:r>
            <a:r>
              <a:rPr lang="ro-RO" sz="2200" dirty="0"/>
              <a:t> of </a:t>
            </a:r>
            <a:r>
              <a:rPr lang="ro-RO" sz="2200" dirty="0" err="1"/>
              <a:t>all</a:t>
            </a:r>
            <a:r>
              <a:rPr lang="ro-RO" sz="2200" dirty="0"/>
              <a:t> </a:t>
            </a:r>
            <a:r>
              <a:rPr lang="ro-RO" sz="2200" dirty="0" err="1"/>
              <a:t>changes</a:t>
            </a:r>
            <a:r>
              <a:rPr lang="ro-RO" sz="2200" dirty="0"/>
              <a:t>.</a:t>
            </a:r>
          </a:p>
          <a:p>
            <a:pPr lvl="1"/>
            <a:r>
              <a:rPr lang="ro-RO" sz="2200" dirty="0" err="1"/>
              <a:t>Compete</a:t>
            </a:r>
            <a:r>
              <a:rPr lang="ro-RO" sz="2200" dirty="0"/>
              <a:t>() </a:t>
            </a:r>
            <a:r>
              <a:rPr lang="ro-RO" sz="2200" dirty="0" err="1"/>
              <a:t>method</a:t>
            </a:r>
            <a:endParaRPr lang="ro-RO" sz="2200" dirty="0"/>
          </a:p>
          <a:p>
            <a:pPr lvl="2"/>
            <a:r>
              <a:rPr lang="ro-RO" sz="2000" dirty="0"/>
              <a:t> </a:t>
            </a:r>
            <a:r>
              <a:rPr lang="ro-RO" sz="2000" dirty="0" err="1"/>
              <a:t>Saves</a:t>
            </a:r>
            <a:r>
              <a:rPr lang="ro-RO" sz="2000" dirty="0"/>
              <a:t> </a:t>
            </a:r>
            <a:r>
              <a:rPr lang="ro-RO" sz="2000" dirty="0" err="1"/>
              <a:t>everything</a:t>
            </a:r>
            <a:r>
              <a:rPr lang="ro-RO" sz="2000" dirty="0"/>
              <a:t> or </a:t>
            </a:r>
            <a:r>
              <a:rPr lang="ro-RO" sz="2000" dirty="0" err="1"/>
              <a:t>nothing</a:t>
            </a:r>
            <a:r>
              <a:rPr lang="ro-RO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1D63-27D5-4D7A-9A8C-1E6C6A6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86"/>
          </a:xfrm>
        </p:spPr>
        <p:txBody>
          <a:bodyPr/>
          <a:lstStyle/>
          <a:p>
            <a:pPr algn="ctr"/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 err="1"/>
              <a:t>Thank</a:t>
            </a:r>
            <a:r>
              <a:rPr lang="ro-RO" dirty="0"/>
              <a:t> </a:t>
            </a:r>
            <a:r>
              <a:rPr lang="ro-R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Mapper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4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„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system with a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complex domain model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often benefits from a layer, such as the one provided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Mapper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that </a:t>
            </a:r>
            <a:r>
              <a:rPr lang="en-GB" sz="1800" b="0" i="0" u="sng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isolates domain objects from details of the database access code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(Martin </a:t>
            </a:r>
            <a:r>
              <a:rPr lang="ro-RO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Fowler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56B7D2D-0C29-4C1C-87F8-698BF980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5" y="4628924"/>
            <a:ext cx="57245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015B0-DC38-4213-AE42-442B66C9910A}"/>
              </a:ext>
            </a:extLst>
          </p:cNvPr>
          <p:cNvSpPr txBox="1"/>
          <p:nvPr/>
        </p:nvSpPr>
        <p:spPr>
          <a:xfrm>
            <a:off x="6024394" y="32844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[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Entity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Framework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useful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]</a:t>
            </a:r>
            <a:endParaRPr lang="ro-RO" sz="18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Query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1725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o-RO" b="0" i="0" dirty="0"/>
              <a:t>„</a:t>
            </a:r>
            <a:r>
              <a:rPr lang="en-GB" b="0" i="0" dirty="0"/>
              <a:t>In such systems it can be worthwhile to build </a:t>
            </a:r>
            <a:r>
              <a:rPr lang="en-GB" b="1" i="0" dirty="0"/>
              <a:t>another layer of abstraction </a:t>
            </a:r>
            <a:r>
              <a:rPr lang="en-GB" b="0" i="0" dirty="0"/>
              <a:t>over the mapping</a:t>
            </a:r>
            <a:r>
              <a:rPr lang="ro-RO" b="0" i="0" dirty="0"/>
              <a:t> </a:t>
            </a:r>
            <a:r>
              <a:rPr lang="en-GB" b="0" i="0" dirty="0"/>
              <a:t>layer </a:t>
            </a:r>
            <a:r>
              <a:rPr lang="en-GB" b="0" i="0" u="sng" dirty="0"/>
              <a:t>where query construction code is concentrated</a:t>
            </a:r>
            <a:r>
              <a:rPr lang="en-GB" b="0" i="0" dirty="0"/>
              <a:t>.</a:t>
            </a:r>
            <a:r>
              <a:rPr lang="ro-RO" b="0" i="0" dirty="0"/>
              <a:t>”</a:t>
            </a:r>
          </a:p>
          <a:p>
            <a:pPr marL="0" lvl="0" indent="0">
              <a:buNone/>
            </a:pPr>
            <a:r>
              <a:rPr lang="ro-RO" b="0" i="0" dirty="0"/>
              <a:t>(Martin </a:t>
            </a:r>
            <a:r>
              <a:rPr lang="ro-RO" b="0" i="0" dirty="0" err="1"/>
              <a:t>Fowler</a:t>
            </a:r>
            <a:r>
              <a:rPr lang="ro-RO" b="0" i="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CBC0-EBE0-4884-A05C-3DA35F9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8" y="4676736"/>
            <a:ext cx="8234621" cy="761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3A86F-C98B-46DE-B0F4-D9C98B4EB936}"/>
              </a:ext>
            </a:extLst>
          </p:cNvPr>
          <p:cNvSpPr txBox="1"/>
          <p:nvPr/>
        </p:nvSpPr>
        <p:spPr>
          <a:xfrm>
            <a:off x="4251409" y="3226729"/>
            <a:ext cx="502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[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Gather</a:t>
            </a:r>
            <a:r>
              <a:rPr lang="en-GB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all 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data </a:t>
            </a:r>
            <a:r>
              <a:rPr lang="en-GB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queries in a separate layer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]</a:t>
            </a:r>
            <a:endParaRPr lang="ro-RO" sz="18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6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4"/>
            <a:ext cx="8596668" cy="13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„</a:t>
            </a:r>
            <a:r>
              <a:rPr lang="en-GB" dirty="0"/>
              <a:t>A Repository mediates between the domain and data mapping layers, acting like </a:t>
            </a:r>
            <a:r>
              <a:rPr lang="en-GB" b="1" dirty="0"/>
              <a:t>an in-memory domain object collection</a:t>
            </a:r>
            <a:r>
              <a:rPr lang="en-GB" dirty="0"/>
              <a:t>.”</a:t>
            </a:r>
            <a:endParaRPr lang="ro-RO" dirty="0"/>
          </a:p>
          <a:p>
            <a:pPr marL="0" indent="0" algn="r">
              <a:buNone/>
            </a:pPr>
            <a:r>
              <a:rPr lang="en-GB" dirty="0"/>
              <a:t>(Martin Fowler) </a:t>
            </a:r>
            <a:endParaRPr lang="ro-RO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ED263-F778-4E90-8092-B48566E7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5" y="4021327"/>
            <a:ext cx="8010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r>
              <a:rPr lang="ro-RO" dirty="0"/>
              <a:t> - </a:t>
            </a:r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GB" dirty="0"/>
              <a:t>Use the storage like an in-memory collection</a:t>
            </a:r>
            <a:endParaRPr lang="ro-RO" dirty="0"/>
          </a:p>
          <a:p>
            <a:pPr lvl="2"/>
            <a:r>
              <a:rPr lang="ro-RO" dirty="0"/>
              <a:t>„P</a:t>
            </a:r>
            <a:r>
              <a:rPr lang="en-GB" dirty="0" err="1"/>
              <a:t>rovid</a:t>
            </a:r>
            <a:r>
              <a:rPr lang="ro-RO" dirty="0" err="1"/>
              <a:t>es</a:t>
            </a:r>
            <a:r>
              <a:rPr lang="en-GB" dirty="0"/>
              <a:t> a more object-oriented view of the persistence</a:t>
            </a:r>
            <a:r>
              <a:rPr lang="ro-RO" dirty="0"/>
              <a:t> </a:t>
            </a:r>
            <a:r>
              <a:rPr lang="en-GB" dirty="0"/>
              <a:t>layer</a:t>
            </a:r>
            <a:r>
              <a:rPr lang="ro-RO" dirty="0"/>
              <a:t>.” (Martin </a:t>
            </a:r>
            <a:r>
              <a:rPr lang="ro-RO" dirty="0" err="1"/>
              <a:t>Fowler</a:t>
            </a:r>
            <a:r>
              <a:rPr lang="ro-RO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Get, Add, Remove</a:t>
            </a:r>
            <a:endParaRPr lang="ro-RO" dirty="0">
              <a:solidFill>
                <a:schemeClr val="accent1"/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Update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implemented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Unit of Work</a:t>
            </a:r>
          </a:p>
          <a:p>
            <a:endParaRPr lang="ro-RO" dirty="0"/>
          </a:p>
          <a:p>
            <a:r>
              <a:rPr lang="en-GB" dirty="0"/>
              <a:t>Eliminates duplicate query logic</a:t>
            </a:r>
            <a:endParaRPr lang="ro-RO" dirty="0"/>
          </a:p>
          <a:p>
            <a:endParaRPr lang="ro-RO" dirty="0"/>
          </a:p>
          <a:p>
            <a:r>
              <a:rPr lang="en-GB" dirty="0"/>
              <a:t>Hides the details of accessing the data storage</a:t>
            </a:r>
            <a:endParaRPr lang="ro-RO" dirty="0"/>
          </a:p>
          <a:p>
            <a:pPr lvl="1"/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usage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Entity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Framework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a detail.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14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Unit of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“The Unit of Work maintains a list of objects affected by a </a:t>
            </a:r>
            <a:r>
              <a:rPr lang="en-GB" b="1" dirty="0"/>
              <a:t>business transaction </a:t>
            </a:r>
            <a:r>
              <a:rPr lang="en-GB" dirty="0"/>
              <a:t>and coordinates the writing out of changes.”</a:t>
            </a:r>
            <a:endParaRPr lang="ro-RO" dirty="0"/>
          </a:p>
          <a:p>
            <a:pPr marL="0" indent="0">
              <a:buNone/>
            </a:pPr>
            <a:r>
              <a:rPr lang="en-GB" dirty="0"/>
              <a:t>(Martin Fowler)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73618E1-98F8-4D5A-8A12-A564F767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6314"/>
            <a:ext cx="8772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65C3-DE2E-427D-91C6-41FA789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Architecture</a:t>
            </a:r>
            <a:r>
              <a:rPr lang="ro-RO" dirty="0"/>
              <a:t> </a:t>
            </a:r>
            <a:r>
              <a:rPr lang="ro-RO" dirty="0" err="1"/>
              <a:t>Diagram</a:t>
            </a:r>
            <a:endParaRPr lang="en-GB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AA60C13-1BC5-4250-A444-29FC6E3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77" y="2160588"/>
            <a:ext cx="7359883" cy="3881437"/>
          </a:xfrm>
        </p:spPr>
      </p:pic>
    </p:spTree>
    <p:extLst>
      <p:ext uri="{BB962C8B-B14F-4D97-AF65-F5344CB8AC3E}">
        <p14:creationId xmlns:p14="http://schemas.microsoft.com/office/powerpoint/2010/main" val="13472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41DD2-B30D-4CF3-BC24-53F3CE43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7" y="1682344"/>
            <a:ext cx="6449192" cy="349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376D-6478-461A-9B9B-9B576E64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952" y="2621700"/>
            <a:ext cx="6377940" cy="34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GB" dirty="0"/>
              <a:t>Entity Framework vs Custom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dirty="0" err="1"/>
              <a:t>DbSet</a:t>
            </a:r>
            <a:r>
              <a:rPr lang="en-GB" dirty="0"/>
              <a:t>&lt;T&gt; is a Repository</a:t>
            </a:r>
          </a:p>
          <a:p>
            <a:pPr lvl="1"/>
            <a:r>
              <a:rPr lang="en-GB" dirty="0"/>
              <a:t>(+) Hides the details of accessing the data</a:t>
            </a:r>
          </a:p>
          <a:p>
            <a:pPr lvl="1"/>
            <a:r>
              <a:rPr lang="en-GB" dirty="0"/>
              <a:t>(+) Emulates an in-memory collection</a:t>
            </a:r>
          </a:p>
          <a:p>
            <a:pPr lvl="1"/>
            <a:r>
              <a:rPr lang="en-GB" dirty="0"/>
              <a:t>(-) We have no place where to write custom queries that can be later used in multiple places in the rest of the application.</a:t>
            </a:r>
          </a:p>
          <a:p>
            <a:endParaRPr lang="en-GB" dirty="0"/>
          </a:p>
          <a:p>
            <a:r>
              <a:rPr lang="en-GB" dirty="0" err="1"/>
              <a:t>DbContext</a:t>
            </a:r>
            <a:r>
              <a:rPr lang="en-GB" dirty="0"/>
              <a:t> is a Unit of Work</a:t>
            </a:r>
          </a:p>
          <a:p>
            <a:pPr lvl="1"/>
            <a:r>
              <a:rPr lang="en-GB" dirty="0"/>
              <a:t>(+) Ensures data consistency</a:t>
            </a:r>
          </a:p>
          <a:p>
            <a:pPr lvl="2"/>
            <a:r>
              <a:rPr lang="en-GB" dirty="0"/>
              <a:t>It provides the `</a:t>
            </a:r>
            <a:r>
              <a:rPr lang="en-GB" dirty="0" err="1"/>
              <a:t>SaveChanges</a:t>
            </a:r>
            <a:r>
              <a:rPr lang="en-GB" dirty="0"/>
              <a:t>` method.</a:t>
            </a:r>
          </a:p>
        </p:txBody>
      </p:sp>
    </p:spTree>
    <p:extLst>
      <p:ext uri="{BB962C8B-B14F-4D97-AF65-F5344CB8AC3E}">
        <p14:creationId xmlns:p14="http://schemas.microsoft.com/office/powerpoint/2010/main" val="330641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342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Repository and Unit of Work</vt:lpstr>
      <vt:lpstr>Data Mapper Layer</vt:lpstr>
      <vt:lpstr>Data Query Layer</vt:lpstr>
      <vt:lpstr>Repository</vt:lpstr>
      <vt:lpstr>Repository - Benefits</vt:lpstr>
      <vt:lpstr>Unit of Work</vt:lpstr>
      <vt:lpstr>Architecture Diagram</vt:lpstr>
      <vt:lpstr>Demo</vt:lpstr>
      <vt:lpstr>Entity Framework vs Custom Repositories</vt:lpstr>
      <vt:lpstr>Common Mistakes</vt:lpstr>
      <vt:lpstr>Conclusions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and Unit of Work</dc:title>
  <dc:creator>Alexandru Iuga</dc:creator>
  <cp:lastModifiedBy>Alexandru Iuga</cp:lastModifiedBy>
  <cp:revision>34</cp:revision>
  <dcterms:created xsi:type="dcterms:W3CDTF">2021-02-13T07:54:47Z</dcterms:created>
  <dcterms:modified xsi:type="dcterms:W3CDTF">2021-02-21T13:23:51Z</dcterms:modified>
</cp:coreProperties>
</file>