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9" r:id="rId8"/>
    <p:sldId id="266" r:id="rId9"/>
    <p:sldId id="264" r:id="rId10"/>
    <p:sldId id="265" r:id="rId11"/>
    <p:sldId id="268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1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3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28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2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11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60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9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9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9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5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5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2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tunicorn/Shop" TargetMode="External"/><Relationship Id="rId2" Type="http://schemas.openxmlformats.org/officeDocument/2006/relationships/hyperlink" Target="https://www.youtube.com/watch?v=rtXpYpZdOzM&amp;feature=youtu.b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A3D62-E747-4FFB-A20E-108939FC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6600" dirty="0">
                <a:solidFill>
                  <a:srgbClr val="FFFFFF"/>
                </a:solidFill>
              </a:rPr>
              <a:t>Repository</a:t>
            </a:r>
            <a:br>
              <a:rPr lang="ro-RO" sz="6600" dirty="0">
                <a:solidFill>
                  <a:srgbClr val="FFFFFF"/>
                </a:solidFill>
              </a:rPr>
            </a:br>
            <a:r>
              <a:rPr lang="en-GB" sz="6600" dirty="0">
                <a:solidFill>
                  <a:srgbClr val="FFFFFF"/>
                </a:solidFill>
              </a:rPr>
              <a:t>and</a:t>
            </a:r>
            <a:br>
              <a:rPr lang="ro-RO" sz="6600" dirty="0">
                <a:solidFill>
                  <a:srgbClr val="FFFFFF"/>
                </a:solidFill>
              </a:rPr>
            </a:br>
            <a:r>
              <a:rPr lang="en-GB" sz="6600" dirty="0">
                <a:solidFill>
                  <a:srgbClr val="FFFFFF"/>
                </a:solidFill>
              </a:rPr>
              <a:t>Unit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D96A-4544-4587-BD18-84BA4A1E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GB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0FB4-F3F0-4115-9A41-E6200E52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8" y="2974134"/>
            <a:ext cx="1019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ro-RO" dirty="0"/>
              <a:t>Common </a:t>
            </a:r>
            <a:r>
              <a:rPr lang="ro-RO" dirty="0" err="1"/>
              <a:t>Mistakes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r>
              <a:rPr lang="en-GB" sz="2400" dirty="0"/>
              <a:t>Repositories that </a:t>
            </a:r>
            <a:r>
              <a:rPr lang="ro-RO" sz="2400" dirty="0" err="1"/>
              <a:t>store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en-GB" sz="2400" dirty="0"/>
              <a:t>return View Models</a:t>
            </a:r>
            <a:endParaRPr lang="ro-RO" sz="2400" dirty="0"/>
          </a:p>
          <a:p>
            <a:endParaRPr lang="ro-RO" sz="2400" dirty="0"/>
          </a:p>
          <a:p>
            <a:r>
              <a:rPr lang="en-GB" sz="2400" dirty="0"/>
              <a:t>Update</a:t>
            </a:r>
            <a:r>
              <a:rPr lang="ro-RO" sz="2400" dirty="0"/>
              <a:t>()</a:t>
            </a:r>
            <a:r>
              <a:rPr lang="en-GB" sz="2400" dirty="0"/>
              <a:t> method in repositories</a:t>
            </a:r>
            <a:endParaRPr lang="ro-RO" sz="2400" dirty="0"/>
          </a:p>
          <a:p>
            <a:endParaRPr lang="ro-RO" sz="2400" dirty="0"/>
          </a:p>
          <a:p>
            <a:r>
              <a:rPr lang="en-GB" sz="2400" dirty="0"/>
              <a:t>Save</a:t>
            </a:r>
            <a:r>
              <a:rPr lang="ro-RO" sz="2400" dirty="0"/>
              <a:t>() </a:t>
            </a:r>
            <a:r>
              <a:rPr lang="en-GB" sz="2400" dirty="0"/>
              <a:t>method in repositories</a:t>
            </a:r>
            <a:endParaRPr lang="ro-RO" sz="2400" dirty="0"/>
          </a:p>
          <a:p>
            <a:endParaRPr lang="ro-RO" sz="2400" dirty="0"/>
          </a:p>
          <a:p>
            <a:r>
              <a:rPr lang="en-GB" sz="2400" dirty="0"/>
              <a:t>Repositories that return </a:t>
            </a:r>
            <a:r>
              <a:rPr lang="en-GB" sz="2400" dirty="0" err="1"/>
              <a:t>IQueryable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836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ro-RO" dirty="0" err="1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r>
              <a:rPr lang="en-GB" sz="2400" dirty="0"/>
              <a:t>Repositories</a:t>
            </a:r>
            <a:endParaRPr lang="ro-RO" sz="2400" dirty="0"/>
          </a:p>
          <a:p>
            <a:pPr lvl="1"/>
            <a:r>
              <a:rPr lang="ro-RO" sz="2200" dirty="0"/>
              <a:t>In-</a:t>
            </a:r>
            <a:r>
              <a:rPr lang="ro-RO" sz="2200" dirty="0" err="1"/>
              <a:t>memory</a:t>
            </a:r>
            <a:r>
              <a:rPr lang="ro-RO" sz="2200" dirty="0"/>
              <a:t> </a:t>
            </a:r>
            <a:r>
              <a:rPr lang="ro-RO" sz="2200" dirty="0" err="1"/>
              <a:t>collections</a:t>
            </a:r>
            <a:endParaRPr lang="ro-RO" sz="2200" dirty="0"/>
          </a:p>
          <a:p>
            <a:pPr lvl="1"/>
            <a:r>
              <a:rPr lang="ro-RO" sz="2200" dirty="0"/>
              <a:t>NO Update() </a:t>
            </a:r>
            <a:r>
              <a:rPr lang="ro-RO" sz="2200" dirty="0" err="1"/>
              <a:t>method</a:t>
            </a:r>
            <a:endParaRPr lang="ro-RO" sz="2200" dirty="0"/>
          </a:p>
          <a:p>
            <a:endParaRPr lang="ro-RO" sz="2400" dirty="0"/>
          </a:p>
          <a:p>
            <a:r>
              <a:rPr lang="ro-RO" sz="2400" dirty="0"/>
              <a:t>Unit of Work</a:t>
            </a:r>
          </a:p>
          <a:p>
            <a:pPr lvl="1"/>
            <a:r>
              <a:rPr lang="ro-RO" sz="2200" dirty="0" err="1"/>
              <a:t>Keeps</a:t>
            </a:r>
            <a:r>
              <a:rPr lang="ro-RO" sz="2200" dirty="0"/>
              <a:t> </a:t>
            </a:r>
            <a:r>
              <a:rPr lang="ro-RO" sz="2200" dirty="0" err="1"/>
              <a:t>track</a:t>
            </a:r>
            <a:r>
              <a:rPr lang="ro-RO" sz="2200" dirty="0"/>
              <a:t> of </a:t>
            </a:r>
            <a:r>
              <a:rPr lang="ro-RO" sz="2200" dirty="0" err="1"/>
              <a:t>all</a:t>
            </a:r>
            <a:r>
              <a:rPr lang="ro-RO" sz="2200" dirty="0"/>
              <a:t> </a:t>
            </a:r>
            <a:r>
              <a:rPr lang="ro-RO" sz="2200" dirty="0" err="1"/>
              <a:t>changes</a:t>
            </a:r>
            <a:r>
              <a:rPr lang="ro-RO" sz="2200" dirty="0"/>
              <a:t>.</a:t>
            </a:r>
          </a:p>
          <a:p>
            <a:pPr lvl="1"/>
            <a:r>
              <a:rPr lang="ro-RO" sz="2200" dirty="0" err="1"/>
              <a:t>Compete</a:t>
            </a:r>
            <a:r>
              <a:rPr lang="ro-RO" sz="2200" dirty="0"/>
              <a:t>() </a:t>
            </a:r>
            <a:r>
              <a:rPr lang="ro-RO" sz="2200" dirty="0" err="1"/>
              <a:t>method</a:t>
            </a:r>
            <a:endParaRPr lang="ro-RO" sz="2200" dirty="0"/>
          </a:p>
          <a:p>
            <a:pPr lvl="2"/>
            <a:r>
              <a:rPr lang="ro-RO" sz="2000" dirty="0"/>
              <a:t> </a:t>
            </a:r>
            <a:r>
              <a:rPr lang="ro-RO" sz="2000" dirty="0" err="1"/>
              <a:t>Saves</a:t>
            </a:r>
            <a:r>
              <a:rPr lang="ro-RO" sz="2000" dirty="0"/>
              <a:t> </a:t>
            </a:r>
            <a:r>
              <a:rPr lang="ro-RO" sz="2000" dirty="0" err="1"/>
              <a:t>everything</a:t>
            </a:r>
            <a:r>
              <a:rPr lang="ro-RO" sz="2000" dirty="0"/>
              <a:t> or </a:t>
            </a:r>
            <a:r>
              <a:rPr lang="ro-RO" sz="2000" dirty="0" err="1"/>
              <a:t>nothing</a:t>
            </a:r>
            <a:r>
              <a:rPr lang="ro-RO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00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9338-FE30-4734-B870-EEE7FC27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Useful</a:t>
            </a:r>
            <a:r>
              <a:rPr lang="ro-RO" dirty="0"/>
              <a:t> </a:t>
            </a:r>
            <a:r>
              <a:rPr lang="ro-RO" dirty="0" err="1"/>
              <a:t>Links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A52E-6A90-450E-818A-EA14EFC8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Good</a:t>
            </a:r>
            <a:r>
              <a:rPr lang="ro-RO" dirty="0"/>
              <a:t> </a:t>
            </a:r>
            <a:r>
              <a:rPr lang="ro-RO" dirty="0" err="1"/>
              <a:t>presentation</a:t>
            </a:r>
            <a:r>
              <a:rPr lang="ro-RO" dirty="0"/>
              <a:t> of </a:t>
            </a:r>
            <a:r>
              <a:rPr lang="ro-RO" dirty="0" err="1"/>
              <a:t>Repository</a:t>
            </a:r>
            <a:r>
              <a:rPr lang="ro-RO" dirty="0"/>
              <a:t> Pattern (30 min)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Mosh</a:t>
            </a:r>
            <a:r>
              <a:rPr lang="ro-RO" dirty="0"/>
              <a:t> </a:t>
            </a:r>
            <a:r>
              <a:rPr lang="ro-RO" dirty="0" err="1"/>
              <a:t>Hamedani</a:t>
            </a:r>
            <a:endParaRPr lang="ro-RO" dirty="0"/>
          </a:p>
          <a:p>
            <a:pPr lvl="1"/>
            <a:r>
              <a:rPr lang="en-GB" dirty="0">
                <a:hlinkClick r:id="rId2"/>
              </a:rPr>
              <a:t>https://www.youtube.com/watch?v=rtXpYpZdOzM&amp;feature=youtu.be</a:t>
            </a:r>
            <a:endParaRPr lang="ro-RO" dirty="0"/>
          </a:p>
          <a:p>
            <a:endParaRPr lang="ro-RO" dirty="0"/>
          </a:p>
          <a:p>
            <a:r>
              <a:rPr lang="ro-RO" dirty="0"/>
              <a:t>The Shop </a:t>
            </a:r>
            <a:r>
              <a:rPr lang="ro-RO" dirty="0" err="1"/>
              <a:t>Application</a:t>
            </a:r>
            <a:r>
              <a:rPr lang="ro-RO" dirty="0"/>
              <a:t> – </a:t>
            </a:r>
            <a:r>
              <a:rPr lang="ro-RO" dirty="0" err="1"/>
              <a:t>GitHub</a:t>
            </a:r>
            <a:endParaRPr lang="ro-RO" dirty="0"/>
          </a:p>
          <a:p>
            <a:pPr lvl="1"/>
            <a:r>
              <a:rPr lang="en-GB" dirty="0">
                <a:hlinkClick r:id="rId3"/>
              </a:rPr>
              <a:t>https://github.com/lastunicorn/Shop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578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1D63-27D5-4D7A-9A8C-1E6C6A62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73486"/>
          </a:xfrm>
        </p:spPr>
        <p:txBody>
          <a:bodyPr/>
          <a:lstStyle/>
          <a:p>
            <a:pPr algn="ctr"/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r>
              <a:rPr lang="ro-RO" dirty="0" err="1"/>
              <a:t>Thank</a:t>
            </a:r>
            <a:r>
              <a:rPr lang="ro-RO" dirty="0"/>
              <a:t> </a:t>
            </a:r>
            <a:r>
              <a:rPr lang="ro-RO" dirty="0" err="1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27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 </a:t>
            </a:r>
            <a:r>
              <a:rPr lang="ro-RO" dirty="0" err="1"/>
              <a:t>Mapper</a:t>
            </a:r>
            <a:r>
              <a:rPr lang="ro-RO" dirty="0"/>
              <a:t> </a:t>
            </a:r>
            <a:r>
              <a:rPr lang="ro-RO" dirty="0" err="1"/>
              <a:t>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5"/>
            <a:ext cx="8596668" cy="14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„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 system with a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complex domain model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often benefits from a layer, such as the one provided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by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 Mapper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that </a:t>
            </a:r>
            <a:r>
              <a:rPr lang="en-GB" sz="1800" b="0" i="0" u="sng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isolates domain objects from details of the database access code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”</a:t>
            </a:r>
          </a:p>
          <a:p>
            <a:pPr marL="0" indent="0" algn="r">
              <a:buNone/>
            </a:pP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(Martin </a:t>
            </a:r>
            <a:r>
              <a:rPr lang="ro-RO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Fowler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56B7D2D-0C29-4C1C-87F8-698BF980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05" y="4628924"/>
            <a:ext cx="5724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 </a:t>
            </a:r>
            <a:r>
              <a:rPr lang="ro-RO" dirty="0" err="1"/>
              <a:t>Query</a:t>
            </a:r>
            <a:r>
              <a:rPr lang="ro-RO" dirty="0"/>
              <a:t> </a:t>
            </a:r>
            <a:r>
              <a:rPr lang="ro-RO" dirty="0" err="1"/>
              <a:t>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5"/>
            <a:ext cx="8596668" cy="11725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o-RO" b="0" i="0" dirty="0"/>
              <a:t>„</a:t>
            </a:r>
            <a:r>
              <a:rPr lang="en-GB" b="0" i="0" dirty="0"/>
              <a:t>In such systems it can be worthwhile to build </a:t>
            </a:r>
            <a:r>
              <a:rPr lang="en-GB" b="1" i="0" dirty="0"/>
              <a:t>another layer of abstraction </a:t>
            </a:r>
            <a:r>
              <a:rPr lang="en-GB" b="0" i="0" dirty="0"/>
              <a:t>over the mapping</a:t>
            </a:r>
            <a:r>
              <a:rPr lang="ro-RO" b="0" i="0" dirty="0"/>
              <a:t> </a:t>
            </a:r>
            <a:r>
              <a:rPr lang="en-GB" b="0" i="0" dirty="0"/>
              <a:t>layer </a:t>
            </a:r>
            <a:r>
              <a:rPr lang="en-GB" b="0" i="0" u="sng" dirty="0"/>
              <a:t>where query construction code is concentrated</a:t>
            </a:r>
            <a:r>
              <a:rPr lang="en-GB" b="0" i="0" dirty="0"/>
              <a:t>.</a:t>
            </a:r>
            <a:r>
              <a:rPr lang="ro-RO" b="0" i="0" dirty="0"/>
              <a:t>”</a:t>
            </a:r>
          </a:p>
          <a:p>
            <a:pPr marL="0" lvl="0" indent="0" algn="r">
              <a:buNone/>
            </a:pPr>
            <a:r>
              <a:rPr lang="ro-RO" b="0" i="0" dirty="0"/>
              <a:t>(Martin </a:t>
            </a:r>
            <a:r>
              <a:rPr lang="ro-RO" b="0" i="0" dirty="0" err="1"/>
              <a:t>Fowler</a:t>
            </a:r>
            <a:r>
              <a:rPr lang="ro-RO" b="0" i="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CBC0-EBE0-4884-A05C-3DA35F99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18" y="4676736"/>
            <a:ext cx="8234621" cy="7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9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4"/>
            <a:ext cx="8596668" cy="132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„</a:t>
            </a:r>
            <a:r>
              <a:rPr lang="en-GB" dirty="0"/>
              <a:t>A Repository mediates between the domain and data mapping layers, acting like </a:t>
            </a:r>
            <a:r>
              <a:rPr lang="en-GB" b="1" dirty="0"/>
              <a:t>an in-memory domain object collection</a:t>
            </a:r>
            <a:r>
              <a:rPr lang="en-GB" dirty="0"/>
              <a:t>.”</a:t>
            </a:r>
            <a:endParaRPr lang="ro-RO" dirty="0"/>
          </a:p>
          <a:p>
            <a:pPr marL="0" indent="0" algn="r">
              <a:buNone/>
            </a:pPr>
            <a:r>
              <a:rPr lang="en-GB" dirty="0"/>
              <a:t>(Martin Fowler) </a:t>
            </a:r>
            <a:endParaRPr lang="ro-RO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5ED263-F778-4E90-8092-B48566E7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05" y="4632747"/>
            <a:ext cx="8010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Repository</a:t>
            </a:r>
            <a:r>
              <a:rPr lang="ro-RO" dirty="0"/>
              <a:t> - </a:t>
            </a:r>
            <a:r>
              <a:rPr lang="en-GB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/>
          </a:bodyPr>
          <a:lstStyle/>
          <a:p>
            <a:r>
              <a:rPr lang="en-GB" dirty="0"/>
              <a:t>Use the storage like an in-memory collection</a:t>
            </a:r>
            <a:endParaRPr lang="ro-RO" dirty="0"/>
          </a:p>
          <a:p>
            <a:pPr lvl="2"/>
            <a:r>
              <a:rPr lang="ro-RO" dirty="0"/>
              <a:t>„P</a:t>
            </a:r>
            <a:r>
              <a:rPr lang="en-GB" dirty="0" err="1"/>
              <a:t>rovid</a:t>
            </a:r>
            <a:r>
              <a:rPr lang="ro-RO" dirty="0" err="1"/>
              <a:t>es</a:t>
            </a:r>
            <a:r>
              <a:rPr lang="en-GB" dirty="0"/>
              <a:t> a more object-oriented view of the persistence</a:t>
            </a:r>
            <a:r>
              <a:rPr lang="ro-RO" dirty="0"/>
              <a:t> </a:t>
            </a:r>
            <a:r>
              <a:rPr lang="en-GB" dirty="0"/>
              <a:t>layer</a:t>
            </a:r>
            <a:r>
              <a:rPr lang="ro-RO" dirty="0"/>
              <a:t>.” (Martin </a:t>
            </a:r>
            <a:r>
              <a:rPr lang="ro-RO" dirty="0" err="1"/>
              <a:t>Fowler</a:t>
            </a:r>
            <a:r>
              <a:rPr lang="ro-RO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Get, Add, Remove</a:t>
            </a:r>
            <a:endParaRPr lang="ro-RO" dirty="0">
              <a:solidFill>
                <a:schemeClr val="accent1"/>
              </a:solidFill>
            </a:endParaRPr>
          </a:p>
          <a:p>
            <a:pPr lvl="1"/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NO: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Update</a:t>
            </a:r>
            <a:endParaRPr lang="ro-RO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NO: 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Save</a:t>
            </a:r>
            <a:endParaRPr lang="ro-RO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Will 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</a:t>
            </a:r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implemented</a:t>
            </a:r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by</a:t>
            </a:r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Unit of Work</a:t>
            </a:r>
          </a:p>
          <a:p>
            <a:endParaRPr lang="ro-RO" dirty="0"/>
          </a:p>
          <a:p>
            <a:r>
              <a:rPr lang="en-GB" dirty="0"/>
              <a:t>Eliminates duplicate query logic</a:t>
            </a:r>
            <a:endParaRPr lang="ro-RO" dirty="0"/>
          </a:p>
          <a:p>
            <a:endParaRPr lang="ro-RO" dirty="0"/>
          </a:p>
          <a:p>
            <a:r>
              <a:rPr lang="en-GB" dirty="0"/>
              <a:t>Hides the details of accessing the data storage</a:t>
            </a:r>
            <a:endParaRPr lang="ro-RO" dirty="0"/>
          </a:p>
          <a:p>
            <a:pPr lvl="1"/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usage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Entity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Framework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a detail.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14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Unit of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“The Unit of Work maintains a list of objects affected by a </a:t>
            </a:r>
            <a:r>
              <a:rPr lang="en-GB" b="1" dirty="0"/>
              <a:t>business transaction </a:t>
            </a:r>
            <a:r>
              <a:rPr lang="en-GB" dirty="0"/>
              <a:t>and coordinates the writing out of changes.”</a:t>
            </a:r>
            <a:endParaRPr lang="ro-RO" dirty="0"/>
          </a:p>
          <a:p>
            <a:pPr marL="0" indent="0">
              <a:buNone/>
            </a:pPr>
            <a:r>
              <a:rPr lang="en-GB" dirty="0"/>
              <a:t>(Martin Fowler)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5E5FD7-BCF3-466A-9629-67E5615A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3837"/>
            <a:ext cx="8772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65C3-DE2E-427D-91C6-41FA789D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Demo (Architecture Diagram)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0872F-EF08-4E7F-A96D-8DA7CFCF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58" y="1634232"/>
            <a:ext cx="7854270" cy="44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7D741D-EED7-4A43-99BE-3C9B9D3B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01920"/>
            <a:ext cx="6449192" cy="385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r>
              <a:rPr lang="ro-RO" dirty="0"/>
              <a:t> (The Code)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F376D-6478-461A-9B9B-9B576E64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401" y="2602847"/>
            <a:ext cx="6377940" cy="3493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4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en-GB" dirty="0"/>
              <a:t>Entity Framework vs Custom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r>
              <a:rPr lang="en-GB" dirty="0" err="1"/>
              <a:t>DbSet</a:t>
            </a:r>
            <a:r>
              <a:rPr lang="en-GB" dirty="0"/>
              <a:t>&lt;T&gt; is a Repository</a:t>
            </a:r>
          </a:p>
          <a:p>
            <a:pPr lvl="1"/>
            <a:r>
              <a:rPr lang="en-GB" dirty="0"/>
              <a:t>(+) Hides the details of accessing the data</a:t>
            </a:r>
          </a:p>
          <a:p>
            <a:pPr lvl="1"/>
            <a:r>
              <a:rPr lang="en-GB" dirty="0"/>
              <a:t>(+) Emulates an in-memory collection</a:t>
            </a:r>
          </a:p>
          <a:p>
            <a:pPr lvl="1"/>
            <a:r>
              <a:rPr lang="en-GB" dirty="0"/>
              <a:t>(-) We have no place where to write custom queries that can be later used in multiple places in the rest of the application.</a:t>
            </a:r>
          </a:p>
          <a:p>
            <a:endParaRPr lang="en-GB" dirty="0"/>
          </a:p>
          <a:p>
            <a:r>
              <a:rPr lang="en-GB" dirty="0" err="1"/>
              <a:t>DbContext</a:t>
            </a:r>
            <a:r>
              <a:rPr lang="en-GB" dirty="0"/>
              <a:t> is a Unit of Work</a:t>
            </a:r>
          </a:p>
          <a:p>
            <a:pPr lvl="1"/>
            <a:r>
              <a:rPr lang="en-GB" dirty="0"/>
              <a:t>(+) Ensures data consistency</a:t>
            </a:r>
          </a:p>
          <a:p>
            <a:pPr lvl="2"/>
            <a:r>
              <a:rPr lang="en-GB" dirty="0"/>
              <a:t>It provides the `</a:t>
            </a:r>
            <a:r>
              <a:rPr lang="en-GB" dirty="0" err="1"/>
              <a:t>SaveChanges</a:t>
            </a:r>
            <a:r>
              <a:rPr lang="en-GB" dirty="0"/>
              <a:t>` method.</a:t>
            </a:r>
          </a:p>
        </p:txBody>
      </p:sp>
    </p:spTree>
    <p:extLst>
      <p:ext uri="{BB962C8B-B14F-4D97-AF65-F5344CB8AC3E}">
        <p14:creationId xmlns:p14="http://schemas.microsoft.com/office/powerpoint/2010/main" val="3306418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1371</TotalTime>
  <Words>384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Repository and Unit of Work</vt:lpstr>
      <vt:lpstr>Data Mapper Layer</vt:lpstr>
      <vt:lpstr>Data Query Layer</vt:lpstr>
      <vt:lpstr>Repository</vt:lpstr>
      <vt:lpstr>Repository - Benefits</vt:lpstr>
      <vt:lpstr>Unit of Work</vt:lpstr>
      <vt:lpstr>Demo (Architecture Diagram)</vt:lpstr>
      <vt:lpstr>Demo (The Code)</vt:lpstr>
      <vt:lpstr>Entity Framework vs Custom Repositories</vt:lpstr>
      <vt:lpstr>Common Mistakes</vt:lpstr>
      <vt:lpstr>Conclusions</vt:lpstr>
      <vt:lpstr>Useful Links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Repository and Unit of Work</dc:title>
  <dc:creator>Alexandru Iuga</dc:creator>
  <cp:lastModifiedBy>Alexandru Iuga</cp:lastModifiedBy>
  <cp:revision>44</cp:revision>
  <dcterms:created xsi:type="dcterms:W3CDTF">2021-02-13T07:54:47Z</dcterms:created>
  <dcterms:modified xsi:type="dcterms:W3CDTF">2021-02-22T19:31:58Z</dcterms:modified>
</cp:coreProperties>
</file>