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60" r:id="rId7"/>
    <p:sldId id="275" r:id="rId8"/>
    <p:sldId id="276" r:id="rId9"/>
    <p:sldId id="277" r:id="rId10"/>
    <p:sldId id="278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 snapToObject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661BA-2AD5-2ED0-6373-EE5429B3F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B15504-A899-4CBB-EF83-09754686C9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2F7001-0EAE-F924-08DE-E89266B399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2500E-594C-F97A-B6FC-D06B7BDD69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98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92540-55D6-E3EA-D99B-2E0FF5A0F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A63A42-CD8E-2954-BA18-0813F4B3AE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D044B7-E91C-7C25-97DD-19C70FCF5C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B650C-B073-B419-F3CB-E5E1D55755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757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5F61F-67C3-55A7-06BB-E7B130953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D3403D-70EC-F89B-25D7-219A8DD6DF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DD6E5C-751A-ECF1-36BE-C0D3CDA8C4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6AF9F-F4B7-860A-1F0A-C32024D456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636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 err="1"/>
              <a:t>BiblioExchange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Deyan Delchev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 err="1"/>
              <a:t>BiblioExchange</a:t>
            </a:r>
            <a:r>
              <a:rPr lang="en-US" dirty="0"/>
              <a:t> Purpose</a:t>
            </a:r>
            <a:endParaRPr lang="ru-RU" dirty="0"/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AAD22-0567-FA3F-14B6-679C7D097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BiblioExchange</a:t>
            </a:r>
            <a:r>
              <a:rPr lang="en-US" sz="2400" dirty="0"/>
              <a:t>  is platform for second hand books. It has 3 main features:</a:t>
            </a:r>
          </a:p>
          <a:p>
            <a:r>
              <a:rPr lang="en-US" sz="2400" dirty="0"/>
              <a:t>Information database</a:t>
            </a:r>
            <a:r>
              <a:rPr lang="bg-BG" sz="2400" dirty="0"/>
              <a:t> </a:t>
            </a:r>
            <a:r>
              <a:rPr lang="en-US" sz="2400" dirty="0"/>
              <a:t>for books and authors which also support reviews and ratings.</a:t>
            </a:r>
          </a:p>
          <a:p>
            <a:r>
              <a:rPr lang="en-US" sz="2400" dirty="0"/>
              <a:t>Listing where user can create listing for book or books and upload images on them</a:t>
            </a:r>
          </a:p>
          <a:p>
            <a:r>
              <a:rPr lang="en-US" sz="2400" dirty="0"/>
              <a:t>Simple chats between to users</a:t>
            </a:r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41" y="132184"/>
            <a:ext cx="3771899" cy="1651000"/>
          </a:xfrm>
        </p:spPr>
        <p:txBody>
          <a:bodyPr anchor="b">
            <a:normAutofit/>
          </a:bodyPr>
          <a:lstStyle/>
          <a:p>
            <a:r>
              <a:rPr lang="en-US" sz="4000" dirty="0"/>
              <a:t>Architecture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01E2A-317D-F2D3-CFBB-B8F755228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2" y="1783185"/>
            <a:ext cx="3771899" cy="48602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The architecture is microservice based:</a:t>
            </a:r>
          </a:p>
          <a:p>
            <a:r>
              <a:rPr lang="en-US" sz="1600" dirty="0" err="1"/>
              <a:t>Keycloak</a:t>
            </a:r>
            <a:r>
              <a:rPr lang="en-US" sz="1600" dirty="0"/>
              <a:t> for identity management</a:t>
            </a:r>
          </a:p>
          <a:p>
            <a:r>
              <a:rPr lang="en-US" sz="1600" dirty="0" err="1"/>
              <a:t>Postgresql</a:t>
            </a:r>
            <a:r>
              <a:rPr lang="en-US" sz="1600" dirty="0"/>
              <a:t> for DB</a:t>
            </a:r>
          </a:p>
          <a:p>
            <a:r>
              <a:rPr lang="en-US" sz="1600" dirty="0" err="1"/>
              <a:t>Minio</a:t>
            </a:r>
            <a:r>
              <a:rPr lang="en-US" sz="1600" dirty="0"/>
              <a:t> for </a:t>
            </a:r>
            <a:r>
              <a:rPr lang="en-US" sz="1600" dirty="0" err="1"/>
              <a:t>strorage</a:t>
            </a:r>
            <a:r>
              <a:rPr lang="en-US" sz="1600" dirty="0"/>
              <a:t> bucket</a:t>
            </a:r>
          </a:p>
          <a:p>
            <a:r>
              <a:rPr lang="en-US" sz="1600" dirty="0"/>
              <a:t>Library service for Information database </a:t>
            </a:r>
          </a:p>
          <a:p>
            <a:r>
              <a:rPr lang="en-US" sz="1600" dirty="0"/>
              <a:t>Listings service for listing</a:t>
            </a:r>
          </a:p>
          <a:p>
            <a:r>
              <a:rPr lang="en-US" sz="1600" dirty="0"/>
              <a:t>Upload service for better control over the file upload + easy integration with the other services</a:t>
            </a:r>
          </a:p>
          <a:p>
            <a:r>
              <a:rPr lang="en-US" sz="1600" dirty="0"/>
              <a:t>Chat service for real-time communication between two users</a:t>
            </a:r>
          </a:p>
          <a:p>
            <a:r>
              <a:rPr lang="en-US" sz="1600" dirty="0"/>
              <a:t>Recognition service for utilities like barcode reader</a:t>
            </a:r>
          </a:p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6E1CB6-65CC-37FE-AA73-5BD502058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700" y="1420814"/>
            <a:ext cx="7555758" cy="485457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17D5D-C7FF-43E1-2FF7-9F498ABF8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3186B-7BEA-A5C4-0AED-A93535499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Library service</a:t>
            </a:r>
            <a:endParaRPr lang="ru-RU" dirty="0"/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ED825F9B-69A5-7F76-5833-53AC15A6E4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BA62F4FC-F45F-2979-1126-3CA1A7CDE3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A6638-3502-F570-410A-FDCB865C5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The library service has 2 aggregate roots - author and book: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Authors have ratings (like page views and stars) and reviews which can be deeply nested(it doesn`t have depth limit) and books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Books have also have ratings and reviews</a:t>
            </a:r>
          </a:p>
          <a:p>
            <a:pPr marL="0" indent="0">
              <a:buNone/>
            </a:pPr>
            <a:r>
              <a:rPr lang="en-US" sz="2400" dirty="0"/>
              <a:t>The service have integration with </a:t>
            </a:r>
            <a:r>
              <a:rPr lang="en-US" sz="2400" dirty="0" err="1"/>
              <a:t>keycloak</a:t>
            </a:r>
            <a:r>
              <a:rPr lang="en-US" sz="2400" dirty="0"/>
              <a:t> in the form of </a:t>
            </a:r>
            <a:r>
              <a:rPr lang="en-US" sz="2400" dirty="0" err="1"/>
              <a:t>jwt</a:t>
            </a:r>
            <a:r>
              <a:rPr lang="en-US" sz="2400" dirty="0"/>
              <a:t> tokens that are validate with every request. For example anonymous can only view pages, users can create and </a:t>
            </a:r>
            <a:r>
              <a:rPr lang="en-US" sz="2400" dirty="0" err="1"/>
              <a:t>updade</a:t>
            </a:r>
            <a:r>
              <a:rPr lang="en-US" sz="2400" dirty="0"/>
              <a:t> page, give star ratings and give reviews and admins can delete whole author or book pages also remove </a:t>
            </a:r>
            <a:r>
              <a:rPr lang="bg-BG" sz="2400" dirty="0"/>
              <a:t>м</a:t>
            </a:r>
            <a:r>
              <a:rPr lang="en-US" sz="2400" dirty="0" err="1"/>
              <a:t>alicious</a:t>
            </a:r>
            <a:r>
              <a:rPr lang="en-US" sz="2400" dirty="0"/>
              <a:t> reviews.</a:t>
            </a:r>
          </a:p>
          <a:p>
            <a:pPr marL="0" indent="0">
              <a:buNone/>
            </a:pPr>
            <a:r>
              <a:rPr lang="en-US" sz="2400" dirty="0"/>
              <a:t>Mainly CRUD functionalities.</a:t>
            </a:r>
          </a:p>
        </p:txBody>
      </p:sp>
    </p:spTree>
    <p:extLst>
      <p:ext uri="{BB962C8B-B14F-4D97-AF65-F5344CB8AC3E}">
        <p14:creationId xmlns:p14="http://schemas.microsoft.com/office/powerpoint/2010/main" val="164372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94EBB-B0E0-9E64-3B56-5C7C3507E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0A33-8E60-CC1D-C944-98C0E3110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Listings service + </a:t>
            </a:r>
            <a:r>
              <a:rPr lang="en-US" dirty="0" err="1"/>
              <a:t>Uplaod</a:t>
            </a:r>
            <a:r>
              <a:rPr lang="en-US" dirty="0"/>
              <a:t> service</a:t>
            </a:r>
            <a:endParaRPr lang="ru-RU" dirty="0"/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805B2259-6753-67F7-A0B7-A776CFD3BD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58BF1564-0D8E-8282-1FBD-8F86530DA0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00999D-5E6B-D2D3-6551-853384535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The listings service has 1 aggregate root - listings which is connected many to many with the books.</a:t>
            </a:r>
          </a:p>
          <a:p>
            <a:pPr marL="0" indent="0">
              <a:buNone/>
            </a:pPr>
            <a:r>
              <a:rPr lang="en-US" sz="2400" dirty="0"/>
              <a:t>The interesting thing with the listing service is the integration with the upload service. When listing is been created, </a:t>
            </a:r>
            <a:r>
              <a:rPr lang="en-US" sz="2400" dirty="0" err="1"/>
              <a:t>presigned</a:t>
            </a:r>
            <a:r>
              <a:rPr lang="en-US" sz="2400" dirty="0"/>
              <a:t> </a:t>
            </a:r>
            <a:r>
              <a:rPr lang="en-US" sz="2400" dirty="0" err="1"/>
              <a:t>urls</a:t>
            </a:r>
            <a:r>
              <a:rPr lang="en-US" sz="2400" dirty="0"/>
              <a:t> are also created by the upload service for the images. This is happening through GRPC. When somebody upload a file to a </a:t>
            </a:r>
            <a:r>
              <a:rPr lang="en-US" sz="2400" dirty="0" err="1"/>
              <a:t>presigned</a:t>
            </a:r>
            <a:r>
              <a:rPr lang="en-US" sz="2400" dirty="0"/>
              <a:t> </a:t>
            </a:r>
            <a:r>
              <a:rPr lang="en-US" sz="2400" dirty="0" err="1"/>
              <a:t>url</a:t>
            </a:r>
            <a:r>
              <a:rPr lang="en-US" sz="2400" dirty="0"/>
              <a:t>, callback is called to notify the listing service for the successful upload, for an error or the expiration of the </a:t>
            </a:r>
            <a:r>
              <a:rPr lang="en-US" sz="2400" dirty="0" err="1"/>
              <a:t>url</a:t>
            </a:r>
            <a:r>
              <a:rPr lang="en-US" sz="2400" dirty="0"/>
              <a:t>. The listing services can specify what file formats, max size and the user id as validation when somebody is trying to upload file to </a:t>
            </a:r>
            <a:r>
              <a:rPr lang="en-US" sz="2400" dirty="0" err="1"/>
              <a:t>presigned</a:t>
            </a:r>
            <a:r>
              <a:rPr lang="en-US" sz="2400" dirty="0"/>
              <a:t> </a:t>
            </a:r>
            <a:r>
              <a:rPr lang="en-US" sz="2400" dirty="0" err="1"/>
              <a:t>url</a:t>
            </a:r>
            <a:r>
              <a:rPr lang="en-US" sz="2400" dirty="0"/>
              <a:t>.  The file are uploaded to </a:t>
            </a:r>
            <a:r>
              <a:rPr lang="en-US" sz="2400" dirty="0" err="1"/>
              <a:t>minio</a:t>
            </a:r>
            <a:r>
              <a:rPr lang="en-US" sz="2400" dirty="0"/>
              <a:t> storage bucket.</a:t>
            </a:r>
          </a:p>
          <a:p>
            <a:pPr marL="0" indent="0">
              <a:buNone/>
            </a:pPr>
            <a:r>
              <a:rPr lang="en-US" sz="2400" dirty="0"/>
              <a:t>Both services also have </a:t>
            </a:r>
            <a:r>
              <a:rPr lang="en-US" sz="2400" dirty="0" err="1"/>
              <a:t>keycloak</a:t>
            </a:r>
            <a:r>
              <a:rPr lang="en-US" sz="2400" dirty="0"/>
              <a:t> </a:t>
            </a:r>
            <a:r>
              <a:rPr lang="en-US" sz="2400" dirty="0" err="1"/>
              <a:t>integratrions</a:t>
            </a:r>
            <a:r>
              <a:rPr lang="en-US" sz="2400" dirty="0"/>
              <a:t> with </a:t>
            </a:r>
            <a:r>
              <a:rPr lang="en-US" sz="2400" dirty="0" err="1"/>
              <a:t>jwt</a:t>
            </a:r>
            <a:r>
              <a:rPr lang="en-US" sz="2400" dirty="0"/>
              <a:t> tokens.</a:t>
            </a:r>
          </a:p>
        </p:txBody>
      </p:sp>
    </p:spTree>
    <p:extLst>
      <p:ext uri="{BB962C8B-B14F-4D97-AF65-F5344CB8AC3E}">
        <p14:creationId xmlns:p14="http://schemas.microsoft.com/office/powerpoint/2010/main" val="371639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0834A-4E00-27E2-773E-B29388019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B4C4E-2771-8331-5105-A083EE93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Chat service</a:t>
            </a:r>
            <a:endParaRPr lang="ru-RU" dirty="0"/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4704EA1C-DB09-1CC5-F2FC-531107AA1A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CAEB50C1-D45A-DCA0-C21C-1B716F2133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01BDA0-C5AC-C6C2-9921-CB2DA29CE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chat service has 1 aggregate root – messages.</a:t>
            </a:r>
          </a:p>
          <a:p>
            <a:pPr marL="0" indent="0">
              <a:buNone/>
            </a:pPr>
            <a:r>
              <a:rPr lang="en-US" sz="2400" dirty="0"/>
              <a:t>The chat services allows two users to chat. It`s using </a:t>
            </a:r>
            <a:r>
              <a:rPr lang="en-US" sz="2400" dirty="0" err="1"/>
              <a:t>websockets</a:t>
            </a:r>
            <a:r>
              <a:rPr lang="en-US" sz="2400" dirty="0"/>
              <a:t>. Messages are saved in the database. Easily can be add file upload functionality because of the core library I created which allows easy reuse.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6977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88C2F-F8DD-3ECF-5D5B-E0056545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- Recognition service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2EB63-3B9C-58D4-FE4E-8B10E5331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Simple python flask server for barcode-readings.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409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5316192-624D-64B1-BD58-ECE01F69B8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92</TotalTime>
  <Words>436</Words>
  <Application>Microsoft Office PowerPoint</Application>
  <PresentationFormat>Widescreen</PresentationFormat>
  <Paragraphs>44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BiblioExchange</vt:lpstr>
      <vt:lpstr>BiblioExchange Purpose</vt:lpstr>
      <vt:lpstr>Architecture</vt:lpstr>
      <vt:lpstr>Library service</vt:lpstr>
      <vt:lpstr>Listings service + Uplaod service</vt:lpstr>
      <vt:lpstr>Chat service</vt:lpstr>
      <vt:lpstr>Bonus - Recognition service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BiblioExchange</dc:title>
  <dc:creator>Деян Димитров Делчев</dc:creator>
  <cp:lastModifiedBy>Деян Димитров Делчев</cp:lastModifiedBy>
  <cp:revision>2</cp:revision>
  <dcterms:created xsi:type="dcterms:W3CDTF">2024-02-14T16:12:09Z</dcterms:created>
  <dcterms:modified xsi:type="dcterms:W3CDTF">2024-02-14T17:44:37Z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