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39011-074A-48E3-9E4F-313DFE0F78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D33658-3EE0-4885-8DDD-4880FE53B328}">
      <dgm:prSet/>
      <dgm:spPr/>
      <dgm:t>
        <a:bodyPr/>
        <a:lstStyle/>
        <a:p>
          <a:r>
            <a:rPr lang="bg-BG"/>
            <a:t>Проекта представлява калкулатор, състоящ се от клавиатура,ардуино процесор и дисплей.</a:t>
          </a:r>
          <a:endParaRPr lang="en-US" dirty="0"/>
        </a:p>
      </dgm:t>
    </dgm:pt>
    <dgm:pt modelId="{259F67FE-462C-4F64-94FE-BCDE329A2396}" type="parTrans" cxnId="{FF279544-EF87-4A41-B992-35D39BB66636}">
      <dgm:prSet/>
      <dgm:spPr/>
      <dgm:t>
        <a:bodyPr/>
        <a:lstStyle/>
        <a:p>
          <a:endParaRPr lang="en-US"/>
        </a:p>
      </dgm:t>
    </dgm:pt>
    <dgm:pt modelId="{E5070847-0BCE-4853-9AAE-13988345DA8B}" type="sibTrans" cxnId="{FF279544-EF87-4A41-B992-35D39BB66636}">
      <dgm:prSet/>
      <dgm:spPr/>
      <dgm:t>
        <a:bodyPr/>
        <a:lstStyle/>
        <a:p>
          <a:endParaRPr lang="en-US"/>
        </a:p>
      </dgm:t>
    </dgm:pt>
    <dgm:pt modelId="{85D270CD-E38A-4AAE-9175-E2ADB66E9F3B}">
      <dgm:prSet/>
      <dgm:spPr/>
      <dgm:t>
        <a:bodyPr/>
        <a:lstStyle/>
        <a:p>
          <a:r>
            <a:rPr lang="bg-BG"/>
            <a:t>Калкулаторът има способноста да изчислява стойностите на сложни изразуи състоящи се от основните аритметични функции.</a:t>
          </a:r>
          <a:endParaRPr lang="en-US" dirty="0"/>
        </a:p>
      </dgm:t>
    </dgm:pt>
    <dgm:pt modelId="{C928D0A6-CA4C-4444-B617-1A7F211EE082}" type="parTrans" cxnId="{2D91B10C-6F05-4573-A0A2-0D346BFAEB89}">
      <dgm:prSet/>
      <dgm:spPr/>
      <dgm:t>
        <a:bodyPr/>
        <a:lstStyle/>
        <a:p>
          <a:endParaRPr lang="en-US"/>
        </a:p>
      </dgm:t>
    </dgm:pt>
    <dgm:pt modelId="{5C8EFF71-326B-409F-A243-C9538F13A42F}" type="sibTrans" cxnId="{2D91B10C-6F05-4573-A0A2-0D346BFAEB89}">
      <dgm:prSet/>
      <dgm:spPr/>
      <dgm:t>
        <a:bodyPr/>
        <a:lstStyle/>
        <a:p>
          <a:endParaRPr lang="en-US"/>
        </a:p>
      </dgm:t>
    </dgm:pt>
    <dgm:pt modelId="{B0EE36FC-81AF-4FFC-8E01-44E2A2DF3E51}">
      <dgm:prSet/>
      <dgm:spPr/>
      <dgm:t>
        <a:bodyPr/>
        <a:lstStyle/>
        <a:p>
          <a:r>
            <a:rPr lang="bg-BG"/>
            <a:t>Полученият рзултат се изписва с</a:t>
          </a:r>
          <a:r>
            <a:rPr lang="en-US" dirty="0"/>
            <a:t> 8 </a:t>
          </a:r>
          <a:r>
            <a:rPr lang="bg-BG"/>
            <a:t>знака след десечичната запетая.</a:t>
          </a:r>
          <a:endParaRPr lang="en-US" dirty="0"/>
        </a:p>
      </dgm:t>
    </dgm:pt>
    <dgm:pt modelId="{8ACA6941-6534-4F03-81AC-1B0BF52BF861}" type="parTrans" cxnId="{E00D6313-42D9-4055-A8F9-93435E0B58E1}">
      <dgm:prSet/>
      <dgm:spPr/>
      <dgm:t>
        <a:bodyPr/>
        <a:lstStyle/>
        <a:p>
          <a:endParaRPr lang="en-US"/>
        </a:p>
      </dgm:t>
    </dgm:pt>
    <dgm:pt modelId="{6EC14C45-4073-4756-AA30-C472D6F0841C}" type="sibTrans" cxnId="{E00D6313-42D9-4055-A8F9-93435E0B58E1}">
      <dgm:prSet/>
      <dgm:spPr/>
      <dgm:t>
        <a:bodyPr/>
        <a:lstStyle/>
        <a:p>
          <a:endParaRPr lang="en-US"/>
        </a:p>
      </dgm:t>
    </dgm:pt>
    <dgm:pt modelId="{2601539B-158E-4943-95D2-EDFD01A87683}" type="pres">
      <dgm:prSet presAssocID="{99139011-074A-48E3-9E4F-313DFE0F788B}" presName="linear" presStyleCnt="0">
        <dgm:presLayoutVars>
          <dgm:animLvl val="lvl"/>
          <dgm:resizeHandles val="exact"/>
        </dgm:presLayoutVars>
      </dgm:prSet>
      <dgm:spPr/>
    </dgm:pt>
    <dgm:pt modelId="{2CD1035C-A57C-4D5D-BAEC-34185E67D2AD}" type="pres">
      <dgm:prSet presAssocID="{43D33658-3EE0-4885-8DDD-4880FE53B3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63D8C7-3A51-4F84-A489-795BF5AEFB92}" type="pres">
      <dgm:prSet presAssocID="{E5070847-0BCE-4853-9AAE-13988345DA8B}" presName="spacer" presStyleCnt="0"/>
      <dgm:spPr/>
    </dgm:pt>
    <dgm:pt modelId="{D80DE054-AC9E-46DF-A497-E09EEF3CE68D}" type="pres">
      <dgm:prSet presAssocID="{85D270CD-E38A-4AAE-9175-E2ADB66E9F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814B394-4188-40B1-B2E9-B2E9166CC783}" type="pres">
      <dgm:prSet presAssocID="{5C8EFF71-326B-409F-A243-C9538F13A42F}" presName="spacer" presStyleCnt="0"/>
      <dgm:spPr/>
    </dgm:pt>
    <dgm:pt modelId="{E6B105FF-48EC-4B30-B686-2736E9B1DF96}" type="pres">
      <dgm:prSet presAssocID="{B0EE36FC-81AF-4FFC-8E01-44E2A2DF3E5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D91B10C-6F05-4573-A0A2-0D346BFAEB89}" srcId="{99139011-074A-48E3-9E4F-313DFE0F788B}" destId="{85D270CD-E38A-4AAE-9175-E2ADB66E9F3B}" srcOrd="1" destOrd="0" parTransId="{C928D0A6-CA4C-4444-B617-1A7F211EE082}" sibTransId="{5C8EFF71-326B-409F-A243-C9538F13A42F}"/>
    <dgm:cxn modelId="{E00D6313-42D9-4055-A8F9-93435E0B58E1}" srcId="{99139011-074A-48E3-9E4F-313DFE0F788B}" destId="{B0EE36FC-81AF-4FFC-8E01-44E2A2DF3E51}" srcOrd="2" destOrd="0" parTransId="{8ACA6941-6534-4F03-81AC-1B0BF52BF861}" sibTransId="{6EC14C45-4073-4756-AA30-C472D6F0841C}"/>
    <dgm:cxn modelId="{D83E2D17-A41E-4889-9174-97FC275522D1}" type="presOf" srcId="{85D270CD-E38A-4AAE-9175-E2ADB66E9F3B}" destId="{D80DE054-AC9E-46DF-A497-E09EEF3CE68D}" srcOrd="0" destOrd="0" presId="urn:microsoft.com/office/officeart/2005/8/layout/vList2"/>
    <dgm:cxn modelId="{F49D7023-7580-4754-8220-E2CEBB90E469}" type="presOf" srcId="{43D33658-3EE0-4885-8DDD-4880FE53B328}" destId="{2CD1035C-A57C-4D5D-BAEC-34185E67D2AD}" srcOrd="0" destOrd="0" presId="urn:microsoft.com/office/officeart/2005/8/layout/vList2"/>
    <dgm:cxn modelId="{FF279544-EF87-4A41-B992-35D39BB66636}" srcId="{99139011-074A-48E3-9E4F-313DFE0F788B}" destId="{43D33658-3EE0-4885-8DDD-4880FE53B328}" srcOrd="0" destOrd="0" parTransId="{259F67FE-462C-4F64-94FE-BCDE329A2396}" sibTransId="{E5070847-0BCE-4853-9AAE-13988345DA8B}"/>
    <dgm:cxn modelId="{ED8DA87D-F074-45A2-ADB0-32047C1F99BF}" type="presOf" srcId="{B0EE36FC-81AF-4FFC-8E01-44E2A2DF3E51}" destId="{E6B105FF-48EC-4B30-B686-2736E9B1DF96}" srcOrd="0" destOrd="0" presId="urn:microsoft.com/office/officeart/2005/8/layout/vList2"/>
    <dgm:cxn modelId="{5F71D09D-7708-4D90-90AF-DB027FACFA69}" type="presOf" srcId="{99139011-074A-48E3-9E4F-313DFE0F788B}" destId="{2601539B-158E-4943-95D2-EDFD01A87683}" srcOrd="0" destOrd="0" presId="urn:microsoft.com/office/officeart/2005/8/layout/vList2"/>
    <dgm:cxn modelId="{05712E7B-67FC-4739-87B8-895AC5846FEC}" type="presParOf" srcId="{2601539B-158E-4943-95D2-EDFD01A87683}" destId="{2CD1035C-A57C-4D5D-BAEC-34185E67D2AD}" srcOrd="0" destOrd="0" presId="urn:microsoft.com/office/officeart/2005/8/layout/vList2"/>
    <dgm:cxn modelId="{67368FBE-FB2F-4EF5-9AF9-FC083AD09F5D}" type="presParOf" srcId="{2601539B-158E-4943-95D2-EDFD01A87683}" destId="{7663D8C7-3A51-4F84-A489-795BF5AEFB92}" srcOrd="1" destOrd="0" presId="urn:microsoft.com/office/officeart/2005/8/layout/vList2"/>
    <dgm:cxn modelId="{C3BBC5D7-377F-4F78-9338-31D2409043B5}" type="presParOf" srcId="{2601539B-158E-4943-95D2-EDFD01A87683}" destId="{D80DE054-AC9E-46DF-A497-E09EEF3CE68D}" srcOrd="2" destOrd="0" presId="urn:microsoft.com/office/officeart/2005/8/layout/vList2"/>
    <dgm:cxn modelId="{21D2D214-7004-44EF-BC7A-58DBBE075C11}" type="presParOf" srcId="{2601539B-158E-4943-95D2-EDFD01A87683}" destId="{A814B394-4188-40B1-B2E9-B2E9166CC783}" srcOrd="3" destOrd="0" presId="urn:microsoft.com/office/officeart/2005/8/layout/vList2"/>
    <dgm:cxn modelId="{079CCB74-0F32-485E-83C8-638BDE00A9F3}" type="presParOf" srcId="{2601539B-158E-4943-95D2-EDFD01A87683}" destId="{E6B105FF-48EC-4B30-B686-2736E9B1DF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1035C-A57C-4D5D-BAEC-34185E67D2AD}">
      <dsp:nvSpPr>
        <dsp:cNvPr id="0" name=""/>
        <dsp:cNvSpPr/>
      </dsp:nvSpPr>
      <dsp:spPr>
        <a:xfrm>
          <a:off x="0" y="191595"/>
          <a:ext cx="10058399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700" kern="1200"/>
            <a:t>Проекта представлява калкулатор, състоящ се от клавиатура,ардуино процесор и дисплей.</a:t>
          </a:r>
          <a:endParaRPr lang="en-US" sz="2700" kern="1200" dirty="0"/>
        </a:p>
      </dsp:txBody>
      <dsp:txXfrm>
        <a:off x="52431" y="244026"/>
        <a:ext cx="9953537" cy="969198"/>
      </dsp:txXfrm>
    </dsp:sp>
    <dsp:sp modelId="{D80DE054-AC9E-46DF-A497-E09EEF3CE68D}">
      <dsp:nvSpPr>
        <dsp:cNvPr id="0" name=""/>
        <dsp:cNvSpPr/>
      </dsp:nvSpPr>
      <dsp:spPr>
        <a:xfrm>
          <a:off x="0" y="1343415"/>
          <a:ext cx="10058399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700" kern="1200"/>
            <a:t>Калкулаторът има способноста да изчислява стойностите на сложни изразуи състоящи се от основните аритметични функции.</a:t>
          </a:r>
          <a:endParaRPr lang="en-US" sz="2700" kern="1200" dirty="0"/>
        </a:p>
      </dsp:txBody>
      <dsp:txXfrm>
        <a:off x="52431" y="1395846"/>
        <a:ext cx="9953537" cy="969198"/>
      </dsp:txXfrm>
    </dsp:sp>
    <dsp:sp modelId="{E6B105FF-48EC-4B30-B686-2736E9B1DF96}">
      <dsp:nvSpPr>
        <dsp:cNvPr id="0" name=""/>
        <dsp:cNvSpPr/>
      </dsp:nvSpPr>
      <dsp:spPr>
        <a:xfrm>
          <a:off x="0" y="2495235"/>
          <a:ext cx="10058399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700" kern="1200"/>
            <a:t>Полученият рзултат се изписва с</a:t>
          </a:r>
          <a:r>
            <a:rPr lang="en-US" sz="2700" kern="1200" dirty="0"/>
            <a:t> 8 </a:t>
          </a:r>
          <a:r>
            <a:rPr lang="bg-BG" sz="2700" kern="1200"/>
            <a:t>знака след десечичната запетая.</a:t>
          </a:r>
          <a:endParaRPr lang="en-US" sz="2700" kern="1200" dirty="0"/>
        </a:p>
      </dsp:txBody>
      <dsp:txXfrm>
        <a:off x="52431" y="2547666"/>
        <a:ext cx="9953537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5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2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2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3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4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8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0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5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3" descr="Close-up of a calculator keypad">
            <a:extLst>
              <a:ext uri="{FF2B5EF4-FFF2-40B4-BE49-F238E27FC236}">
                <a16:creationId xmlns:a16="http://schemas.microsoft.com/office/drawing/2014/main" id="{BC89433E-AAB1-4212-915D-C266E2DD1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C685C-676C-4134-9751-E9535652F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9D0AB-C21F-40EB-8263-9D37440FF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bg-BG" dirty="0"/>
              <a:t>Изговено от деян делчев</a:t>
            </a:r>
            <a:endParaRPr lang="en-US" dirty="0"/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2501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85F5-304C-4B5A-B0ED-A509C0EE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Резюме на проекта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1B532C6-ECE4-4132-9234-3FB189248F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8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06EF8-B3A0-45BB-BF84-C85D31AC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210" y="640575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Необходими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компоненти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8C30AF-0B22-4542-B102-821D1DD28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44971"/>
              </p:ext>
            </p:extLst>
          </p:nvPr>
        </p:nvGraphicFramePr>
        <p:xfrm>
          <a:off x="1207658" y="2310457"/>
          <a:ext cx="10065958" cy="3494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50365">
                  <a:extLst>
                    <a:ext uri="{9D8B030D-6E8A-4147-A177-3AD203B41FA5}">
                      <a16:colId xmlns:a16="http://schemas.microsoft.com/office/drawing/2014/main" val="315465249"/>
                    </a:ext>
                  </a:extLst>
                </a:gridCol>
                <a:gridCol w="3915593">
                  <a:extLst>
                    <a:ext uri="{9D8B030D-6E8A-4147-A177-3AD203B41FA5}">
                      <a16:colId xmlns:a16="http://schemas.microsoft.com/office/drawing/2014/main" val="48482748"/>
                    </a:ext>
                  </a:extLst>
                </a:gridCol>
              </a:tblGrid>
              <a:tr h="582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</a:rPr>
                        <a:t>Компоненти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562" marR="1095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</a:rPr>
                        <a:t>Количество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562" marR="109562" marT="0" marB="0" anchor="b"/>
                </a:tc>
                <a:extLst>
                  <a:ext uri="{0D108BD9-81ED-4DB2-BD59-A6C34878D82A}">
                    <a16:rowId xmlns:a16="http://schemas.microsoft.com/office/drawing/2014/main" val="1513469971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</a:rPr>
                        <a:t>Arduino Uno R3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562" marR="10956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562" marR="109562" marT="0" marB="0" anchor="b"/>
                </a:tc>
                <a:extLst>
                  <a:ext uri="{0D108BD9-81ED-4DB2-BD59-A6C34878D82A}">
                    <a16:rowId xmlns:a16="http://schemas.microsoft.com/office/drawing/2014/main" val="993227203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</a:rPr>
                        <a:t>KeyPad 4X4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562" marR="10956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562" marR="109562" marT="0" marB="0" anchor="b"/>
                </a:tc>
                <a:extLst>
                  <a:ext uri="{0D108BD9-81ED-4DB2-BD59-A6C34878D82A}">
                    <a16:rowId xmlns:a16="http://schemas.microsoft.com/office/drawing/2014/main" val="2208695856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</a:rPr>
                        <a:t>LCD Display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562" marR="10956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562" marR="109562" marT="0" marB="0" anchor="b"/>
                </a:tc>
                <a:extLst>
                  <a:ext uri="{0D108BD9-81ED-4DB2-BD59-A6C34878D82A}">
                    <a16:rowId xmlns:a16="http://schemas.microsoft.com/office/drawing/2014/main" val="1997074877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</a:rPr>
                        <a:t>Резистор 220Ω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562" marR="10956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562" marR="109562" marT="0" marB="0" anchor="b"/>
                </a:tc>
                <a:extLst>
                  <a:ext uri="{0D108BD9-81ED-4DB2-BD59-A6C34878D82A}">
                    <a16:rowId xmlns:a16="http://schemas.microsoft.com/office/drawing/2014/main" val="2562669197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</a:rPr>
                        <a:t>Потенциометър 10</a:t>
                      </a:r>
                      <a:r>
                        <a:rPr lang="bg-BG" sz="3200">
                          <a:effectLst/>
                        </a:rPr>
                        <a:t>К</a:t>
                      </a:r>
                      <a:r>
                        <a:rPr lang="en-US" sz="3200">
                          <a:effectLst/>
                        </a:rPr>
                        <a:t>Ω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562" marR="10956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562" marR="109562" marT="0" marB="0" anchor="b"/>
                </a:tc>
                <a:extLst>
                  <a:ext uri="{0D108BD9-81ED-4DB2-BD59-A6C34878D82A}">
                    <a16:rowId xmlns:a16="http://schemas.microsoft.com/office/drawing/2014/main" val="165652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4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42789-B384-4757-82FD-69ACC78D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01971"/>
            <a:ext cx="2994815" cy="1666501"/>
          </a:xfrm>
        </p:spPr>
        <p:txBody>
          <a:bodyPr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Какво използвах?</a:t>
            </a:r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inkercad | Create 3D digital designs with online CAD | Tinkercad">
            <a:extLst>
              <a:ext uri="{FF2B5EF4-FFF2-40B4-BE49-F238E27FC236}">
                <a16:creationId xmlns:a16="http://schemas.microsoft.com/office/drawing/2014/main" id="{F945973B-A3D0-4A2A-8306-3BE59C8E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0831" y="643466"/>
            <a:ext cx="2621621" cy="26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Ардуино – Уикипедия">
            <a:extLst>
              <a:ext uri="{FF2B5EF4-FFF2-40B4-BE49-F238E27FC236}">
                <a16:creationId xmlns:a16="http://schemas.microsoft.com/office/drawing/2014/main" id="{B830DE72-99E7-46F5-8344-A58780454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21" y="3666443"/>
            <a:ext cx="3638267" cy="247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Hub - fritzing/fritzing-app: Fritzing desktop application">
            <a:extLst>
              <a:ext uri="{FF2B5EF4-FFF2-40B4-BE49-F238E27FC236}">
                <a16:creationId xmlns:a16="http://schemas.microsoft.com/office/drawing/2014/main" id="{F25BD351-1D39-4514-B64D-FD24F6A0F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5094" y="1640323"/>
            <a:ext cx="3583439" cy="358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333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CEC48-A365-44A9-955B-DCEEE371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Тестване на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A611-4448-495D-8C97-521542D6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38" y="5305783"/>
            <a:ext cx="10058400" cy="793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cap="all" spc="200" dirty="0">
                <a:solidFill>
                  <a:schemeClr val="tx1"/>
                </a:solidFill>
              </a:rPr>
              <a:t>https://www.tinkercad.com/things</a:t>
            </a:r>
            <a:r>
              <a:rPr lang="en-US" sz="2400" cap="all" spc="200">
                <a:solidFill>
                  <a:schemeClr val="tx1"/>
                </a:solidFill>
              </a:rPr>
              <a:t>/5LCP2IIIVFK-calculator</a:t>
            </a:r>
            <a:endParaRPr lang="en-US" sz="2400" cap="all" spc="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64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C4AB-9067-444A-88CA-91EAC788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r>
              <a:rPr lang="bg-BG" dirty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93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RetrospectVTI</vt:lpstr>
      <vt:lpstr>Calculator</vt:lpstr>
      <vt:lpstr>Резюме на проекта</vt:lpstr>
      <vt:lpstr>Необходими компоненти</vt:lpstr>
      <vt:lpstr>Какво използвах?</vt:lpstr>
      <vt:lpstr>Тестване на проекта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Деян Делчев</dc:creator>
  <cp:lastModifiedBy>Деян Делчев</cp:lastModifiedBy>
  <cp:revision>6</cp:revision>
  <dcterms:created xsi:type="dcterms:W3CDTF">2021-04-17T13:58:11Z</dcterms:created>
  <dcterms:modified xsi:type="dcterms:W3CDTF">2021-04-17T15:46:19Z</dcterms:modified>
</cp:coreProperties>
</file>