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26974800" cy="36118800"/>
  <p:defaultTextStyle>
    <a:defPPr>
      <a:defRPr lang="en-US"/>
    </a:defPPr>
    <a:lvl1pPr marL="0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1pPr>
    <a:lvl2pPr marL="521976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2pPr>
    <a:lvl3pPr marL="1043952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3pPr>
    <a:lvl4pPr marL="1565928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4pPr>
    <a:lvl5pPr marL="2087904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5pPr>
    <a:lvl6pPr marL="2609880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6pPr>
    <a:lvl7pPr marL="3131857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7pPr>
    <a:lvl8pPr marL="3653833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8pPr>
    <a:lvl9pPr marL="4175809" algn="l" defTabSz="521976" rtl="0" eaLnBrk="1" latinLnBrk="0" hangingPunct="1">
      <a:defRPr sz="2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14"/>
    <a:srgbClr val="929000"/>
    <a:srgbClr val="008000"/>
    <a:srgbClr val="249224"/>
    <a:srgbClr val="21EC1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14" autoAdjust="0"/>
    <p:restoredTop sz="93137" autoAdjust="0"/>
  </p:normalViewPr>
  <p:slideViewPr>
    <p:cSldViewPr snapToGrid="0" snapToObjects="1">
      <p:cViewPr>
        <p:scale>
          <a:sx n="50" d="100"/>
          <a:sy n="50" d="100"/>
        </p:scale>
        <p:origin x="-128" y="-80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688763" cy="1811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279688" y="0"/>
            <a:ext cx="11688762" cy="1811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7243-8E70-A147-851D-BE5C18533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4307463"/>
            <a:ext cx="11688763" cy="1811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279688" y="34307463"/>
            <a:ext cx="11688762" cy="1811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60A02-E11A-9340-82B7-15FAB339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&lt;header&gt;</a:t>
            </a:r>
            <a:endParaRPr dirty="0"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60D7D5-CAE0-49C0-A2FB-3183FB329DAD}" type="slidenum">
              <a:rPr lang="en-US" sz="1400">
                <a:latin typeface="Times New Roman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44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521976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1043952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565928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2087904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2609880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3131857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3653833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4175809" algn="l" defTabSz="521976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2697480" y="17156520"/>
            <a:ext cx="21579480" cy="16253280"/>
          </a:xfrm>
          <a:prstGeom prst="rect">
            <a:avLst/>
          </a:prstGeom>
        </p:spPr>
        <p:txBody>
          <a:bodyPr lIns="360360" tIns="180360" rIns="360360" bIns="180360"/>
          <a:lstStyle/>
          <a:p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79480" y="34306560"/>
            <a:ext cx="11688840" cy="1805760"/>
          </a:xfrm>
          <a:prstGeom prst="rect">
            <a:avLst/>
          </a:prstGeom>
        </p:spPr>
        <p:txBody>
          <a:bodyPr lIns="360360" tIns="180360" rIns="360360" bIns="180360" anchor="b"/>
          <a:lstStyle/>
          <a:p>
            <a:pPr algn="r">
              <a:lnSpc>
                <a:spcPct val="100000"/>
              </a:lnSpc>
            </a:pPr>
            <a:fld id="{8A3DF4BB-3ECA-40A7-A6C9-81EE8062F82F}" type="slidenum">
              <a:rPr lang="en-US" sz="48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2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364" y="10902321"/>
            <a:ext cx="27247294" cy="23052101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513364" y="10902321"/>
            <a:ext cx="27247294" cy="230521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761" y="10015912"/>
            <a:ext cx="27247294" cy="2482576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641" y="13296972"/>
            <a:ext cx="25733534" cy="4252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248253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2" y="22982588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500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2" y="10015912"/>
            <a:ext cx="13296460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761" y="22982588"/>
            <a:ext cx="27247294" cy="118413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641" y="13296972"/>
            <a:ext cx="25733534" cy="9174582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 algn="ctr">
              <a:lnSpc>
                <a:spcPct val="100000"/>
              </a:lnSpc>
            </a:pPr>
            <a:r>
              <a:rPr lang="en-US" sz="19424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513761" y="39672684"/>
            <a:ext cx="7063819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>
              <a:lnSpc>
                <a:spcPct val="100000"/>
              </a:lnSpc>
            </a:pPr>
            <a:r>
              <a:rPr lang="en-US" sz="5297" dirty="0">
                <a:solidFill>
                  <a:srgbClr val="8B8B8B"/>
                </a:solidFill>
                <a:latin typeface="Calibri"/>
              </a:rPr>
              <a:t>1/3/16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4031" y="39672684"/>
            <a:ext cx="9586753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endParaRPr dirty="0"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697236" y="39672684"/>
            <a:ext cx="7063819" cy="2278374"/>
          </a:xfrm>
          <a:prstGeom prst="rect">
            <a:avLst/>
          </a:prstGeom>
        </p:spPr>
        <p:txBody>
          <a:bodyPr lIns="365760" tIns="182880" rIns="365760" bIns="182880" anchor="ctr"/>
          <a:lstStyle/>
          <a:p>
            <a:pPr algn="r">
              <a:lnSpc>
                <a:spcPct val="100000"/>
              </a:lnSpc>
            </a:pPr>
            <a:fld id="{951278D0-58F4-4564-8DF6-3D9DDE46DE34}" type="slidenum">
              <a:rPr lang="en-US" sz="5297">
                <a:solidFill>
                  <a:srgbClr val="8B8B8B"/>
                </a:solidFill>
                <a:latin typeface="Calibri"/>
              </a:rPr>
              <a:t>‹#›</a:t>
            </a:fld>
            <a:endParaRPr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761" y="10015912"/>
            <a:ext cx="27247294" cy="248253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127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95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8829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8829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7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88267" y="25428742"/>
            <a:ext cx="11656067" cy="448429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just">
              <a:lnSpc>
                <a:spcPct val="100000"/>
              </a:lnSpc>
            </a:pPr>
            <a:r>
              <a:rPr 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Environment</a:t>
            </a:r>
            <a:endParaRPr sz="2384" dirty="0"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Xeon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E5-2620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v3,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128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DRAM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40Gbps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Mellanox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ConnectX-3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InfiniBand</a:t>
            </a:r>
            <a:r>
              <a:rPr lang="zh-CN" altLang="en-US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NIC</a:t>
            </a:r>
            <a:endParaRPr lang="en-US" altLang="zh-CN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CentOS</a:t>
            </a:r>
            <a:r>
              <a:rPr lang="zh-CN" altLang="en-US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7.1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distribution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3.11.1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linux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kernel</a:t>
            </a:r>
            <a:endParaRPr 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-32780" y="1340816"/>
            <a:ext cx="30274815" cy="3532505"/>
          </a:xfrm>
          <a:prstGeom prst="rect">
            <a:avLst/>
          </a:prstGeom>
          <a:noFill/>
          <a:ln>
            <a:noFill/>
          </a:ln>
        </p:spPr>
        <p:txBody>
          <a:bodyPr lIns="504587" tIns="504587" rIns="504587" bIns="100917" anchor="ctr"/>
          <a:lstStyle/>
          <a:p>
            <a:pPr algn="ctr">
              <a:lnSpc>
                <a:spcPts val="17040"/>
              </a:lnSpc>
            </a:pPr>
            <a:r>
              <a:rPr lang="en-US" altLang="zh-CN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Shared</a:t>
            </a:r>
          </a:p>
          <a:p>
            <a:pPr algn="ctr">
              <a:lnSpc>
                <a:spcPts val="17040"/>
              </a:lnSpc>
            </a:pPr>
            <a:r>
              <a:rPr lang="en-US" altLang="zh-CN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2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sz="162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Yizhou</a:t>
            </a:r>
            <a:r>
              <a:rPr lang="zh-CN" altLang="en-US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Shan,</a:t>
            </a:r>
            <a:r>
              <a:rPr lang="zh-CN" altLang="en-US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Shin-</a:t>
            </a:r>
            <a:r>
              <a:rPr lang="en-US" sz="6000" i="1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Yeh</a:t>
            </a:r>
            <a:r>
              <a:rPr lang="en-US" sz="6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Tsai, Yiying Zhang </a:t>
            </a:r>
            <a:endParaRPr sz="3200" i="1" dirty="0"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endParaRPr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02135" y="7567543"/>
            <a:ext cx="5268174" cy="555363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 and PM Apps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500" dirty="0" smtClean="0">
                <a:latin typeface="Calibri" charset="0"/>
                <a:ea typeface="Calibri" charset="0"/>
                <a:cs typeface="Calibri" charset="0"/>
              </a:rPr>
              <a:t>3D </a:t>
            </a:r>
            <a:r>
              <a:rPr lang="en-US" altLang="zh-CN" sz="3500" dirty="0" err="1" smtClean="0">
                <a:latin typeface="Calibri" charset="0"/>
                <a:ea typeface="Calibri" charset="0"/>
                <a:cs typeface="Calibri" charset="0"/>
              </a:rPr>
              <a:t>Xpoint</a:t>
            </a:r>
            <a:r>
              <a:rPr lang="en-US" altLang="zh-CN" sz="3500" dirty="0" smtClean="0">
                <a:latin typeface="Calibri" charset="0"/>
                <a:ea typeface="Calibri" charset="0"/>
                <a:cs typeface="Calibri" charset="0"/>
              </a:rPr>
              <a:t>, PCM,</a:t>
            </a:r>
            <a:r>
              <a:rPr lang="en-US" altLang="zh-CN" sz="35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00" dirty="0" smtClean="0">
                <a:latin typeface="Calibri" charset="0"/>
                <a:ea typeface="Calibri" charset="0"/>
                <a:cs typeface="Calibri" charset="0"/>
              </a:rPr>
              <a:t>STTM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Calibri" charset="0"/>
                <a:ea typeface="Calibri" charset="0"/>
                <a:cs typeface="Calibri" charset="0"/>
              </a:rPr>
              <a:t>PM-based heap, DB, FS</a:t>
            </a:r>
            <a:endParaRPr sz="35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sz="1000" b="1" u="sng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 Sharing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5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Datacenter apps use many threads that share a lot of data   </a:t>
            </a:r>
            <a:r>
              <a:rPr lang="en-US" altLang="zh-CN" sz="35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(e.g., </a:t>
            </a:r>
            <a:r>
              <a:rPr lang="en-US" altLang="zh-CN" sz="35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TensorFlow</a:t>
            </a:r>
            <a:r>
              <a:rPr lang="en-US" altLang="zh-CN" sz="35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CN" sz="35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PowerGraph</a:t>
            </a:r>
            <a:r>
              <a:rPr lang="en-US" altLang="zh-CN" sz="35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48" name="CustomShape 5"/>
          <p:cNvSpPr/>
          <p:nvPr/>
        </p:nvSpPr>
        <p:spPr>
          <a:xfrm>
            <a:off x="17842676" y="6355380"/>
            <a:ext cx="11841900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Motivation</a:t>
            </a:r>
          </a:p>
        </p:txBody>
      </p:sp>
      <p:sp>
        <p:nvSpPr>
          <p:cNvPr id="49" name="CustomShape 6"/>
          <p:cNvSpPr/>
          <p:nvPr/>
        </p:nvSpPr>
        <p:spPr>
          <a:xfrm>
            <a:off x="17842676" y="6295764"/>
            <a:ext cx="11901658" cy="6637006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52" name="CustomShape 9"/>
          <p:cNvSpPr/>
          <p:nvPr/>
        </p:nvSpPr>
        <p:spPr>
          <a:xfrm>
            <a:off x="17842676" y="13247568"/>
            <a:ext cx="11841901" cy="10870507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53" name="CustomShape 10"/>
          <p:cNvSpPr/>
          <p:nvPr/>
        </p:nvSpPr>
        <p:spPr>
          <a:xfrm>
            <a:off x="23503209" y="14201239"/>
            <a:ext cx="6181367" cy="261728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Central Dispatcher for cluster membership 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initialization tasks</a:t>
            </a:r>
            <a:endParaRPr lang="en-US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0352275" y="7566794"/>
            <a:ext cx="7642970" cy="5752290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Usages of DSPM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Scale out single-node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 apps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Run storage systems on PM</a:t>
            </a:r>
          </a:p>
          <a:p>
            <a:pPr marL="571500" lvl="1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Port memory/DSM-based system to run on PM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7677916" y="24464256"/>
            <a:ext cx="11689332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596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Evaluation</a:t>
            </a:r>
            <a:endParaRPr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530411" y="33484672"/>
            <a:ext cx="16847191" cy="8731850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0" name="CustomShape 17"/>
          <p:cNvSpPr/>
          <p:nvPr/>
        </p:nvSpPr>
        <p:spPr>
          <a:xfrm>
            <a:off x="446924" y="33484672"/>
            <a:ext cx="16930678" cy="1508012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Durability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Reliability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530412" y="13247568"/>
            <a:ext cx="16936240" cy="7187036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5" name="CustomShape 22"/>
          <p:cNvSpPr/>
          <p:nvPr/>
        </p:nvSpPr>
        <p:spPr>
          <a:xfrm>
            <a:off x="531581" y="13319833"/>
            <a:ext cx="16925245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Our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DSPM System</a:t>
            </a:r>
            <a:r>
              <a:rPr 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CN" sz="6000" b="1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endParaRPr sz="6000" b="1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501118" y="14549857"/>
            <a:ext cx="9373771" cy="4583695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Open-Source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ernel-Level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DSPM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ystem</a:t>
            </a:r>
            <a:endParaRPr lang="en-US" altLang="zh-CN" sz="3600" b="1" u="sng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Easy-to-use abstraction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load/store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Flexible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consistency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levels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High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reliability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availability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Integrates memory cache and persistent data replication with </a:t>
            </a:r>
            <a:r>
              <a:rPr lang="en-US" sz="3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morphable</a:t>
            </a:r>
            <a:r>
              <a:rPr lang="en-US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PM pages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New distributed protocols to ensure both memory coherence and data reliability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8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1694" y="2111771"/>
            <a:ext cx="5290469" cy="1851874"/>
          </a:xfrm>
          <a:prstGeom prst="rect">
            <a:avLst/>
          </a:prstGeom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18306709" y="27788283"/>
            <a:ext cx="11276602" cy="206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MongoDB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YCSB</a:t>
            </a:r>
            <a:endParaRPr lang="en-US" altLang="zh-TW" sz="3532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Modified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MongoDB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v2.7.0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storage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engine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 120 LOC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with </a:t>
            </a:r>
            <a:r>
              <a:rPr lang="en-US" altLang="zh-CN" sz="3090" i="1" dirty="0" err="1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tmpfs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CN" sz="3090" i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PMFS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CN" sz="3090" i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Octopus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altLang="zh-CN" sz="3090" i="1" dirty="0" err="1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Mojim</a:t>
            </a:r>
            <a:endParaRPr lang="en-US" altLang="zh-CN" sz="3090" i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nodes, 10K</a:t>
            </a:r>
            <a:r>
              <a:rPr lang="zh-CN" altLang="en-US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ops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database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100K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records</a:t>
            </a:r>
            <a:endParaRPr lang="zh-TW" alt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228190" y="7980990"/>
            <a:ext cx="6918251" cy="5553634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2859867" y="7567543"/>
            <a:ext cx="7168402" cy="5218517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Lack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 Support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Traditional </a:t>
            </a:r>
            <a:r>
              <a:rPr lang="en-US" altLang="zh-CN" sz="36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torage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systems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target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slow, block-based devices</a:t>
            </a:r>
          </a:p>
          <a:p>
            <a:pPr marL="504584" indent="-504584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Memory/DSM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systems do not handle data durability/reliability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Fast</a:t>
            </a:r>
            <a:r>
              <a:rPr lang="zh-CN" altLang="en-US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Network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RDMA, 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InfiniBand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RoCE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Remote access is not as costly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5" y="14818485"/>
            <a:ext cx="7762256" cy="5259797"/>
          </a:xfrm>
          <a:prstGeom prst="rect">
            <a:avLst/>
          </a:prstGeom>
        </p:spPr>
      </p:pic>
      <p:sp>
        <p:nvSpPr>
          <p:cNvPr id="69" name="CustomShape 3"/>
          <p:cNvSpPr/>
          <p:nvPr/>
        </p:nvSpPr>
        <p:spPr>
          <a:xfrm>
            <a:off x="683662" y="34426028"/>
            <a:ext cx="9660793" cy="3207919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Readers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Concurrent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outstanding dirty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allowed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Weaker consistency, better parallelism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atomic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protocol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Cached copies updated and replication made during </a:t>
            </a:r>
            <a:r>
              <a:rPr lang="en-US" altLang="zh-CN" sz="3600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endParaRPr lang="en-US" altLang="zh-CN" sz="3600" i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3169"/>
          <a:stretch/>
        </p:blipFill>
        <p:spPr>
          <a:xfrm>
            <a:off x="17958579" y="29913033"/>
            <a:ext cx="11624731" cy="3185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245" y="35170828"/>
            <a:ext cx="5721839" cy="3495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18882" r="5371" b="3797"/>
          <a:stretch/>
        </p:blipFill>
        <p:spPr>
          <a:xfrm>
            <a:off x="18310087" y="38564391"/>
            <a:ext cx="10769806" cy="28498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8485"/>
          <a:stretch/>
        </p:blipFill>
        <p:spPr>
          <a:xfrm>
            <a:off x="23914816" y="35380743"/>
            <a:ext cx="5302031" cy="3215430"/>
          </a:xfrm>
          <a:prstGeom prst="rect">
            <a:avLst/>
          </a:prstGeom>
        </p:spPr>
      </p:pic>
      <p:sp>
        <p:nvSpPr>
          <p:cNvPr id="50" name="CustomShape 4"/>
          <p:cNvSpPr/>
          <p:nvPr/>
        </p:nvSpPr>
        <p:spPr>
          <a:xfrm>
            <a:off x="501118" y="6295764"/>
            <a:ext cx="16985001" cy="6520605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1" name="CustomShape 11"/>
          <p:cNvSpPr/>
          <p:nvPr/>
        </p:nvSpPr>
        <p:spPr>
          <a:xfrm>
            <a:off x="683662" y="6295764"/>
            <a:ext cx="16619358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Shared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(DSPM)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560875" y="7567543"/>
            <a:ext cx="12585566" cy="5752290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Memories</a:t>
            </a:r>
            <a:r>
              <a:rPr lang="zh-CN" altLang="en-US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(PM)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Using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r>
              <a:rPr lang="zh-CN" altLang="en-US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datacenters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Global,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shared,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space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 in-PM data with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memory load/store</a:t>
            </a:r>
          </a:p>
          <a:p>
            <a:pPr lvl="1" indent="-504584" algn="just">
              <a:buFont typeface="Arial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Name data and make them persistent</a:t>
            </a:r>
          </a:p>
          <a:p>
            <a:pPr lvl="1" indent="-504584" algn="just">
              <a:buFont typeface="Arial"/>
              <a:buChar char="•"/>
            </a:pPr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7392" lvl="1" algn="just"/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Integrates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 Shared Memory and Distributed Storage</a:t>
            </a:r>
          </a:p>
          <a:p>
            <a:pPr marL="588892" lvl="1" indent="-571500" algn="just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en-US" altLang="zh-CN" sz="36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lang="zh-CN" altLang="en-US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approach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 no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marshaling/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unmarshalling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88892" lvl="1" indent="-571500" algn="just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Integrate distributed memory coherence and data replication</a:t>
            </a:r>
          </a:p>
          <a:p>
            <a:pPr marL="17392" lvl="1" algn="just"/>
            <a:endParaRPr lang="en-US" altLang="zh-CN" sz="331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7842676" y="13266069"/>
            <a:ext cx="11901658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Architecture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5245" y="14393966"/>
            <a:ext cx="5721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 kernel on top of customized network stack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Triggered by page fault and 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xact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APIs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6" y="915594"/>
            <a:ext cx="5357308" cy="4756056"/>
          </a:xfrm>
          <a:prstGeom prst="rect">
            <a:avLst/>
          </a:prstGeom>
        </p:spPr>
      </p:pic>
      <p:sp>
        <p:nvSpPr>
          <p:cNvPr id="73" name="CustomShape 16"/>
          <p:cNvSpPr/>
          <p:nvPr/>
        </p:nvSpPr>
        <p:spPr>
          <a:xfrm>
            <a:off x="506681" y="27285103"/>
            <a:ext cx="16950146" cy="5813255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74" name="CustomShape 22"/>
          <p:cNvSpPr/>
          <p:nvPr/>
        </p:nvSpPr>
        <p:spPr>
          <a:xfrm>
            <a:off x="530412" y="27239301"/>
            <a:ext cx="16926415" cy="141324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Naming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Addressing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661" y="28374712"/>
            <a:ext cx="10618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Flat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Namespace</a:t>
            </a:r>
            <a:endParaRPr lang="en-US" altLang="zh-CN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organized as datasets all under root partition</a:t>
            </a: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Flat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naming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efficient and fits datacenter application usages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1296" y="31210465"/>
            <a:ext cx="10078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Globally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Consistent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Persistent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Pointers</a:t>
            </a:r>
            <a:endParaRPr lang="en-US" altLang="zh-CN" sz="3600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Same virtual address across machines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25609" indent="-525609">
              <a:buFont typeface="Arial" charset="0"/>
              <a:buChar char="•"/>
            </a:pPr>
            <a:r>
              <a:rPr lang="en-US" altLang="zh-CN" sz="360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Pointers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sustain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4552" y="37918060"/>
            <a:ext cx="502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MRMW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Example</a:t>
            </a:r>
            <a:endParaRPr lang="en-US" sz="36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45713" y="37933180"/>
            <a:ext cx="482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MRSW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  <a:r>
              <a:rPr lang="zh-CN" altLang="en-US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Example</a:t>
            </a:r>
            <a:endParaRPr lang="en-US" sz="36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9874890" y="34426028"/>
            <a:ext cx="7458517" cy="2789178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Multiple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Readers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b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writer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PM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page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at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Trade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parallelism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consistency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Similar to release consistency with </a:t>
            </a:r>
            <a:r>
              <a:rPr lang="en-US" altLang="zh-CN" sz="3600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acquire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CN" sz="3600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commit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531582" y="20891691"/>
            <a:ext cx="16968992" cy="5949976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  <p:sp>
        <p:nvSpPr>
          <p:cNvPr id="63" name="CustomShape 22"/>
          <p:cNvSpPr/>
          <p:nvPr/>
        </p:nvSpPr>
        <p:spPr>
          <a:xfrm>
            <a:off x="501119" y="20783611"/>
            <a:ext cx="16926415" cy="120218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ctr">
              <a:lnSpc>
                <a:spcPct val="100000"/>
              </a:lnSpc>
            </a:pPr>
            <a:r>
              <a:rPr lang="en-US" altLang="zh-CN" sz="6000" dirty="0" smtClean="0">
                <a:latin typeface="Calibri" charset="0"/>
                <a:ea typeface="Calibri" charset="0"/>
                <a:cs typeface="Calibri" charset="0"/>
              </a:rPr>
              <a:t>Hotpot</a:t>
            </a:r>
            <a:r>
              <a:rPr lang="zh-CN" altLang="en-US" sz="6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6000" dirty="0" smtClean="0">
                <a:latin typeface="Calibri" charset="0"/>
                <a:ea typeface="Calibri" charset="0"/>
                <a:cs typeface="Calibri" charset="0"/>
              </a:rPr>
              <a:t>APIs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7" name="CustomShape 1"/>
          <p:cNvSpPr/>
          <p:nvPr/>
        </p:nvSpPr>
        <p:spPr>
          <a:xfrm>
            <a:off x="606038" y="22357376"/>
            <a:ext cx="11656067" cy="4484291"/>
          </a:xfrm>
          <a:prstGeom prst="rect">
            <a:avLst/>
          </a:prstGeom>
          <a:noFill/>
          <a:ln>
            <a:noFill/>
          </a:ln>
        </p:spPr>
        <p:txBody>
          <a:bodyPr lIns="252293" tIns="252293" rIns="252293" bIns="252293"/>
          <a:lstStyle/>
          <a:p>
            <a:pPr algn="just">
              <a:lnSpc>
                <a:spcPct val="100000"/>
              </a:lnSpc>
            </a:pPr>
            <a:endParaRPr lang="en-US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85212"/>
              </p:ext>
            </p:extLst>
          </p:nvPr>
        </p:nvGraphicFramePr>
        <p:xfrm>
          <a:off x="684880" y="22066852"/>
          <a:ext cx="16588848" cy="44980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8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146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759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7798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API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Explanation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Backward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5912">
                <a:tc>
                  <a:txBody>
                    <a:bodyPr/>
                    <a:lstStyle/>
                    <a:p>
                      <a:r>
                        <a:rPr lang="en-US" altLang="zh-CN" sz="2800" i="1" dirty="0" smtClean="0"/>
                        <a:t>open</a:t>
                      </a:r>
                      <a:r>
                        <a:rPr lang="zh-CN" altLang="en-US" sz="2800" i="1" dirty="0" smtClean="0"/>
                        <a:t> </a:t>
                      </a:r>
                      <a:r>
                        <a:rPr lang="en-US" altLang="zh-CN" sz="2800" i="1" dirty="0" smtClean="0"/>
                        <a:t>(close)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Open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or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create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(close)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a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DSPM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dataset</a:t>
                      </a:r>
                      <a:endParaRPr lang="en-US" altLang="zh-CN" sz="2800" baseline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Same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as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err="1" smtClean="0"/>
                        <a:t>Posix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7764">
                <a:tc>
                  <a:txBody>
                    <a:bodyPr/>
                    <a:lstStyle/>
                    <a:p>
                      <a:r>
                        <a:rPr lang="en-US" altLang="zh-CN" sz="2800" i="1" dirty="0" smtClean="0"/>
                        <a:t>mmap</a:t>
                      </a:r>
                      <a:r>
                        <a:rPr lang="zh-CN" altLang="en-US" sz="2800" i="1" dirty="0" smtClean="0"/>
                        <a:t> </a:t>
                      </a:r>
                      <a:r>
                        <a:rPr lang="en-US" altLang="zh-CN" sz="2800" i="1" dirty="0" smtClean="0"/>
                        <a:t>(munmap)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Map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(munmap)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a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DSPM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region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in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a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dataset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to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application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address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space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Same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as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err="1" smtClean="0"/>
                        <a:t>Posix</a:t>
                      </a:r>
                      <a:endParaRPr lang="en-US" sz="2800" dirty="0" smtClean="0"/>
                    </a:p>
                    <a:p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5616">
                <a:tc>
                  <a:txBody>
                    <a:bodyPr/>
                    <a:lstStyle/>
                    <a:p>
                      <a:r>
                        <a:rPr lang="en-US" altLang="zh-CN" sz="2800" i="1" dirty="0" smtClean="0"/>
                        <a:t>commit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Commit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a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set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of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data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and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make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N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persistent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replicas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Similar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to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i="1" baseline="0" dirty="0" smtClean="0"/>
                        <a:t>msync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2531">
                <a:tc>
                  <a:txBody>
                    <a:bodyPr/>
                    <a:lstStyle/>
                    <a:p>
                      <a:r>
                        <a:rPr lang="en-US" altLang="zh-CN" sz="2800" i="1" dirty="0" smtClean="0"/>
                        <a:t>acquire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Acquire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single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writer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permission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8036">
                <a:tc>
                  <a:txBody>
                    <a:bodyPr/>
                    <a:lstStyle/>
                    <a:p>
                      <a:r>
                        <a:rPr lang="en-US" altLang="zh-CN" sz="2800" i="1" dirty="0" smtClean="0"/>
                        <a:t>thread-barrier</a:t>
                      </a:r>
                      <a:endParaRPr lang="en-US" sz="2800" i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Helper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function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to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synchronize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threads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on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different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nodes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Similar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to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pthread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barrier</a:t>
                      </a:r>
                      <a:endParaRPr lang="en-US" sz="2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41387" y="16120304"/>
            <a:ext cx="9151394" cy="7915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6094" y="29442896"/>
            <a:ext cx="8946926" cy="352189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662" y="38705504"/>
            <a:ext cx="9326473" cy="30254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0135" y="38705504"/>
            <a:ext cx="7292885" cy="279110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8306709" y="33291748"/>
            <a:ext cx="11219185" cy="24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Distributed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(Persistent)</a:t>
            </a:r>
            <a:r>
              <a:rPr lang="zh-CN" altLang="en-US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532" b="1" u="sng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Graph</a:t>
            </a:r>
            <a:endParaRPr lang="en-US" altLang="zh-TW" sz="3973" b="1" u="sng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 graph engine built on top of Hotpot using </a:t>
            </a:r>
            <a:r>
              <a:rPr lang="en-US" altLang="zh-CN" sz="309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PowerGraph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design</a:t>
            </a: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with </a:t>
            </a:r>
            <a:r>
              <a:rPr lang="en-US" altLang="zh-CN" sz="3090" i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Grappa</a:t>
            </a:r>
            <a:r>
              <a:rPr lang="en-US" altLang="zh-CN" sz="309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CN" sz="3090" i="1" dirty="0" err="1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PowerGraph</a:t>
            </a:r>
            <a:endParaRPr lang="en-US" altLang="zh-CN" sz="3090" i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04584" indent="-504584" algn="just">
              <a:buFont typeface="Arial" panose="020B0604020202020204" pitchFamily="34" charset="0"/>
              <a:buChar char="•"/>
            </a:pP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PageRank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(41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vertices,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directed</a:t>
            </a:r>
            <a:r>
              <a:rPr lang="zh-CN" altLang="en-US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09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edges)</a:t>
            </a:r>
            <a:endParaRPr lang="en-US" altLang="zh-TW" sz="309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2384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58148" y="41508636"/>
            <a:ext cx="11971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Get Hotpot at </a:t>
            </a:r>
            <a:r>
              <a:rPr lang="en-US" sz="4000" b="1" i="1" dirty="0" smtClean="0">
                <a:solidFill>
                  <a:srgbClr val="FF0000"/>
                </a:solidFill>
              </a:rPr>
              <a:t>https</a:t>
            </a:r>
            <a:r>
              <a:rPr lang="en-US" sz="4000" b="1" i="1" dirty="0">
                <a:solidFill>
                  <a:srgbClr val="FF0000"/>
                </a:solidFill>
              </a:rPr>
              <a:t>://</a:t>
            </a:r>
            <a:r>
              <a:rPr lang="en-US" sz="4000" b="1" i="1" dirty="0" err="1">
                <a:solidFill>
                  <a:srgbClr val="FF0000"/>
                </a:solidFill>
              </a:rPr>
              <a:t>github.com</a:t>
            </a:r>
            <a:r>
              <a:rPr lang="en-US" sz="4000" b="1" i="1" dirty="0">
                <a:solidFill>
                  <a:srgbClr val="FF0000"/>
                </a:solidFill>
              </a:rPr>
              <a:t>/WukLab/Hotpot</a:t>
            </a:r>
          </a:p>
        </p:txBody>
      </p:sp>
      <p:sp>
        <p:nvSpPr>
          <p:cNvPr id="55" name="CustomShape 12"/>
          <p:cNvSpPr/>
          <p:nvPr/>
        </p:nvSpPr>
        <p:spPr>
          <a:xfrm>
            <a:off x="17842677" y="24550301"/>
            <a:ext cx="11841900" cy="16946308"/>
          </a:xfrm>
          <a:prstGeom prst="roundRect">
            <a:avLst>
              <a:gd name="adj" fmla="val 7481"/>
            </a:avLst>
          </a:prstGeom>
          <a:noFill/>
          <a:ln w="76320">
            <a:solidFill>
              <a:srgbClr val="4A7EBB"/>
            </a:solidFill>
            <a:round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15167</TotalTime>
  <Words>553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shinyeh</dc:creator>
  <cp:lastModifiedBy>Yiying Zhang</cp:lastModifiedBy>
  <cp:revision>252</cp:revision>
  <cp:lastPrinted>2016-02-12T19:19:22Z</cp:lastPrinted>
  <dcterms:modified xsi:type="dcterms:W3CDTF">2017-09-20T10:36:58Z</dcterms:modified>
</cp:coreProperties>
</file>