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8"/>
  </p:notesMasterIdLst>
  <p:handoutMasterIdLst>
    <p:handoutMasterId r:id="rId19"/>
  </p:handoutMasterIdLst>
  <p:sldIdLst>
    <p:sldId id="324" r:id="rId2"/>
    <p:sldId id="367" r:id="rId3"/>
    <p:sldId id="364" r:id="rId4"/>
    <p:sldId id="368" r:id="rId5"/>
    <p:sldId id="369" r:id="rId6"/>
    <p:sldId id="326" r:id="rId7"/>
    <p:sldId id="327" r:id="rId8"/>
    <p:sldId id="292" r:id="rId9"/>
    <p:sldId id="328" r:id="rId10"/>
    <p:sldId id="276" r:id="rId11"/>
    <p:sldId id="277" r:id="rId12"/>
    <p:sldId id="279" r:id="rId13"/>
    <p:sldId id="329" r:id="rId14"/>
    <p:sldId id="281" r:id="rId15"/>
    <p:sldId id="384" r:id="rId16"/>
    <p:sldId id="283" r:id="rId17"/>
  </p:sldIdLst>
  <p:sldSz cx="9144000" cy="6858000" type="screen4x3"/>
  <p:notesSz cx="6946900" cy="92329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2">
          <p15:clr>
            <a:srgbClr val="A4A3A4"/>
          </p15:clr>
        </p15:guide>
        <p15:guide id="2" pos="57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E0FF"/>
    <a:srgbClr val="75DBFF"/>
    <a:srgbClr val="0000FF"/>
    <a:srgbClr val="3380E6"/>
    <a:srgbClr val="CCCCFF"/>
    <a:srgbClr val="6699FF"/>
    <a:srgbClr val="9999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88" autoAdjust="0"/>
    <p:restoredTop sz="94660"/>
  </p:normalViewPr>
  <p:slideViewPr>
    <p:cSldViewPr showGuides="1">
      <p:cViewPr varScale="1">
        <p:scale>
          <a:sx n="96" d="100"/>
          <a:sy n="96" d="100"/>
        </p:scale>
        <p:origin x="120" y="62"/>
      </p:cViewPr>
      <p:guideLst>
        <p:guide orient="horz" pos="232"/>
        <p:guide pos="57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/>
            </a:lvl1pPr>
          </a:lstStyle>
          <a:p>
            <a:pPr>
              <a:defRPr/>
            </a:pPr>
            <a:fld id="{E6678AAF-82B9-4059-BE80-8B9BFB6C56D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92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6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B5B5E53-A958-42E3-B955-D7EA56C60A1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2582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endParaRPr lang="zh-TW" altLang="en-US" sz="1400">
              <a:latin typeface="AvantGarde" charset="0"/>
              <a:ea typeface="新細明體" pitchFamily="18" charset="-120"/>
            </a:endParaRP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1448" y="368608"/>
            <a:ext cx="8641104" cy="6120783"/>
          </a:xfrm>
        </p:spPr>
        <p:txBody>
          <a:bodyPr tIns="90000" bIns="90000"/>
          <a:lstStyle>
            <a:lvl1pPr marL="0" indent="0">
              <a:buFontTx/>
              <a:buNone/>
              <a:defRPr sz="1600" b="0">
                <a:latin typeface="Lucida Console" panose="020B0609040504020204" pitchFamily="49" charset="0"/>
              </a:defRPr>
            </a:lvl1pPr>
          </a:lstStyle>
          <a:p>
            <a:r>
              <a:rPr lang="en-US" altLang="zh-TW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06475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endParaRPr lang="zh-TW" altLang="en-US" sz="1400">
              <a:latin typeface="AvantGarde" charset="0"/>
              <a:ea typeface="新細明體" pitchFamily="18" charset="-120"/>
            </a:endParaRP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1448" y="548633"/>
            <a:ext cx="8641104" cy="5760736"/>
          </a:xfrm>
        </p:spPr>
        <p:txBody>
          <a:bodyPr tIns="90000" bIns="90000"/>
          <a:lstStyle>
            <a:lvl1pPr marL="0" indent="0">
              <a:spcBef>
                <a:spcPts val="0"/>
              </a:spcBef>
              <a:buFontTx/>
              <a:buNone/>
              <a:defRPr sz="1600" b="0">
                <a:latin typeface="Lucida Console" panose="020B0609040504020204" pitchFamily="49" charset="0"/>
              </a:defRPr>
            </a:lvl1pPr>
          </a:lstStyle>
          <a:p>
            <a:r>
              <a:rPr lang="en-US" altLang="zh-TW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3737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endParaRPr lang="zh-TW" altLang="en-US" sz="1400">
              <a:latin typeface="AvantGarde" charset="0"/>
              <a:ea typeface="新細明體" pitchFamily="18" charset="-120"/>
            </a:endParaRP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71541" y="368609"/>
            <a:ext cx="7200920" cy="6120782"/>
          </a:xfrm>
        </p:spPr>
        <p:txBody>
          <a:bodyPr tIns="90000" bIns="90000"/>
          <a:lstStyle>
            <a:lvl1pPr marL="0" indent="0">
              <a:spcBef>
                <a:spcPts val="0"/>
              </a:spcBef>
              <a:buFontTx/>
              <a:buNone/>
              <a:defRPr sz="1600" b="0">
                <a:latin typeface="+mn-ea"/>
                <a:ea typeface="+mn-ea"/>
              </a:defRPr>
            </a:lvl1pPr>
          </a:lstStyle>
          <a:p>
            <a:r>
              <a:rPr lang="en-US" altLang="zh-TW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01080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25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494" y="368609"/>
            <a:ext cx="7921625" cy="900112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1448747"/>
            <a:ext cx="7921625" cy="50409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35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585" y="2888931"/>
            <a:ext cx="2700345" cy="900112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494" y="5409253"/>
            <a:ext cx="7921013" cy="900115"/>
          </a:xfrm>
        </p:spPr>
        <p:txBody>
          <a:bodyPr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91517" y="548633"/>
            <a:ext cx="3420437" cy="720092"/>
          </a:xfrm>
        </p:spPr>
        <p:txBody>
          <a:bodyPr/>
          <a:lstStyle>
            <a:lvl1pPr marL="0" indent="0">
              <a:buNone/>
              <a:defRPr sz="20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483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585" y="2888931"/>
            <a:ext cx="3240415" cy="900112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91517" y="548633"/>
            <a:ext cx="3420437" cy="720092"/>
          </a:xfrm>
        </p:spPr>
        <p:txBody>
          <a:bodyPr/>
          <a:lstStyle>
            <a:lvl1pPr marL="0" indent="0">
              <a:buNone/>
              <a:defRPr sz="20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766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05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88913"/>
            <a:ext cx="7921625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68413"/>
            <a:ext cx="7921625" cy="522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51" r:id="rId2"/>
    <p:sldLayoutId id="2147483849" r:id="rId3"/>
    <p:sldLayoutId id="2147483843" r:id="rId4"/>
    <p:sldLayoutId id="2147483850" r:id="rId5"/>
    <p:sldLayoutId id="2147483844" r:id="rId6"/>
    <p:sldLayoutId id="2147483852" r:id="rId7"/>
    <p:sldLayoutId id="2147483848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400" kern="1200" dirty="0" smtClean="0">
                <a:solidFill>
                  <a:srgbClr val="0000FF"/>
                </a:solidFill>
              </a:rPr>
              <a:t>Binary </a:t>
            </a:r>
            <a:r>
              <a:rPr lang="en-US" altLang="zh-TW" sz="4400" kern="1200" dirty="0">
                <a:solidFill>
                  <a:srgbClr val="0000FF"/>
                </a:solidFill>
              </a:rPr>
              <a:t>Files</a:t>
            </a:r>
            <a:endParaRPr lang="en-US" altLang="zh-TW" sz="4400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7921625" cy="4681537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TW" sz="2200" dirty="0">
                <a:latin typeface="Lucida Console" panose="020B0609040504020204" pitchFamily="49" charset="0"/>
                <a:ea typeface="新細明體" pitchFamily="18" charset="-120"/>
              </a:rPr>
              <a:t>"606152738"</a:t>
            </a:r>
            <a:r>
              <a:rPr lang="en-US" altLang="zh-TW" sz="2400" dirty="0" smtClean="0">
                <a:ea typeface="新細明體" pitchFamily="18" charset="-120"/>
              </a:rPr>
              <a:t> (</a:t>
            </a:r>
            <a:r>
              <a:rPr lang="en-US" altLang="zh-TW" sz="2200" dirty="0" smtClean="0">
                <a:latin typeface="Lucida Console" panose="020B0609040504020204" pitchFamily="49" charset="0"/>
                <a:ea typeface="新細明體" pitchFamily="18" charset="-120"/>
              </a:rPr>
              <a:t>char *</a:t>
            </a:r>
            <a:r>
              <a:rPr lang="en-US" altLang="zh-TW" sz="2400" dirty="0" smtClean="0">
                <a:ea typeface="新細明體" pitchFamily="18" charset="-120"/>
              </a:rPr>
              <a:t>) </a:t>
            </a:r>
            <a:r>
              <a:rPr lang="en-US" altLang="zh-TW" sz="2600" dirty="0" err="1" smtClean="0">
                <a:ea typeface="新細明體" pitchFamily="18" charset="-120"/>
              </a:rPr>
              <a:t>vs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200" dirty="0">
                <a:latin typeface="Lucida Console" panose="020B0609040504020204" pitchFamily="49" charset="0"/>
                <a:ea typeface="新細明體" pitchFamily="18" charset="-120"/>
              </a:rPr>
              <a:t>606152738</a:t>
            </a:r>
            <a:r>
              <a:rPr lang="en-US" altLang="zh-TW" sz="2400" dirty="0" smtClean="0">
                <a:ea typeface="新細明體" pitchFamily="18" charset="-120"/>
              </a:rPr>
              <a:t> (</a:t>
            </a:r>
            <a:r>
              <a:rPr lang="en-US" altLang="zh-TW" sz="2200" dirty="0" err="1" smtClean="0"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400" dirty="0" smtClean="0">
                <a:ea typeface="新細明體" pitchFamily="18" charset="-120"/>
              </a:rPr>
              <a:t>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sz="1800" dirty="0" smtClean="0">
                <a:latin typeface="Lucida Console" panose="020B0609040504020204" pitchFamily="49" charset="0"/>
                <a:ea typeface="新細明體" pitchFamily="18" charset="-120"/>
              </a:rPr>
              <a:t>char *</a:t>
            </a:r>
            <a:r>
              <a:rPr lang="en-US" altLang="zh-TW" dirty="0" smtClean="0">
                <a:ea typeface="新細明體" pitchFamily="18" charset="-120"/>
              </a:rPr>
              <a:t> takes 10 bytes (1 for each character </a:t>
            </a:r>
            <a:r>
              <a:rPr lang="en-US" altLang="zh-TW" b="1" dirty="0" smtClean="0">
                <a:ea typeface="新細明體" pitchFamily="18" charset="-120"/>
              </a:rPr>
              <a:t>+</a:t>
            </a:r>
            <a:r>
              <a:rPr lang="en-US" altLang="zh-TW" dirty="0" smtClean="0">
                <a:ea typeface="新細明體" pitchFamily="18" charset="-120"/>
              </a:rPr>
              <a:t> null)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sz="1800" dirty="0" err="1" smtClean="0"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takes 4 bytes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60 same size in bytes as 606152738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200" dirty="0" smtClean="0">
                <a:latin typeface="Lucida Console" panose="020B0609040504020204" pitchFamily="49" charset="0"/>
                <a:ea typeface="新細明體" pitchFamily="18" charset="-120"/>
              </a:rPr>
              <a:t>&lt;&lt;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600" dirty="0" smtClean="0">
                <a:ea typeface="新細明體" pitchFamily="18" charset="-120"/>
              </a:rPr>
              <a:t>operator and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200" dirty="0" smtClean="0">
                <a:latin typeface="Lucida Console" panose="020B0609040504020204" pitchFamily="49" charset="0"/>
                <a:ea typeface="新細明體" pitchFamily="18" charset="-120"/>
              </a:rPr>
              <a:t>write()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sz="1800" dirty="0" err="1" smtClean="0">
                <a:latin typeface="Lucida Console" panose="020B0609040504020204" pitchFamily="49" charset="0"/>
                <a:ea typeface="新細明體" pitchFamily="18" charset="-120"/>
              </a:rPr>
              <a:t>outFile</a:t>
            </a:r>
            <a:r>
              <a:rPr lang="en-US" altLang="zh-TW" sz="1800" dirty="0" smtClean="0">
                <a:latin typeface="Lucida Console" panose="020B0609040504020204" pitchFamily="49" charset="0"/>
                <a:ea typeface="新細明體" pitchFamily="18" charset="-120"/>
              </a:rPr>
              <a:t> &lt;&lt; number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Outputs </a:t>
            </a:r>
            <a:r>
              <a:rPr lang="en-US" altLang="zh-TW" sz="1700" dirty="0" smtClean="0">
                <a:latin typeface="Lucida Console" panose="020B0609040504020204" pitchFamily="49" charset="0"/>
                <a:ea typeface="新細明體" pitchFamily="18" charset="-120"/>
              </a:rPr>
              <a:t>number</a:t>
            </a:r>
            <a:r>
              <a:rPr lang="en-US" altLang="zh-TW" dirty="0" smtClean="0">
                <a:ea typeface="新細明體" pitchFamily="18" charset="-120"/>
              </a:rPr>
              <a:t> (</a:t>
            </a:r>
            <a:r>
              <a:rPr lang="en-US" altLang="zh-TW" sz="1700" dirty="0" err="1" smtClean="0"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) as a </a:t>
            </a:r>
            <a:r>
              <a:rPr lang="en-US" altLang="zh-TW" sz="1700" dirty="0" smtClean="0">
                <a:latin typeface="Lucida Console" panose="020B0609040504020204" pitchFamily="49" charset="0"/>
                <a:ea typeface="新細明體" pitchFamily="18" charset="-120"/>
              </a:rPr>
              <a:t>char *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sz="1800" dirty="0" err="1" smtClean="0">
                <a:latin typeface="Lucida Console" panose="020B0609040504020204" pitchFamily="49" charset="0"/>
                <a:ea typeface="新細明體" pitchFamily="18" charset="-120"/>
              </a:rPr>
              <a:t>outFile.write</a:t>
            </a:r>
            <a:r>
              <a:rPr lang="en-US" altLang="zh-TW" sz="180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latin typeface="Lucida Console" panose="020B0609040504020204" pitchFamily="49" charset="0"/>
                <a:ea typeface="新細明體" pitchFamily="18" charset="-120"/>
              </a:rPr>
              <a:t>const</a:t>
            </a:r>
            <a:r>
              <a:rPr lang="en-US" altLang="zh-TW" sz="1800" dirty="0" smtClean="0">
                <a:latin typeface="Lucida Console" panose="020B0609040504020204" pitchFamily="49" charset="0"/>
                <a:ea typeface="新細明體" pitchFamily="18" charset="-120"/>
              </a:rPr>
              <a:t> char *, size );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Copies data directly from memory into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StudentData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studentId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[ 8 ];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lastName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[ 12 ];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firstName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[ 12 ];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grade;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};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fstream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outGrade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zh-TW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+mn-ea"/>
              </a:rPr>
              <a:t>grades.dat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ios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::in</a:t>
            </a:r>
            <a:r>
              <a:rPr lang="en-US" altLang="zh-TW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|</a:t>
            </a:r>
            <a:r>
              <a:rPr lang="en-US" altLang="zh-TW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ios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::out</a:t>
            </a:r>
            <a:r>
              <a:rPr lang="en-US" altLang="zh-TW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|</a:t>
            </a:r>
            <a:r>
              <a:rPr lang="en-US" altLang="zh-TW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ios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::binary</a:t>
            </a:r>
            <a:r>
              <a:rPr lang="en-US" altLang="zh-TW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ea"/>
              </a:rPr>
              <a:t>   if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!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outGrade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cerr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"File could not be opened."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system(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exit( 1 );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"Enter student ID </a:t>
            </a:r>
            <a:r>
              <a:rPr lang="en-US" altLang="zh-TW" dirty="0" smtClean="0">
                <a:solidFill>
                  <a:srgbClr val="A31515"/>
                </a:solidFill>
                <a:latin typeface="+mn-ea"/>
              </a:rPr>
              <a:t>( 0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to end input )\n? 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StudentData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student;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cin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student.studentId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;</a:t>
            </a:r>
          </a:p>
          <a:p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ea"/>
              </a:rPr>
              <a:t>   while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student.studentId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"1111401"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&gt;= 0 &amp;&amp;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student.studentId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"1111450"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&lt;= 0 )</a:t>
            </a:r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zh-TW" altLang="en-US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"Enter </a:t>
            </a:r>
            <a:r>
              <a:rPr lang="en-US" altLang="zh-TW" dirty="0" err="1">
                <a:solidFill>
                  <a:srgbClr val="A31515"/>
                </a:solidFill>
                <a:latin typeface="+mn-ea"/>
              </a:rPr>
              <a:t>lastname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, </a:t>
            </a:r>
            <a:r>
              <a:rPr lang="en-US" altLang="zh-TW" dirty="0" err="1">
                <a:solidFill>
                  <a:srgbClr val="A31515"/>
                </a:solidFill>
                <a:latin typeface="+mn-ea"/>
              </a:rPr>
              <a:t>firstname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, grade\n? 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cin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student.lastName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cin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student.firstName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cin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student.grade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inClassId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= 10 * 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student.studentId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[ 5 ] -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'0'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                  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+ 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student.studentId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[ 6 ] -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'0'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outGrade.seekp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inClassId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- 1 ) * </a:t>
            </a:r>
            <a:r>
              <a:rPr lang="en-US" altLang="zh-TW" dirty="0" err="1">
                <a:solidFill>
                  <a:srgbClr val="0000FF"/>
                </a:solidFill>
                <a:latin typeface="+mn-ea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StudentData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);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outGrade.write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ea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ea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* &gt;( &amp;student 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               </a:t>
            </a:r>
            <a:r>
              <a:rPr lang="en-US" altLang="zh-TW" dirty="0" err="1">
                <a:solidFill>
                  <a:srgbClr val="0000FF"/>
                </a:solidFill>
                <a:latin typeface="+mn-ea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StudentData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);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"Enter student ID\n? 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cin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student.studentId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  <a:endParaRPr lang="en-US" altLang="zh-TW" b="0" dirty="0" smtClean="0">
              <a:solidFill>
                <a:srgbClr val="5F5F5F"/>
              </a:solidFill>
              <a:latin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subTitle" sz="quarter" idx="1"/>
          </p:nvPr>
        </p:nvSpPr>
        <p:spPr>
          <a:solidFill>
            <a:srgbClr val="89E0FF"/>
          </a:solidFill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cs typeface="Courier New" pitchFamily="49" charset="0"/>
              </a:rPr>
              <a:t>Enter </a:t>
            </a:r>
            <a:r>
              <a:rPr lang="en-US" altLang="zh-TW" dirty="0">
                <a:solidFill>
                  <a:srgbClr val="000000"/>
                </a:solidFill>
                <a:cs typeface="Courier New" pitchFamily="49" charset="0"/>
              </a:rPr>
              <a:t>student ID </a:t>
            </a:r>
            <a:r>
              <a:rPr lang="en-US" altLang="zh-TW" sz="1600" b="0" dirty="0" smtClean="0">
                <a:solidFill>
                  <a:srgbClr val="000000"/>
                </a:solidFill>
                <a:cs typeface="Courier New" pitchFamily="49" charset="0"/>
              </a:rPr>
              <a:t>( 0 to end input )</a:t>
            </a:r>
            <a:endParaRPr lang="en-US" altLang="zh-TW" sz="1600" b="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cs typeface="Courier New" pitchFamily="49" charset="0"/>
              </a:rPr>
              <a:t>? </a:t>
            </a:r>
            <a:r>
              <a:rPr lang="en-US" altLang="zh-TW" dirty="0" smtClean="0">
                <a:solidFill>
                  <a:srgbClr val="000000"/>
                </a:solidFill>
                <a:cs typeface="Courier New" pitchFamily="49" charset="0"/>
              </a:rPr>
              <a:t>1111401</a:t>
            </a:r>
            <a:endParaRPr lang="en-US" altLang="zh-TW" sz="1600" b="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cs typeface="Courier New" pitchFamily="49" charset="0"/>
              </a:rPr>
              <a:t>Enter </a:t>
            </a:r>
            <a:r>
              <a:rPr lang="en-US" altLang="zh-TW" sz="1600" b="0" dirty="0" err="1" smtClean="0">
                <a:solidFill>
                  <a:srgbClr val="000000"/>
                </a:solidFill>
                <a:cs typeface="Courier New" pitchFamily="49" charset="0"/>
              </a:rPr>
              <a:t>lastname</a:t>
            </a:r>
            <a:r>
              <a:rPr lang="en-US" altLang="zh-TW" sz="1600" b="0" dirty="0" smtClean="0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 altLang="zh-TW" sz="1600" b="0" dirty="0" err="1" smtClean="0">
                <a:solidFill>
                  <a:srgbClr val="000000"/>
                </a:solidFill>
                <a:cs typeface="Courier New" pitchFamily="49" charset="0"/>
              </a:rPr>
              <a:t>firstname</a:t>
            </a:r>
            <a:r>
              <a:rPr lang="en-US" altLang="zh-TW" sz="1600" b="0" dirty="0" smtClean="0">
                <a:solidFill>
                  <a:srgbClr val="000000"/>
                </a:solidFill>
                <a:cs typeface="Courier New" pitchFamily="49" charset="0"/>
              </a:rPr>
              <a:t>, grade</a:t>
            </a:r>
            <a:endParaRPr lang="en-US" altLang="zh-TW" sz="1600" b="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cs typeface="Courier New" pitchFamily="49" charset="0"/>
              </a:rPr>
              <a:t>? </a:t>
            </a:r>
            <a:r>
              <a:rPr lang="en-US" altLang="zh-TW" dirty="0">
                <a:solidFill>
                  <a:srgbClr val="000000"/>
                </a:solidFill>
                <a:cs typeface="Courier New" pitchFamily="49" charset="0"/>
              </a:rPr>
              <a:t>Smith James 52</a:t>
            </a:r>
            <a:endParaRPr lang="en-US" altLang="zh-TW" sz="1600" b="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cs typeface="Courier New" pitchFamily="49" charset="0"/>
              </a:rPr>
              <a:t>Enter student ID</a:t>
            </a:r>
            <a:endParaRPr lang="en-US" altLang="zh-TW" sz="1600" b="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cs typeface="Courier New" pitchFamily="49" charset="0"/>
              </a:rPr>
              <a:t>? </a:t>
            </a:r>
            <a:r>
              <a:rPr lang="en-US" altLang="zh-TW" dirty="0" smtClean="0">
                <a:solidFill>
                  <a:srgbClr val="000000"/>
                </a:solidFill>
                <a:cs typeface="Courier New" pitchFamily="49" charset="0"/>
              </a:rPr>
              <a:t>1111402</a:t>
            </a:r>
            <a:endParaRPr lang="en-US" altLang="zh-TW" sz="1600" b="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cs typeface="Courier New" pitchFamily="49" charset="0"/>
              </a:rPr>
              <a:t>Enter </a:t>
            </a:r>
            <a:r>
              <a:rPr lang="en-US" altLang="zh-TW" sz="1600" b="0" dirty="0" err="1" smtClean="0">
                <a:solidFill>
                  <a:srgbClr val="000000"/>
                </a:solidFill>
                <a:cs typeface="Courier New" pitchFamily="49" charset="0"/>
              </a:rPr>
              <a:t>lastname</a:t>
            </a:r>
            <a:r>
              <a:rPr lang="en-US" altLang="zh-TW" sz="1600" b="0" dirty="0" smtClean="0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 altLang="zh-TW" sz="1600" b="0" dirty="0" err="1" smtClean="0">
                <a:solidFill>
                  <a:srgbClr val="000000"/>
                </a:solidFill>
                <a:cs typeface="Courier New" pitchFamily="49" charset="0"/>
              </a:rPr>
              <a:t>firstname</a:t>
            </a:r>
            <a:r>
              <a:rPr lang="en-US" altLang="zh-TW" sz="1600" b="0" dirty="0" smtClean="0">
                <a:solidFill>
                  <a:srgbClr val="000000"/>
                </a:solidFill>
                <a:cs typeface="Courier New" pitchFamily="49" charset="0"/>
              </a:rPr>
              <a:t>, grade</a:t>
            </a:r>
            <a:endParaRPr lang="en-US" altLang="zh-TW" sz="1600" b="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cs typeface="Courier New" pitchFamily="49" charset="0"/>
              </a:rPr>
              <a:t>? </a:t>
            </a:r>
            <a:r>
              <a:rPr lang="en-US" altLang="zh-TW" dirty="0">
                <a:solidFill>
                  <a:srgbClr val="000000"/>
                </a:solidFill>
                <a:cs typeface="Courier New" pitchFamily="49" charset="0"/>
              </a:rPr>
              <a:t>Jones Robert 42</a:t>
            </a:r>
            <a:endParaRPr lang="en-US" altLang="zh-TW" sz="1600" b="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cs typeface="Courier New" pitchFamily="49" charset="0"/>
              </a:rPr>
              <a:t>Enter student ID</a:t>
            </a:r>
            <a:endParaRPr lang="en-US" altLang="zh-TW" sz="1600" b="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cs typeface="Courier New" pitchFamily="49" charset="0"/>
              </a:rPr>
              <a:t>? </a:t>
            </a:r>
            <a:r>
              <a:rPr lang="en-US" altLang="zh-TW" dirty="0" smtClean="0">
                <a:solidFill>
                  <a:srgbClr val="000000"/>
                </a:solidFill>
                <a:cs typeface="Courier New" pitchFamily="49" charset="0"/>
              </a:rPr>
              <a:t>1111403</a:t>
            </a:r>
            <a:endParaRPr lang="en-US" altLang="zh-TW" sz="1600" b="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cs typeface="Courier New" pitchFamily="49" charset="0"/>
              </a:rPr>
              <a:t>Enter </a:t>
            </a:r>
            <a:r>
              <a:rPr lang="en-US" altLang="zh-TW" sz="1600" b="0" dirty="0" err="1" smtClean="0">
                <a:solidFill>
                  <a:srgbClr val="000000"/>
                </a:solidFill>
                <a:cs typeface="Courier New" pitchFamily="49" charset="0"/>
              </a:rPr>
              <a:t>lastname</a:t>
            </a:r>
            <a:r>
              <a:rPr lang="en-US" altLang="zh-TW" sz="1600" b="0" dirty="0" smtClean="0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 altLang="zh-TW" sz="1600" b="0" dirty="0" err="1" smtClean="0">
                <a:solidFill>
                  <a:srgbClr val="000000"/>
                </a:solidFill>
                <a:cs typeface="Courier New" pitchFamily="49" charset="0"/>
              </a:rPr>
              <a:t>firstname</a:t>
            </a:r>
            <a:r>
              <a:rPr lang="en-US" altLang="zh-TW" sz="1600" b="0" dirty="0" smtClean="0">
                <a:solidFill>
                  <a:srgbClr val="000000"/>
                </a:solidFill>
                <a:cs typeface="Courier New" pitchFamily="49" charset="0"/>
              </a:rPr>
              <a:t>, grade</a:t>
            </a:r>
            <a:endParaRPr lang="en-US" altLang="zh-TW" sz="1600" b="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cs typeface="Courier New" pitchFamily="49" charset="0"/>
              </a:rPr>
              <a:t>? </a:t>
            </a:r>
            <a:r>
              <a:rPr lang="en-US" altLang="zh-TW" dirty="0">
                <a:solidFill>
                  <a:srgbClr val="000000"/>
                </a:solidFill>
                <a:cs typeface="Courier New" pitchFamily="49" charset="0"/>
              </a:rPr>
              <a:t>Taylor John 60</a:t>
            </a:r>
            <a:endParaRPr lang="en-US" altLang="zh-TW" sz="1600" b="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cs typeface="Courier New" pitchFamily="49" charset="0"/>
              </a:rPr>
              <a:t>Enter student ID</a:t>
            </a:r>
            <a:endParaRPr lang="en-US" altLang="zh-TW" sz="1600" b="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cs typeface="Courier New" pitchFamily="49" charset="0"/>
              </a:rPr>
              <a:t>? </a:t>
            </a:r>
            <a:r>
              <a:rPr lang="en-US" altLang="zh-TW" dirty="0" smtClean="0">
                <a:solidFill>
                  <a:srgbClr val="000000"/>
                </a:solidFill>
                <a:cs typeface="Courier New" pitchFamily="49" charset="0"/>
              </a:rPr>
              <a:t>1111404</a:t>
            </a:r>
            <a:endParaRPr lang="en-US" altLang="zh-TW" sz="1600" b="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cs typeface="Courier New" pitchFamily="49" charset="0"/>
              </a:rPr>
              <a:t>Enter </a:t>
            </a:r>
            <a:r>
              <a:rPr lang="en-US" altLang="zh-TW" sz="1600" b="0" dirty="0" err="1" smtClean="0">
                <a:solidFill>
                  <a:srgbClr val="000000"/>
                </a:solidFill>
                <a:cs typeface="Courier New" pitchFamily="49" charset="0"/>
              </a:rPr>
              <a:t>lastname</a:t>
            </a:r>
            <a:r>
              <a:rPr lang="en-US" altLang="zh-TW" sz="1600" b="0" dirty="0" smtClean="0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 altLang="zh-TW" sz="1600" b="0" dirty="0" err="1" smtClean="0">
                <a:solidFill>
                  <a:srgbClr val="000000"/>
                </a:solidFill>
                <a:cs typeface="Courier New" pitchFamily="49" charset="0"/>
              </a:rPr>
              <a:t>firstname</a:t>
            </a:r>
            <a:r>
              <a:rPr lang="en-US" altLang="zh-TW" sz="1600" b="0" dirty="0" smtClean="0">
                <a:solidFill>
                  <a:srgbClr val="000000"/>
                </a:solidFill>
                <a:cs typeface="Courier New" pitchFamily="49" charset="0"/>
              </a:rPr>
              <a:t>, grade</a:t>
            </a:r>
            <a:endParaRPr lang="en-US" altLang="zh-TW" sz="1600" b="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cs typeface="Courier New" pitchFamily="49" charset="0"/>
              </a:rPr>
              <a:t>? </a:t>
            </a:r>
            <a:r>
              <a:rPr lang="en-US" altLang="zh-TW" dirty="0">
                <a:solidFill>
                  <a:srgbClr val="000000"/>
                </a:solidFill>
                <a:cs typeface="Courier New" pitchFamily="49" charset="0"/>
              </a:rPr>
              <a:t>Brown Michael 67</a:t>
            </a:r>
            <a:endParaRPr lang="en-US" altLang="zh-TW" sz="1600" b="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cs typeface="Courier New" pitchFamily="49" charset="0"/>
              </a:rPr>
              <a:t>Enter student ID</a:t>
            </a:r>
            <a:endParaRPr lang="en-US" altLang="zh-TW" sz="1600" b="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cs typeface="Courier New" pitchFamily="49" charset="0"/>
              </a:rPr>
              <a:t>? </a:t>
            </a:r>
            <a:r>
              <a:rPr lang="en-US" altLang="zh-TW" dirty="0" smtClean="0">
                <a:solidFill>
                  <a:srgbClr val="000000"/>
                </a:solidFill>
                <a:cs typeface="Courier New" pitchFamily="49" charset="0"/>
              </a:rPr>
              <a:t>1111405</a:t>
            </a:r>
            <a:endParaRPr lang="en-US" altLang="zh-TW" sz="1600" b="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cs typeface="Courier New" pitchFamily="49" charset="0"/>
              </a:rPr>
              <a:t>Enter </a:t>
            </a:r>
            <a:r>
              <a:rPr lang="en-US" altLang="zh-TW" sz="1600" b="0" dirty="0" err="1" smtClean="0">
                <a:solidFill>
                  <a:srgbClr val="000000"/>
                </a:solidFill>
                <a:cs typeface="Courier New" pitchFamily="49" charset="0"/>
              </a:rPr>
              <a:t>lastname</a:t>
            </a:r>
            <a:r>
              <a:rPr lang="en-US" altLang="zh-TW" sz="1600" b="0" dirty="0" smtClean="0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 altLang="zh-TW" sz="1600" b="0" dirty="0" err="1" smtClean="0">
                <a:solidFill>
                  <a:srgbClr val="000000"/>
                </a:solidFill>
                <a:cs typeface="Courier New" pitchFamily="49" charset="0"/>
              </a:rPr>
              <a:t>firstname</a:t>
            </a:r>
            <a:r>
              <a:rPr lang="en-US" altLang="zh-TW" sz="1600" b="0" dirty="0" smtClean="0">
                <a:solidFill>
                  <a:srgbClr val="000000"/>
                </a:solidFill>
                <a:cs typeface="Courier New" pitchFamily="49" charset="0"/>
              </a:rPr>
              <a:t>, grade</a:t>
            </a:r>
            <a:endParaRPr lang="en-US" altLang="zh-TW" sz="1600" b="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cs typeface="Courier New" pitchFamily="49" charset="0"/>
              </a:rPr>
              <a:t>? </a:t>
            </a:r>
            <a:r>
              <a:rPr lang="en-US" altLang="zh-TW" dirty="0">
                <a:solidFill>
                  <a:srgbClr val="000000"/>
                </a:solidFill>
                <a:cs typeface="Courier New" pitchFamily="49" charset="0"/>
              </a:rPr>
              <a:t>Williams David 76</a:t>
            </a:r>
            <a:endParaRPr lang="en-US" altLang="zh-TW" sz="1600" b="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cs typeface="Courier New" pitchFamily="49" charset="0"/>
              </a:rPr>
              <a:t>Enter student ID</a:t>
            </a:r>
            <a:endParaRPr lang="en-US" altLang="zh-TW" sz="1600" b="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cs typeface="Courier New" pitchFamily="49" charset="0"/>
              </a:rPr>
              <a:t>? 0</a:t>
            </a:r>
            <a:endParaRPr lang="en-US" altLang="zh-TW" sz="16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48" y="368609"/>
            <a:ext cx="8641104" cy="900112"/>
          </a:xfrm>
        </p:spPr>
        <p:txBody>
          <a:bodyPr/>
          <a:lstStyle/>
          <a:p>
            <a:pPr eaLnBrk="1" hangingPunct="1">
              <a:tabLst>
                <a:tab pos="1438275" algn="l"/>
              </a:tabLst>
            </a:pPr>
            <a:r>
              <a:rPr lang="en-US" altLang="zh-TW" sz="4000" kern="1200" dirty="0" smtClean="0">
                <a:solidFill>
                  <a:srgbClr val="0000FF"/>
                </a:solidFill>
              </a:rPr>
              <a:t>Reading </a:t>
            </a:r>
            <a:r>
              <a:rPr lang="en-US" altLang="zh-TW" sz="4000" kern="1200" dirty="0">
                <a:solidFill>
                  <a:srgbClr val="0000FF"/>
                </a:solidFill>
              </a:rPr>
              <a:t>from a Binary File</a:t>
            </a:r>
            <a:r>
              <a:rPr lang="en-US" altLang="zh-TW" sz="4000" kern="1200" dirty="0" smtClean="0">
                <a:solidFill>
                  <a:srgbClr val="0000FF"/>
                </a:solidFill>
              </a:rPr>
              <a:t> </a:t>
            </a:r>
            <a:r>
              <a:rPr lang="en-US" altLang="zh-TW" sz="4000" kern="1200" dirty="0">
                <a:solidFill>
                  <a:srgbClr val="0000FF"/>
                </a:solidFill>
              </a:rPr>
              <a:t>Sequentially</a:t>
            </a:r>
            <a:endParaRPr lang="en-US" altLang="zh-TW" sz="4000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448748"/>
            <a:ext cx="7921625" cy="2160276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TW" sz="2200" dirty="0" smtClean="0">
                <a:latin typeface="Lucida Console" pitchFamily="49" charset="0"/>
                <a:ea typeface="新細明體" pitchFamily="18" charset="-120"/>
              </a:rPr>
              <a:t>read</a:t>
            </a:r>
            <a:r>
              <a:rPr lang="en-US" altLang="zh-TW" sz="2600" dirty="0" smtClean="0">
                <a:ea typeface="新細明體" pitchFamily="18" charset="-120"/>
              </a:rPr>
              <a:t> - similar to </a:t>
            </a:r>
            <a:r>
              <a:rPr lang="en-US" altLang="zh-TW" sz="2200" dirty="0" smtClean="0">
                <a:latin typeface="Lucida Console" pitchFamily="49" charset="0"/>
                <a:ea typeface="新細明體" pitchFamily="18" charset="-120"/>
              </a:rPr>
              <a:t>write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inFile.read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reinterpret_cast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&lt; char * &gt;( &amp;number ), 	         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sizeof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) );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sz="17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&amp;number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: location to store data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sz="17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sizeof</a:t>
            </a:r>
            <a:r>
              <a:rPr lang="en-US" altLang="zh-TW" sz="17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(</a:t>
            </a:r>
            <a:r>
              <a:rPr lang="en-US" altLang="zh-TW" sz="17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7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)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: how many bytes to read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470" y="368608"/>
            <a:ext cx="8281059" cy="6120783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StudentData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studentId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[ 8 ];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lastName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[ 12 ];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firstName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[ 12 ];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grade;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};</a:t>
            </a:r>
          </a:p>
          <a:p>
            <a:endParaRPr lang="en-US" altLang="zh-TW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ifstream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inGrade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+mn-ea"/>
              </a:rPr>
              <a:t>grades.dat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ios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::in |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ios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::binary );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!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inGrade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cerr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"File could not be opened."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system(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exit( 1 );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470" y="368608"/>
            <a:ext cx="8281059" cy="6120783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( 13 )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left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smtClean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student ID"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( 12 )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"Last Name"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( 13 )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"First Name"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( 5 )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right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"Grade"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StudentData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student;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inGrade.read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ea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* &gt;( &amp;student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             </a:t>
            </a:r>
            <a:r>
              <a:rPr lang="en-US" altLang="zh-TW" dirty="0" err="1">
                <a:solidFill>
                  <a:srgbClr val="0000FF"/>
                </a:solidFill>
                <a:latin typeface="+mn-ea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StudentData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);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inGrade.eof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() ) 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( 13 )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left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ea"/>
              </a:rPr>
              <a:t>student.studentId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 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( 12 )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student.lastName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 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( 13 )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student.firstName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 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( 5 )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right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student.grade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inGrade.read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ea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* &gt;( &amp;student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                </a:t>
            </a:r>
            <a:r>
              <a:rPr lang="en-US" altLang="zh-TW" dirty="0" err="1">
                <a:solidFill>
                  <a:srgbClr val="0000FF"/>
                </a:solidFill>
                <a:latin typeface="+mn-ea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StudentData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);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  <a:endParaRPr lang="en-US" altLang="zh-TW" b="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79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71541" y="548633"/>
            <a:ext cx="7200920" cy="2160276"/>
          </a:xfrm>
          <a:solidFill>
            <a:srgbClr val="89E0FF"/>
          </a:solidFill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student ID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Last Name       First Name    Grade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1111401      Smith           James           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52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1111402      Jones           Robert          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42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1111403      Taylor          John            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60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1111404      Brown           Michael         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67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1111405      Williams        David           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76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05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814591"/>
              </p:ext>
            </p:extLst>
          </p:nvPr>
        </p:nvGraphicFramePr>
        <p:xfrm>
          <a:off x="5292092" y="368609"/>
          <a:ext cx="2880000" cy="46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num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00100010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"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00101000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(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!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00100100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$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9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str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00110101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00111000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In memory</a:t>
            </a:r>
          </a:p>
        </p:txBody>
      </p:sp>
      <p:sp>
        <p:nvSpPr>
          <p:cNvPr id="47178" name="Rectangle 109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>
              <a:tabLst>
                <a:tab pos="358775" algn="l"/>
              </a:tabLst>
            </a:pPr>
            <a:r>
              <a:rPr lang="en-US" altLang="zh-TW" sz="1600" dirty="0" smtClean="0">
                <a:latin typeface="Lucida Console" pitchFamily="49" charset="0"/>
              </a:rPr>
              <a:t>2 + 32 + 2048 + 8192 + 65536 + 2097152 + 67108864 + 536870912 = 606152738</a:t>
            </a:r>
          </a:p>
          <a:p>
            <a:pPr marL="0" indent="0" eaLnBrk="1" hangingPunct="1">
              <a:tabLst>
                <a:tab pos="358775" algn="l"/>
              </a:tabLst>
            </a:pPr>
            <a:r>
              <a:rPr lang="en-US" altLang="zh-TW" sz="1600" dirty="0" smtClean="0">
                <a:latin typeface="Lucida Console" pitchFamily="49" charset="0"/>
              </a:rPr>
              <a:t>(00100100 00100001 00101000 00100010)</a:t>
            </a:r>
            <a:r>
              <a:rPr lang="en-US" altLang="zh-TW" sz="1600" baseline="-25000" dirty="0" smtClean="0">
                <a:latin typeface="Lucida Console" pitchFamily="49" charset="0"/>
              </a:rPr>
              <a:t>2</a:t>
            </a:r>
            <a:r>
              <a:rPr lang="en-US" altLang="zh-TW" sz="1600" dirty="0" smtClean="0">
                <a:latin typeface="Lucida Console" pitchFamily="49" charset="0"/>
              </a:rPr>
              <a:t> = (606152738)</a:t>
            </a:r>
            <a:r>
              <a:rPr lang="en-US" altLang="zh-TW" sz="1600" baseline="-25000" dirty="0" smtClean="0">
                <a:latin typeface="Lucida Console" pitchFamily="49" charset="0"/>
              </a:rPr>
              <a:t>10</a:t>
            </a:r>
          </a:p>
        </p:txBody>
      </p:sp>
      <p:sp>
        <p:nvSpPr>
          <p:cNvPr id="47179" name="Rectangle 110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 eaLnBrk="1" hangingPunct="1"/>
            <a:r>
              <a:rPr lang="en-US" altLang="zh-TW" sz="1600" dirty="0" smtClean="0">
                <a:solidFill>
                  <a:srgbClr val="0000FF"/>
                </a:solidFill>
              </a:rPr>
              <a:t>char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str</a:t>
            </a:r>
            <a:r>
              <a:rPr lang="en-US" altLang="zh-TW" sz="1600" dirty="0" smtClean="0"/>
              <a:t>[] = "606152738";</a:t>
            </a:r>
          </a:p>
          <a:p>
            <a:pPr eaLnBrk="1" hangingPunct="1"/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num</a:t>
            </a:r>
            <a:r>
              <a:rPr lang="en-US" altLang="zh-TW" sz="1600" dirty="0" smtClean="0"/>
              <a:t> = 606152738;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98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537416"/>
              </p:ext>
            </p:extLst>
          </p:nvPr>
        </p:nvGraphicFramePr>
        <p:xfrm>
          <a:off x="611494" y="728655"/>
          <a:ext cx="7920000" cy="54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 gridSpan="1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ASCII character set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nul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soh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stx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etx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eot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enq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ack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bel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bs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ht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nl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vt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ff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cr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so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si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dle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dc1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dc2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dc3 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dc4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nak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syn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etb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can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em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sub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esc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fs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gs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rs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us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sp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!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"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#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$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%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&amp;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'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(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*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,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/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: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;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&lt;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=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&gt;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?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@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I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J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K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L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M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S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V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Z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[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\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]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^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_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'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i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j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k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l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m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s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v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z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|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~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del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08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093350"/>
              </p:ext>
            </p:extLst>
          </p:nvPr>
        </p:nvGraphicFramePr>
        <p:xfrm>
          <a:off x="5652138" y="548632"/>
          <a:ext cx="2700000" cy="468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00100010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"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00101000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(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!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00100100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$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00110101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00111000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In binary file</a:t>
            </a:r>
          </a:p>
        </p:txBody>
      </p:sp>
      <p:sp>
        <p:nvSpPr>
          <p:cNvPr id="48200" name="Rectangle 10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 eaLnBrk="1" hangingPunct="1"/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</a:rPr>
              <a:t>char</a:t>
            </a:r>
            <a:r>
              <a:rPr lang="en-US" altLang="zh-TW" sz="1600" dirty="0" smtClean="0">
                <a:latin typeface="Lucida Console" pitchFamily="49" charset="0"/>
              </a:rPr>
              <a:t> </a:t>
            </a:r>
            <a:r>
              <a:rPr lang="en-US" altLang="zh-TW" sz="1600" dirty="0" err="1" smtClean="0">
                <a:latin typeface="Lucida Console" pitchFamily="49" charset="0"/>
              </a:rPr>
              <a:t>str</a:t>
            </a:r>
            <a:r>
              <a:rPr lang="en-US" altLang="zh-TW" sz="1600" dirty="0" smtClean="0">
                <a:latin typeface="Lucida Console" pitchFamily="49" charset="0"/>
              </a:rPr>
              <a:t>[] = "606152738";</a:t>
            </a:r>
          </a:p>
          <a:p>
            <a:pPr marL="0" indent="0" eaLnBrk="1" hangingPunct="1"/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zh-TW" sz="1600" dirty="0" smtClean="0">
                <a:latin typeface="Lucida Console" pitchFamily="49" charset="0"/>
              </a:rPr>
              <a:t> </a:t>
            </a:r>
            <a:r>
              <a:rPr lang="en-US" altLang="zh-TW" sz="1600" dirty="0" err="1" smtClean="0">
                <a:latin typeface="Lucida Console" pitchFamily="49" charset="0"/>
              </a:rPr>
              <a:t>num</a:t>
            </a:r>
            <a:r>
              <a:rPr lang="en-US" altLang="zh-TW" sz="1600" dirty="0" smtClean="0">
                <a:latin typeface="Lucida Console" pitchFamily="49" charset="0"/>
              </a:rPr>
              <a:t> = 606152738;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10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850042"/>
              </p:ext>
            </p:extLst>
          </p:nvPr>
        </p:nvGraphicFramePr>
        <p:xfrm>
          <a:off x="5652138" y="188586"/>
          <a:ext cx="2700000" cy="648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00110101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00111000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00110101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00111000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In text file</a:t>
            </a:r>
          </a:p>
        </p:txBody>
      </p:sp>
      <p:sp>
        <p:nvSpPr>
          <p:cNvPr id="49248" name="Rectangle 132"/>
          <p:cNvSpPr>
            <a:spLocks noGrp="1" noChangeArrowheads="1"/>
          </p:cNvSpPr>
          <p:nvPr>
            <p:ph sz="half" idx="1"/>
          </p:nvPr>
        </p:nvSpPr>
        <p:spPr>
          <a:xfrm>
            <a:off x="971540" y="5229231"/>
            <a:ext cx="2880368" cy="360046"/>
          </a:xfrm>
        </p:spPr>
        <p:txBody>
          <a:bodyPr/>
          <a:lstStyle/>
          <a:p>
            <a:pPr marL="0" indent="0" eaLnBrk="1" hangingPunct="1">
              <a:tabLst>
                <a:tab pos="358775" algn="l"/>
              </a:tabLst>
            </a:pPr>
            <a:r>
              <a:rPr lang="en-US" altLang="zh-TW" sz="1600" dirty="0" err="1" smtClean="0">
                <a:latin typeface="Lucida Console" pitchFamily="49" charset="0"/>
              </a:rPr>
              <a:t>outFile</a:t>
            </a:r>
            <a:r>
              <a:rPr lang="en-US" altLang="zh-TW" sz="1600" dirty="0" smtClean="0">
                <a:latin typeface="Lucida Console" pitchFamily="49" charset="0"/>
              </a:rPr>
              <a:t> &lt;&lt; </a:t>
            </a:r>
            <a:r>
              <a:rPr lang="en-US" altLang="zh-TW" sz="1600" dirty="0" err="1" smtClean="0">
                <a:latin typeface="Lucida Console" pitchFamily="49" charset="0"/>
              </a:rPr>
              <a:t>str</a:t>
            </a:r>
            <a:r>
              <a:rPr lang="en-US" altLang="zh-TW" sz="1600" dirty="0" smtClean="0">
                <a:latin typeface="Lucida Console" pitchFamily="49" charset="0"/>
              </a:rPr>
              <a:t> &lt;&lt; </a:t>
            </a:r>
            <a:r>
              <a:rPr lang="en-US" altLang="zh-TW" sz="1600" dirty="0" err="1" smtClean="0">
                <a:latin typeface="Lucida Console" pitchFamily="49" charset="0"/>
              </a:rPr>
              <a:t>num</a:t>
            </a:r>
            <a:r>
              <a:rPr lang="en-US" altLang="zh-TW" sz="1600" dirty="0" smtClean="0">
                <a:latin typeface="Lucida Console" pitchFamily="49" charset="0"/>
              </a:rPr>
              <a:t>;</a:t>
            </a:r>
          </a:p>
        </p:txBody>
      </p:sp>
      <p:sp>
        <p:nvSpPr>
          <p:cNvPr id="49249" name="Rectangle 133"/>
          <p:cNvSpPr>
            <a:spLocks noGrp="1" noChangeArrowheads="1"/>
          </p:cNvSpPr>
          <p:nvPr>
            <p:ph sz="half" idx="2"/>
          </p:nvPr>
        </p:nvSpPr>
        <p:spPr>
          <a:xfrm>
            <a:off x="791517" y="548632"/>
            <a:ext cx="3240414" cy="720092"/>
          </a:xfrm>
        </p:spPr>
        <p:txBody>
          <a:bodyPr/>
          <a:lstStyle/>
          <a:p>
            <a:pPr marL="0" indent="0" eaLnBrk="1" hangingPunct="1"/>
            <a:r>
              <a:rPr lang="en-US" altLang="zh-TW" sz="1600" dirty="0" smtClean="0">
                <a:solidFill>
                  <a:srgbClr val="0000FF"/>
                </a:solidFill>
              </a:rPr>
              <a:t>char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str</a:t>
            </a:r>
            <a:r>
              <a:rPr lang="en-US" altLang="zh-TW" sz="1600" dirty="0" smtClean="0"/>
              <a:t>[] = "606152738";</a:t>
            </a:r>
          </a:p>
          <a:p>
            <a:pPr eaLnBrk="1" hangingPunct="1"/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num</a:t>
            </a:r>
            <a:r>
              <a:rPr lang="en-US" altLang="zh-TW" sz="1600" dirty="0" smtClean="0"/>
              <a:t> = 606152738;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71" y="188913"/>
            <a:ext cx="8281057" cy="900112"/>
          </a:xfrm>
        </p:spPr>
        <p:txBody>
          <a:bodyPr/>
          <a:lstStyle/>
          <a:p>
            <a:pPr eaLnBrk="1" hangingPunct="1"/>
            <a:r>
              <a:rPr lang="en-US" altLang="zh-TW" kern="1200" dirty="0" smtClean="0">
                <a:solidFill>
                  <a:srgbClr val="0000FF"/>
                </a:solidFill>
              </a:rPr>
              <a:t>Creating a </a:t>
            </a:r>
            <a:r>
              <a:rPr lang="en-US" altLang="zh-TW" kern="1200" dirty="0">
                <a:solidFill>
                  <a:srgbClr val="0000FF"/>
                </a:solidFill>
              </a:rPr>
              <a:t>Binary </a:t>
            </a:r>
            <a:r>
              <a:rPr lang="en-US" altLang="zh-TW" kern="1200" dirty="0" smtClean="0">
                <a:solidFill>
                  <a:srgbClr val="0000FF"/>
                </a:solidFill>
              </a:rPr>
              <a:t>File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2"/>
            <a:ext cx="8641727" cy="43208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Example</a:t>
            </a:r>
          </a:p>
          <a:p>
            <a:pPr marL="628650" lvl="1" eaLnBrk="1" hangingPunct="1">
              <a:spcBef>
                <a:spcPct val="50000"/>
              </a:spcBef>
              <a:buFontTx/>
              <a:buNone/>
            </a:pP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outFile.write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reinterpret_cast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&lt;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const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char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* &gt;( &amp;number ),</a:t>
            </a:r>
          </a:p>
          <a:p>
            <a:pPr marL="628650" lvl="1"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      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sizeof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number ) );</a:t>
            </a:r>
          </a:p>
          <a:p>
            <a:pPr marL="628650" lvl="1" eaLnBrk="1" hangingPunct="1">
              <a:spcBef>
                <a:spcPct val="50000"/>
              </a:spcBef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&amp;number</a:t>
            </a:r>
            <a:r>
              <a:rPr lang="en-US" altLang="zh-TW" sz="18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is an</a:t>
            </a:r>
            <a:r>
              <a:rPr lang="en-US" altLang="zh-TW" sz="1800" dirty="0" smtClean="0"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*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sz="2200" dirty="0" smtClean="0">
                <a:ea typeface="新細明體" pitchFamily="18" charset="-120"/>
              </a:rPr>
              <a:t>Convert to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const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char *</a:t>
            </a:r>
            <a:r>
              <a:rPr lang="en-US" altLang="zh-TW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 smtClean="0">
                <a:ea typeface="新細明體" pitchFamily="18" charset="-120"/>
              </a:rPr>
              <a:t>with</a:t>
            </a:r>
            <a:r>
              <a:rPr lang="en-US" altLang="zh-TW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reinterpret_cast</a:t>
            </a:r>
            <a:endParaRPr lang="en-US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marL="628650" lvl="1" eaLnBrk="1" hangingPunct="1">
              <a:spcBef>
                <a:spcPct val="50000"/>
              </a:spcBef>
            </a:pP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sizeof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(number)</a:t>
            </a:r>
            <a:endParaRPr lang="en-US" altLang="zh-TW" sz="1800" dirty="0" smtClean="0">
              <a:ea typeface="新細明體" pitchFamily="18" charset="-120"/>
            </a:endParaRPr>
          </a:p>
          <a:p>
            <a:pPr lvl="2" eaLnBrk="1" hangingPunct="1">
              <a:spcBef>
                <a:spcPct val="50000"/>
              </a:spcBef>
            </a:pPr>
            <a:r>
              <a:rPr lang="en-US" altLang="zh-TW" sz="2200" dirty="0" smtClean="0">
                <a:ea typeface="新細明體" pitchFamily="18" charset="-120"/>
              </a:rPr>
              <a:t>Size of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number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2200" dirty="0" smtClean="0">
                <a:ea typeface="新細明體" pitchFamily="18" charset="-120"/>
              </a:rPr>
              <a:t>(an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2200" dirty="0" smtClean="0">
                <a:ea typeface="新細明體" pitchFamily="18" charset="-120"/>
              </a:rPr>
              <a:t>) in bytes</a:t>
            </a:r>
          </a:p>
          <a:p>
            <a:pPr marL="628650" lvl="1" eaLnBrk="1" hangingPunct="1">
              <a:spcBef>
                <a:spcPct val="50000"/>
              </a:spcBef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read</a:t>
            </a:r>
            <a:r>
              <a:rPr lang="en-US" altLang="zh-TW" dirty="0" smtClean="0">
                <a:ea typeface="新細明體" pitchFamily="18" charset="-120"/>
              </a:rPr>
              <a:t> function similar (more later)</a:t>
            </a:r>
          </a:p>
          <a:p>
            <a:pPr marL="628650" lvl="1" eaLnBrk="1" hangingPunct="1">
              <a:spcBef>
                <a:spcPct val="50000"/>
              </a:spcBef>
            </a:pPr>
            <a:r>
              <a:rPr lang="en-US" altLang="zh-TW" sz="2400" dirty="0" smtClean="0">
                <a:ea typeface="新細明體" pitchFamily="18" charset="-120"/>
              </a:rPr>
              <a:t>Use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ios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::binary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71" y="188913"/>
            <a:ext cx="8281057" cy="900112"/>
          </a:xfrm>
        </p:spPr>
        <p:txBody>
          <a:bodyPr/>
          <a:lstStyle/>
          <a:p>
            <a:pPr eaLnBrk="1" hangingPunct="1"/>
            <a:r>
              <a:rPr lang="en-US" altLang="zh-TW" kern="1200" dirty="0">
                <a:solidFill>
                  <a:srgbClr val="0000FF"/>
                </a:solidFill>
              </a:rPr>
              <a:t>Creating a Binary File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4"/>
            <a:ext cx="7921625" cy="486093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新細明體" pitchFamily="18" charset="-120"/>
              </a:rPr>
              <a:t>Usually write entire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struct</a:t>
            </a:r>
            <a:r>
              <a:rPr lang="en-US" altLang="zh-TW" sz="2400" dirty="0" smtClean="0">
                <a:ea typeface="新細明體" pitchFamily="18" charset="-120"/>
              </a:rPr>
              <a:t> or object to file</a:t>
            </a:r>
          </a:p>
          <a:p>
            <a:pPr eaLnBrk="1" hangingPunct="1"/>
            <a:r>
              <a:rPr lang="en-US" altLang="zh-TW" sz="2400" dirty="0" smtClean="0">
                <a:ea typeface="新細明體" pitchFamily="18" charset="-120"/>
              </a:rPr>
              <a:t>Problem statement</a:t>
            </a:r>
          </a:p>
          <a:p>
            <a:pPr lvl="1" eaLnBrk="1" hangingPunct="1"/>
            <a:r>
              <a:rPr lang="en-US" altLang="zh-TW" sz="2400" dirty="0" smtClean="0">
                <a:ea typeface="新細明體" pitchFamily="18" charset="-120"/>
              </a:rPr>
              <a:t>Credit processing program</a:t>
            </a:r>
          </a:p>
          <a:p>
            <a:pPr lvl="1" eaLnBrk="1" hangingPunct="1"/>
            <a:r>
              <a:rPr lang="en-US" altLang="zh-TW" sz="2400" dirty="0" smtClean="0">
                <a:ea typeface="新細明體" pitchFamily="18" charset="-120"/>
              </a:rPr>
              <a:t>Store at most 100 fixed-length records</a:t>
            </a:r>
          </a:p>
          <a:p>
            <a:pPr lvl="1" eaLnBrk="1" hangingPunct="1"/>
            <a:r>
              <a:rPr lang="en-US" altLang="zh-TW" sz="2400" dirty="0" smtClean="0">
                <a:ea typeface="新細明體" pitchFamily="18" charset="-120"/>
              </a:rPr>
              <a:t>Record</a:t>
            </a:r>
          </a:p>
          <a:p>
            <a:pPr lvl="2" eaLnBrk="1" hangingPunct="1"/>
            <a:r>
              <a:rPr lang="en-US" altLang="zh-TW" dirty="0" smtClean="0">
                <a:ea typeface="新細明體" pitchFamily="18" charset="-120"/>
              </a:rPr>
              <a:t>Account number (key)</a:t>
            </a:r>
          </a:p>
          <a:p>
            <a:pPr lvl="2" eaLnBrk="1" hangingPunct="1"/>
            <a:r>
              <a:rPr lang="en-US" altLang="zh-TW" dirty="0" smtClean="0">
                <a:ea typeface="新細明體" pitchFamily="18" charset="-120"/>
              </a:rPr>
              <a:t>First and last name</a:t>
            </a:r>
          </a:p>
          <a:p>
            <a:pPr lvl="2" eaLnBrk="1" hangingPunct="1"/>
            <a:r>
              <a:rPr lang="en-US" altLang="zh-TW" dirty="0" smtClean="0">
                <a:ea typeface="新細明體" pitchFamily="18" charset="-120"/>
              </a:rPr>
              <a:t>Balance</a:t>
            </a:r>
          </a:p>
          <a:p>
            <a:pPr lvl="1" eaLnBrk="1" hangingPunct="1"/>
            <a:r>
              <a:rPr lang="en-US" altLang="zh-TW" sz="2400" dirty="0" smtClean="0">
                <a:ea typeface="新細明體" pitchFamily="18" charset="-120"/>
              </a:rPr>
              <a:t>Account operations</a:t>
            </a:r>
          </a:p>
          <a:p>
            <a:pPr lvl="2" eaLnBrk="1" hangingPunct="1"/>
            <a:r>
              <a:rPr lang="en-US" altLang="zh-TW" dirty="0" smtClean="0">
                <a:ea typeface="新細明體" pitchFamily="18" charset="-120"/>
              </a:rPr>
              <a:t>Update, create new, delete, list all accounts in a file</a:t>
            </a:r>
          </a:p>
          <a:p>
            <a:pPr eaLnBrk="1" hangingPunct="1"/>
            <a:r>
              <a:rPr lang="en-US" altLang="zh-TW" sz="2400" dirty="0" smtClean="0">
                <a:ea typeface="新細明體" pitchFamily="18" charset="-120"/>
              </a:rPr>
              <a:t>Next: program to create blank 100-record file</a:t>
            </a:r>
          </a:p>
          <a:p>
            <a:pPr lvl="1" eaLnBrk="1" hangingPunct="1"/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1448" y="368608"/>
            <a:ext cx="8641104" cy="6300805"/>
          </a:xfrm>
        </p:spPr>
        <p:txBody>
          <a:bodyPr lIns="36000" rIns="0"/>
          <a:lstStyle/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StudentData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studentId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[ 8 ];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lastName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[ 12 ];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firstName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[ 12 ];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grade;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};</a:t>
            </a:r>
          </a:p>
          <a:p>
            <a:endParaRPr lang="en-US" altLang="zh-TW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ofstream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outGrade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+mn-ea"/>
              </a:rPr>
              <a:t>grades.dat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ios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::out |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ios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::binary );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!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outGrade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cerr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"File could not be opened."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system(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exit( 1 );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StudentData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blankStudent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= {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0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};</a:t>
            </a:r>
          </a:p>
          <a:p>
            <a:endParaRPr lang="zh-TW" altLang="en-US" dirty="0" smtClean="0">
              <a:solidFill>
                <a:srgbClr val="000000"/>
              </a:solidFill>
              <a:latin typeface="+mn-ea"/>
            </a:endParaRPr>
          </a:p>
          <a:p>
            <a:r>
              <a:rPr lang="nn-NO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ea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ea"/>
              </a:rPr>
              <a:t> i = 0; i &lt; 50;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outGrade.write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zh-TW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ea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&lt;</a:t>
            </a:r>
            <a:r>
              <a:rPr lang="en-US" altLang="zh-TW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ea"/>
              </a:rPr>
              <a:t>const</a:t>
            </a:r>
            <a:r>
              <a:rPr lang="en-US" altLang="zh-TW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en-US" altLang="zh-TW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*</a:t>
            </a:r>
            <a:r>
              <a:rPr lang="en-US" altLang="zh-TW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&gt;(</a:t>
            </a:r>
            <a:r>
              <a:rPr lang="en-US" altLang="zh-TW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&amp;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blankStudent</a:t>
            </a:r>
            <a:r>
              <a:rPr lang="en-US" altLang="zh-TW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zh-TW" sz="12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ea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StudentData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  <a:endParaRPr lang="en-US" altLang="zh-TW" b="0" dirty="0" smtClean="0">
              <a:solidFill>
                <a:srgbClr val="008000"/>
              </a:solidFill>
              <a:latin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48" y="368609"/>
            <a:ext cx="8641104" cy="900112"/>
          </a:xfrm>
        </p:spPr>
        <p:txBody>
          <a:bodyPr/>
          <a:lstStyle/>
          <a:p>
            <a:pPr eaLnBrk="1" hangingPunct="1"/>
            <a:r>
              <a:rPr lang="en-US" altLang="zh-TW" sz="4000" kern="1200" dirty="0" smtClean="0">
                <a:solidFill>
                  <a:srgbClr val="0000FF"/>
                </a:solidFill>
              </a:rPr>
              <a:t>Writing </a:t>
            </a:r>
            <a:r>
              <a:rPr lang="en-US" altLang="zh-TW" sz="4000" kern="1200" dirty="0">
                <a:solidFill>
                  <a:srgbClr val="0000FF"/>
                </a:solidFill>
              </a:rPr>
              <a:t>Data Randomly to a Binary File</a:t>
            </a:r>
            <a:endParaRPr lang="en-US" altLang="zh-TW" sz="4000" dirty="0" smtClean="0">
              <a:ea typeface="新細明體" pitchFamily="18" charset="-12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448748"/>
            <a:ext cx="7921625" cy="3240414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TW" sz="2600" dirty="0" smtClean="0">
                <a:ea typeface="新細明體" pitchFamily="18" charset="-120"/>
              </a:rPr>
              <a:t>Use </a:t>
            </a:r>
            <a:r>
              <a:rPr lang="en-US" altLang="zh-TW" sz="2200" dirty="0" err="1" smtClean="0">
                <a:latin typeface="Lucida Console" pitchFamily="49" charset="0"/>
                <a:ea typeface="新細明體" pitchFamily="18" charset="-120"/>
              </a:rPr>
              <a:t>seekp</a:t>
            </a:r>
            <a:r>
              <a:rPr lang="en-US" altLang="zh-TW" sz="2600" dirty="0" smtClean="0">
                <a:ea typeface="新細明體" pitchFamily="18" charset="-120"/>
              </a:rPr>
              <a:t> to write to exact location in file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Where does the first record begin?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Byte 0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The second record?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sz="1700" dirty="0" err="1" smtClean="0">
                <a:latin typeface="Lucida Console" pitchFamily="49" charset="0"/>
                <a:ea typeface="新細明體" pitchFamily="18" charset="-120"/>
              </a:rPr>
              <a:t>sizeof</a:t>
            </a:r>
            <a:r>
              <a:rPr lang="en-US" altLang="zh-TW" sz="1700" dirty="0" smtClean="0">
                <a:latin typeface="Lucida Console" pitchFamily="49" charset="0"/>
                <a:ea typeface="新細明體" pitchFamily="18" charset="-120"/>
              </a:rPr>
              <a:t>( object 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Any record?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sz="17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700" dirty="0" err="1" smtClean="0">
                <a:latin typeface="Lucida Console" pitchFamily="49" charset="0"/>
                <a:ea typeface="新細明體" pitchFamily="18" charset="-120"/>
              </a:rPr>
              <a:t>Recordnum</a:t>
            </a:r>
            <a:r>
              <a:rPr lang="en-US" altLang="zh-TW" sz="1700" dirty="0" smtClean="0">
                <a:latin typeface="Lucida Console" pitchFamily="49" charset="0"/>
                <a:ea typeface="新細明體" pitchFamily="18" charset="-120"/>
              </a:rPr>
              <a:t> - 1 ) * </a:t>
            </a:r>
            <a:r>
              <a:rPr lang="en-US" altLang="zh-TW" sz="1700" dirty="0" err="1" smtClean="0">
                <a:latin typeface="Lucida Console" pitchFamily="49" charset="0"/>
                <a:ea typeface="新細明體" pitchFamily="18" charset="-120"/>
              </a:rPr>
              <a:t>sizeof</a:t>
            </a:r>
            <a:r>
              <a:rPr lang="en-US" altLang="zh-TW" sz="1700" dirty="0" smtClean="0">
                <a:latin typeface="Lucida Console" pitchFamily="49" charset="0"/>
                <a:ea typeface="新細明體" pitchFamily="18" charset="-120"/>
              </a:rPr>
              <a:t>( object 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自訂 13">
      <a:majorFont>
        <a:latin typeface="Times New Roman"/>
        <a:ea typeface="Times New Roman"/>
        <a:cs typeface=""/>
      </a:majorFont>
      <a:minorFont>
        <a:latin typeface="Times New Roman"/>
        <a:ea typeface="Lucida Consol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3319</TotalTime>
  <Words>1364</Words>
  <Application>Microsoft Office PowerPoint</Application>
  <PresentationFormat>如螢幕大小 (4:3)</PresentationFormat>
  <Paragraphs>512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AvantGarde</vt:lpstr>
      <vt:lpstr>Courier</vt:lpstr>
      <vt:lpstr>新細明體</vt:lpstr>
      <vt:lpstr>Courier New</vt:lpstr>
      <vt:lpstr>Helvetica</vt:lpstr>
      <vt:lpstr>Lucida Console</vt:lpstr>
      <vt:lpstr>Times New Roman</vt:lpstr>
      <vt:lpstr>ppt_template_07-25-2002</vt:lpstr>
      <vt:lpstr>Binary Files</vt:lpstr>
      <vt:lpstr>In memory</vt:lpstr>
      <vt:lpstr>PowerPoint 簡報</vt:lpstr>
      <vt:lpstr>In binary file</vt:lpstr>
      <vt:lpstr>In text file</vt:lpstr>
      <vt:lpstr>Creating a Binary File</vt:lpstr>
      <vt:lpstr>Creating a Binary File</vt:lpstr>
      <vt:lpstr>PowerPoint 簡報</vt:lpstr>
      <vt:lpstr>Writing Data Randomly to a Binary File</vt:lpstr>
      <vt:lpstr>PowerPoint 簡報</vt:lpstr>
      <vt:lpstr>PowerPoint 簡報</vt:lpstr>
      <vt:lpstr>PowerPoint 簡報</vt:lpstr>
      <vt:lpstr>Reading from a Binary File Sequentially</vt:lpstr>
      <vt:lpstr>PowerPoint 簡報</vt:lpstr>
      <vt:lpstr>PowerPoint 簡報</vt:lpstr>
      <vt:lpstr>PowerPoint 簡報</vt:lpstr>
    </vt:vector>
  </TitlesOfParts>
  <Company>Deitel &amp; Associates,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kalid</dc:creator>
  <cp:lastModifiedBy>james</cp:lastModifiedBy>
  <cp:revision>807</cp:revision>
  <dcterms:created xsi:type="dcterms:W3CDTF">2002-08-15T19:30:17Z</dcterms:created>
  <dcterms:modified xsi:type="dcterms:W3CDTF">2022-11-29T14:11:59Z</dcterms:modified>
</cp:coreProperties>
</file>