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sldIdLst>
    <p:sldId id="256" r:id="rId2"/>
    <p:sldId id="257" r:id="rId3"/>
    <p:sldId id="448" r:id="rId4"/>
    <p:sldId id="342" r:id="rId5"/>
    <p:sldId id="259" r:id="rId6"/>
    <p:sldId id="578" r:id="rId7"/>
    <p:sldId id="263" r:id="rId8"/>
    <p:sldId id="579" r:id="rId9"/>
    <p:sldId id="449" r:id="rId10"/>
    <p:sldId id="550" r:id="rId11"/>
    <p:sldId id="553" r:id="rId12"/>
    <p:sldId id="554" r:id="rId13"/>
    <p:sldId id="552" r:id="rId14"/>
    <p:sldId id="551" r:id="rId15"/>
    <p:sldId id="555" r:id="rId16"/>
    <p:sldId id="556" r:id="rId17"/>
    <p:sldId id="557" r:id="rId18"/>
    <p:sldId id="345" r:id="rId19"/>
    <p:sldId id="274" r:id="rId20"/>
    <p:sldId id="528" r:id="rId21"/>
    <p:sldId id="531" r:id="rId22"/>
    <p:sldId id="533" r:id="rId23"/>
    <p:sldId id="558" r:id="rId24"/>
    <p:sldId id="559" r:id="rId25"/>
    <p:sldId id="532" r:id="rId26"/>
    <p:sldId id="535" r:id="rId27"/>
    <p:sldId id="534" r:id="rId28"/>
    <p:sldId id="536" r:id="rId29"/>
    <p:sldId id="561" r:id="rId30"/>
    <p:sldId id="562" r:id="rId31"/>
    <p:sldId id="560" r:id="rId32"/>
    <p:sldId id="563" r:id="rId33"/>
    <p:sldId id="467" r:id="rId34"/>
    <p:sldId id="537" r:id="rId35"/>
    <p:sldId id="539" r:id="rId36"/>
    <p:sldId id="538" r:id="rId37"/>
    <p:sldId id="540" r:id="rId38"/>
    <p:sldId id="542" r:id="rId39"/>
    <p:sldId id="541" r:id="rId40"/>
    <p:sldId id="543" r:id="rId41"/>
    <p:sldId id="479" r:id="rId42"/>
    <p:sldId id="477" r:id="rId43"/>
    <p:sldId id="478" r:id="rId44"/>
    <p:sldId id="480" r:id="rId45"/>
    <p:sldId id="482" r:id="rId46"/>
    <p:sldId id="481" r:id="rId47"/>
    <p:sldId id="483" r:id="rId48"/>
    <p:sldId id="501" r:id="rId49"/>
    <p:sldId id="486" r:id="rId50"/>
    <p:sldId id="485" r:id="rId51"/>
    <p:sldId id="487" r:id="rId52"/>
    <p:sldId id="488" r:id="rId53"/>
    <p:sldId id="490" r:id="rId54"/>
    <p:sldId id="491" r:id="rId55"/>
    <p:sldId id="489" r:id="rId56"/>
    <p:sldId id="500" r:id="rId57"/>
    <p:sldId id="493" r:id="rId58"/>
    <p:sldId id="492" r:id="rId59"/>
    <p:sldId id="494" r:id="rId60"/>
    <p:sldId id="495" r:id="rId61"/>
    <p:sldId id="497" r:id="rId62"/>
    <p:sldId id="498" r:id="rId63"/>
    <p:sldId id="496" r:id="rId64"/>
    <p:sldId id="499" r:id="rId65"/>
    <p:sldId id="502" r:id="rId66"/>
    <p:sldId id="484" r:id="rId67"/>
    <p:sldId id="503" r:id="rId68"/>
    <p:sldId id="505" r:id="rId69"/>
    <p:sldId id="507" r:id="rId70"/>
    <p:sldId id="506" r:id="rId71"/>
    <p:sldId id="508" r:id="rId72"/>
    <p:sldId id="509" r:id="rId73"/>
    <p:sldId id="351" r:id="rId74"/>
    <p:sldId id="525" r:id="rId75"/>
    <p:sldId id="510" r:id="rId76"/>
    <p:sldId id="567" r:id="rId77"/>
    <p:sldId id="568" r:id="rId78"/>
    <p:sldId id="569" r:id="rId79"/>
    <p:sldId id="570" r:id="rId80"/>
    <p:sldId id="571" r:id="rId81"/>
    <p:sldId id="522" r:id="rId82"/>
    <p:sldId id="516" r:id="rId83"/>
    <p:sldId id="573" r:id="rId84"/>
    <p:sldId id="574" r:id="rId85"/>
    <p:sldId id="577" r:id="rId86"/>
    <p:sldId id="575" r:id="rId87"/>
    <p:sldId id="576" r:id="rId88"/>
    <p:sldId id="352" r:id="rId89"/>
    <p:sldId id="580" r:id="rId90"/>
    <p:sldId id="353" r:id="rId91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02">
          <p15:clr>
            <a:srgbClr val="A4A3A4"/>
          </p15:clr>
        </p15:guide>
        <p15:guide id="2" pos="3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3300"/>
    <a:srgbClr val="006600"/>
    <a:srgbClr val="0000FF"/>
    <a:srgbClr val="CC3300"/>
    <a:srgbClr val="6600FF"/>
    <a:srgbClr val="CC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7" autoAdjust="0"/>
    <p:restoredTop sz="94712" autoAdjust="0"/>
  </p:normalViewPr>
  <p:slideViewPr>
    <p:cSldViewPr showGuides="1">
      <p:cViewPr varScale="1">
        <p:scale>
          <a:sx n="99" d="100"/>
          <a:sy n="99" d="100"/>
        </p:scale>
        <p:origin x="82" y="91"/>
      </p:cViewPr>
      <p:guideLst>
        <p:guide orient="horz" pos="3702"/>
        <p:guide pos="3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251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3788" y="2133463"/>
            <a:ext cx="7776000" cy="1440000"/>
          </a:xfrm>
        </p:spPr>
        <p:txBody>
          <a:bodyPr/>
          <a:lstStyle>
            <a:lvl1pPr>
              <a:defRPr sz="5400">
                <a:solidFill>
                  <a:srgbClr val="0000CC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404650" y="3860800"/>
            <a:ext cx="6336000" cy="1728000"/>
          </a:xfrm>
        </p:spPr>
        <p:txBody>
          <a:bodyPr/>
          <a:lstStyle>
            <a:lvl1pPr marL="0" indent="0" algn="ctr">
              <a:buNone/>
              <a:defRPr sz="5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8352000" cy="259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589588"/>
            <a:ext cx="8353425" cy="720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8352000" cy="2592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395288" y="5589588"/>
            <a:ext cx="8353425" cy="720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000" y="549000"/>
            <a:ext cx="7920000" cy="4680000"/>
          </a:xfrm>
        </p:spPr>
        <p:txBody>
          <a:bodyPr/>
          <a:lstStyle>
            <a:lvl1pPr>
              <a:buNone/>
              <a:defRPr sz="18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1999" y="5589000"/>
            <a:ext cx="7920001" cy="360000"/>
          </a:xfrm>
        </p:spPr>
        <p:txBody>
          <a:bodyPr/>
          <a:lstStyle>
            <a:lvl1pPr>
              <a:buNone/>
              <a:defRPr sz="20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253176" y="6021188"/>
            <a:ext cx="8640000" cy="432000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253176" y="3578896"/>
            <a:ext cx="8640000" cy="2304000"/>
          </a:xfrm>
        </p:spPr>
        <p:txBody>
          <a:bodyPr/>
          <a:lstStyle>
            <a:lvl1pPr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253176" y="2785506"/>
            <a:ext cx="8640000" cy="431074"/>
          </a:xfrm>
        </p:spPr>
        <p:txBody>
          <a:bodyPr anchor="b"/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253176" y="256246"/>
            <a:ext cx="8640000" cy="2448000"/>
          </a:xfrm>
        </p:spPr>
        <p:txBody>
          <a:bodyPr/>
          <a:lstStyle>
            <a:lvl1pPr>
              <a:buNone/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1550" y="548640"/>
            <a:ext cx="4896612" cy="3168396"/>
          </a:xfrm>
        </p:spPr>
        <p:txBody>
          <a:bodyPr/>
          <a:lstStyle>
            <a:lvl1pPr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2000" y="549000"/>
            <a:ext cx="7920000" cy="3960000"/>
          </a:xfrm>
        </p:spPr>
        <p:txBody>
          <a:bodyPr rIns="36000"/>
          <a:lstStyle>
            <a:lvl1pPr marL="0" indent="0">
              <a:spcBef>
                <a:spcPts val="0"/>
              </a:spcBef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53536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96713" y="5876925"/>
            <a:ext cx="8352000" cy="431488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pPr lvl="0"/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539496" y="404621"/>
            <a:ext cx="5616702" cy="3744469"/>
          </a:xfrm>
        </p:spPr>
        <p:txBody>
          <a:bodyPr r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 hasCustomPrompt="1"/>
          </p:nvPr>
        </p:nvSpPr>
        <p:spPr>
          <a:xfrm>
            <a:off x="5436108" y="1556766"/>
            <a:ext cx="3168396" cy="1872235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971550" y="548640"/>
            <a:ext cx="4896612" cy="3168396"/>
          </a:xfrm>
        </p:spPr>
        <p:txBody>
          <a:bodyPr r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12180" y="1556767"/>
            <a:ext cx="2448306" cy="1584198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None/>
              <a:tabLst/>
              <a:defRPr/>
            </a:pP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621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 hasCustomPrompt="1"/>
          </p:nvPr>
        </p:nvSpPr>
        <p:spPr>
          <a:xfrm>
            <a:off x="539496" y="404621"/>
            <a:ext cx="5472684" cy="3744469"/>
          </a:xfrm>
        </p:spPr>
        <p:txBody>
          <a:bodyPr rIns="36000"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21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396875" y="260350"/>
            <a:ext cx="8351838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396875" y="1268413"/>
            <a:ext cx="8351838" cy="5040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77" r:id="rId5"/>
    <p:sldLayoutId id="2147483666" r:id="rId6"/>
    <p:sldLayoutId id="2147483667" r:id="rId7"/>
    <p:sldLayoutId id="2147483678" r:id="rId8"/>
    <p:sldLayoutId id="2147483676" r:id="rId9"/>
    <p:sldLayoutId id="2147483668" r:id="rId10"/>
    <p:sldLayoutId id="2147483669" r:id="rId11"/>
    <p:sldLayoutId id="2147483670" r:id="rId12"/>
    <p:sldLayoutId id="2147483672" r:id="rId13"/>
    <p:sldLayoutId id="2147483674" r:id="rId14"/>
    <p:sldLayoutId id="2147483675" r:id="rId1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CC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2133600"/>
            <a:ext cx="7775575" cy="1439863"/>
          </a:xfrm>
        </p:spPr>
        <p:txBody>
          <a:bodyPr/>
          <a:lstStyle/>
          <a:p>
            <a:pPr eaLnBrk="1" hangingPunct="1"/>
            <a:r>
              <a:rPr lang="en-US" altLang="zh-TW" dirty="0"/>
              <a:t>Chapter 4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04938" y="3860800"/>
            <a:ext cx="6335712" cy="1728788"/>
          </a:xfrm>
        </p:spPr>
        <p:txBody>
          <a:bodyPr/>
          <a:lstStyle/>
          <a:p>
            <a:pPr eaLnBrk="1" hangingPunct="1"/>
            <a:r>
              <a:rPr lang="en-US" altLang="zh-TW" dirty="0"/>
              <a:t>Linked Lists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create a linked list with two nodes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create2NodesList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second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second-&gt;data = 20;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first-&gt;data = 10;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first-&gt;link = second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first;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u="sng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sp>
        <p:nvSpPr>
          <p:cNvPr id="23555" name="矩形 20"/>
          <p:cNvSpPr>
            <a:spLocks noChangeArrowheads="1"/>
          </p:cNvSpPr>
          <p:nvPr/>
        </p:nvSpPr>
        <p:spPr bwMode="auto">
          <a:xfrm>
            <a:off x="2411413" y="42926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84438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562" name="矩形 20"/>
          <p:cNvSpPr>
            <a:spLocks noChangeArrowheads="1"/>
          </p:cNvSpPr>
          <p:nvPr/>
        </p:nvSpPr>
        <p:spPr bwMode="auto">
          <a:xfrm>
            <a:off x="3851275" y="42926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second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687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create a linked list with two nodes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create2NodesList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second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second-&gt;data = 20;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first-&gt;data = 10;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first-&gt;link = second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first;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11413" y="5589588"/>
          <a:ext cx="100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rot="5400000">
            <a:off x="2377282" y="52665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88" name="矩形 20"/>
          <p:cNvSpPr>
            <a:spLocks noChangeArrowheads="1"/>
          </p:cNvSpPr>
          <p:nvPr/>
        </p:nvSpPr>
        <p:spPr bwMode="auto">
          <a:xfrm>
            <a:off x="2411413" y="42926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84438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595" name="矩形 20"/>
          <p:cNvSpPr>
            <a:spLocks noChangeArrowheads="1"/>
          </p:cNvSpPr>
          <p:nvPr/>
        </p:nvSpPr>
        <p:spPr bwMode="auto">
          <a:xfrm>
            <a:off x="3851275" y="42926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second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687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create a linked list with two nodes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create2NodesList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second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second-&gt;data = 20;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first-&gt;data = 10;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first-&gt;link = second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first;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11413" y="5589588"/>
          <a:ext cx="259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rot="5400000">
            <a:off x="2377282" y="52665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20" name="矩形 20"/>
          <p:cNvSpPr>
            <a:spLocks noChangeArrowheads="1"/>
          </p:cNvSpPr>
          <p:nvPr/>
        </p:nvSpPr>
        <p:spPr bwMode="auto">
          <a:xfrm>
            <a:off x="2411413" y="42926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84438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5627" name="矩形 20"/>
          <p:cNvSpPr>
            <a:spLocks noChangeArrowheads="1"/>
          </p:cNvSpPr>
          <p:nvPr/>
        </p:nvSpPr>
        <p:spPr bwMode="auto">
          <a:xfrm>
            <a:off x="3851275" y="42926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second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687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>
            <a:off x="3961607" y="5264944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create a linked list with two nodes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create2NodesList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second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second-&gt;data = 20;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first-&gt;data = 10;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first-&gt;link = second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first;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11413" y="5589588"/>
          <a:ext cx="259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rot="5400000">
            <a:off x="2377282" y="52665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44" name="矩形 20"/>
          <p:cNvSpPr>
            <a:spLocks noChangeArrowheads="1"/>
          </p:cNvSpPr>
          <p:nvPr/>
        </p:nvSpPr>
        <p:spPr bwMode="auto">
          <a:xfrm>
            <a:off x="2411413" y="42926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84438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651" name="矩形 20"/>
          <p:cNvSpPr>
            <a:spLocks noChangeArrowheads="1"/>
          </p:cNvSpPr>
          <p:nvPr/>
        </p:nvSpPr>
        <p:spPr bwMode="auto">
          <a:xfrm>
            <a:off x="3851275" y="42926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second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687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>
            <a:off x="3961607" y="5264944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create a linked list with two nodes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create2NodesList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second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second-&gt;data = 20;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first-&gt;data = 10;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first-&gt;link = second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first;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11413" y="5589588"/>
          <a:ext cx="259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rot="5400000">
            <a:off x="2377282" y="52665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68" name="矩形 20"/>
          <p:cNvSpPr>
            <a:spLocks noChangeArrowheads="1"/>
          </p:cNvSpPr>
          <p:nvPr/>
        </p:nvSpPr>
        <p:spPr bwMode="auto">
          <a:xfrm>
            <a:off x="2411413" y="42926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84438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675" name="矩形 20"/>
          <p:cNvSpPr>
            <a:spLocks noChangeArrowheads="1"/>
          </p:cNvSpPr>
          <p:nvPr/>
        </p:nvSpPr>
        <p:spPr bwMode="auto">
          <a:xfrm>
            <a:off x="3851275" y="42926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second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687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>
            <a:off x="3961607" y="5264944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create a linked list with two nodes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create2NodesList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second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second-&gt;data = 20;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first-&gt;data = 10;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prstClr val="white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first-&gt;link = second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first;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u="sng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11413" y="5589588"/>
          <a:ext cx="259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rot="5400000">
            <a:off x="2377282" y="52665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92" name="矩形 20"/>
          <p:cNvSpPr>
            <a:spLocks noChangeArrowheads="1"/>
          </p:cNvSpPr>
          <p:nvPr/>
        </p:nvSpPr>
        <p:spPr bwMode="auto">
          <a:xfrm>
            <a:off x="2411413" y="42926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84438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699" name="矩形 20"/>
          <p:cNvSpPr>
            <a:spLocks noChangeArrowheads="1"/>
          </p:cNvSpPr>
          <p:nvPr/>
        </p:nvSpPr>
        <p:spPr bwMode="auto">
          <a:xfrm>
            <a:off x="3851275" y="42926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second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687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>
            <a:off x="3961607" y="5264944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create a linked list with two nodes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create2NodesList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second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second-&gt;data = 20;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first-&gt;data = 10;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chemeClr val="bg1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first-&gt;link = second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first;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u="sng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11413" y="5589588"/>
          <a:ext cx="259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rot="5400000">
            <a:off x="2377282" y="52665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205163" y="5800725"/>
            <a:ext cx="7921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17" name="矩形 20"/>
          <p:cNvSpPr>
            <a:spLocks noChangeArrowheads="1"/>
          </p:cNvSpPr>
          <p:nvPr/>
        </p:nvSpPr>
        <p:spPr bwMode="auto">
          <a:xfrm>
            <a:off x="2411413" y="42926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84438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724" name="矩形 20"/>
          <p:cNvSpPr>
            <a:spLocks noChangeArrowheads="1"/>
          </p:cNvSpPr>
          <p:nvPr/>
        </p:nvSpPr>
        <p:spPr bwMode="auto">
          <a:xfrm>
            <a:off x="3851275" y="42926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second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687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>
            <a:off x="3961607" y="5264944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內容版面配置區 1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create a linked list with two nodes</a:t>
            </a:r>
            <a:endParaRPr lang="en-US" altLang="zh-TW" sz="1600" dirty="0"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indent="0">
              <a:spcBef>
                <a:spcPts val="300"/>
              </a:spcBef>
            </a:pP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 smtClean="0">
                <a:latin typeface="Lucida Console" panose="020B0609040504020204" pitchFamily="49" charset="0"/>
                <a:ea typeface="細明體" panose="02020509000000000000" pitchFamily="49" charset="-120"/>
              </a:rPr>
              <a:t>create2NodesList</a:t>
            </a:r>
            <a:r>
              <a:rPr lang="en-US" altLang="zh-TW" sz="1600" dirty="0" smtClean="0"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  <a:endParaRPr lang="en-US" altLang="zh-TW" sz="1600" dirty="0"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indent="0">
              <a:spcBef>
                <a:spcPts val="300"/>
              </a:spcBef>
            </a:pP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indent="0">
              <a:spcBef>
                <a:spcPts val="300"/>
              </a:spcBef>
            </a:pP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indent="0">
              <a:spcBef>
                <a:spcPts val="300"/>
              </a:spcBef>
            </a:pP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second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second-&gt;data = 20;</a:t>
            </a:r>
          </a:p>
          <a:p>
            <a:pPr mar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first-&gt;data = 10;</a:t>
            </a:r>
          </a:p>
          <a:p>
            <a:pPr mar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first-&gt;link = second;</a:t>
            </a:r>
          </a:p>
          <a:p>
            <a:pPr mar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first;</a:t>
            </a:r>
          </a:p>
          <a:p>
            <a:pPr mar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u="sng" dirty="0">
              <a:latin typeface="Lucida Console" panose="020B0609040504020204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endParaRPr lang="en-US" altLang="zh-TW" dirty="0">
              <a:solidFill>
                <a:prstClr val="black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data;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dirty="0">
              <a:solidFill>
                <a:prstClr val="black"/>
              </a:solidFill>
              <a:latin typeface="Times New Roman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2411413" y="5589588"/>
          <a:ext cx="259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 rot="5400000">
            <a:off x="2377282" y="5266531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205163" y="5800725"/>
            <a:ext cx="7921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41" name="矩形 20"/>
          <p:cNvSpPr>
            <a:spLocks noChangeArrowheads="1"/>
          </p:cNvSpPr>
          <p:nvPr/>
        </p:nvSpPr>
        <p:spPr bwMode="auto">
          <a:xfrm>
            <a:off x="2411413" y="4292600"/>
            <a:ext cx="5762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2484438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748" name="矩形 20"/>
          <p:cNvSpPr>
            <a:spLocks noChangeArrowheads="1"/>
          </p:cNvSpPr>
          <p:nvPr/>
        </p:nvSpPr>
        <p:spPr bwMode="auto">
          <a:xfrm>
            <a:off x="3851275" y="4292600"/>
            <a:ext cx="8636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 anchor="ctr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second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40687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直線單箭頭接點 16"/>
          <p:cNvCxnSpPr/>
          <p:nvPr/>
        </p:nvCxnSpPr>
        <p:spPr>
          <a:xfrm rot="5400000">
            <a:off x="3961607" y="5264944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字版面配置區 7"/>
          <p:cNvSpPr>
            <a:spLocks noGrp="1"/>
          </p:cNvSpPr>
          <p:nvPr>
            <p:ph type="body" idx="1"/>
          </p:nvPr>
        </p:nvSpPr>
        <p:spPr>
          <a:xfrm>
            <a:off x="971550" y="5876925"/>
            <a:ext cx="7199313" cy="431800"/>
          </a:xfrm>
        </p:spPr>
        <p:txBody>
          <a:bodyPr/>
          <a:lstStyle/>
          <a:p>
            <a:r>
              <a:rPr lang="en-US" altLang="zh-TW" b="1" u="sng"/>
              <a:t>Figure 4.6: </a:t>
            </a:r>
            <a:r>
              <a:rPr lang="en-US" altLang="zh-TW" u="sng"/>
              <a:t>A two-node list (p.152)</a:t>
            </a:r>
            <a:endParaRPr lang="zh-TW" altLang="en-US"/>
          </a:p>
        </p:txBody>
      </p:sp>
      <p:sp>
        <p:nvSpPr>
          <p:cNvPr id="31747" name="文字版面配置區 8"/>
          <p:cNvSpPr>
            <a:spLocks noGrp="1"/>
          </p:cNvSpPr>
          <p:nvPr>
            <p:ph type="body" sz="quarter" idx="3"/>
          </p:nvPr>
        </p:nvSpPr>
        <p:spPr>
          <a:xfrm>
            <a:off x="971975" y="3717002"/>
            <a:ext cx="7199313" cy="431800"/>
          </a:xfrm>
        </p:spPr>
        <p:txBody>
          <a:bodyPr/>
          <a:lstStyle/>
          <a:p>
            <a:r>
              <a:rPr lang="en-US" altLang="zh-TW" b="1" u="sng"/>
              <a:t>Program 4.1: </a:t>
            </a:r>
            <a:r>
              <a:rPr lang="en-US" altLang="zh-TW" u="sng"/>
              <a:t>Create a two-node list (p.152)</a:t>
            </a:r>
            <a:endParaRPr lang="zh-TW" altLang="en-US" u="sng"/>
          </a:p>
        </p:txBody>
      </p:sp>
      <p:sp>
        <p:nvSpPr>
          <p:cNvPr id="31748" name="內容版面配置區 13"/>
          <p:cNvSpPr>
            <a:spLocks noGrp="1"/>
          </p:cNvSpPr>
          <p:nvPr>
            <p:ph sz="quarter" idx="4"/>
          </p:nvPr>
        </p:nvSpPr>
        <p:spPr>
          <a:xfrm>
            <a:off x="971550" y="549275"/>
            <a:ext cx="7199313" cy="3167761"/>
          </a:xfrm>
        </p:spPr>
        <p:txBody>
          <a:bodyPr/>
          <a:lstStyle/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8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// create a linked list with two nodes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* </a:t>
            </a:r>
            <a:r>
              <a:rPr lang="en-US" altLang="zh-TW" sz="1600" dirty="0" err="1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create2NodesList</a:t>
            </a:r>
            <a:r>
              <a:rPr lang="en-US" altLang="zh-TW" sz="1600" dirty="0" smtClean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()</a:t>
            </a:r>
            <a:endParaRPr lang="en-US" altLang="zh-TW" sz="1600" dirty="0">
              <a:solidFill>
                <a:prstClr val="black"/>
              </a:solidFill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first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second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second-&gt;link =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second-&gt;data = 20;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first-&gt;data = 10;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first-&gt;link = second;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return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first;</a:t>
            </a:r>
          </a:p>
          <a:p>
            <a:pPr marL="0" lvl="0" indent="0">
              <a:spcBef>
                <a:spcPts val="300"/>
              </a:spcBef>
            </a:pP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</a:t>
            </a:r>
            <a:endParaRPr lang="zh-TW" altLang="en-US" sz="1600" u="sng" dirty="0">
              <a:solidFill>
                <a:prstClr val="black"/>
              </a:solidFill>
              <a:latin typeface="Lucida Console" panose="020B0609040504020204" pitchFamily="49" charset="0"/>
            </a:endParaRPr>
          </a:p>
        </p:txBody>
      </p:sp>
      <p:graphicFrame>
        <p:nvGraphicFramePr>
          <p:cNvPr id="15" name="表格 14"/>
          <p:cNvGraphicFramePr>
            <a:graphicFrameLocks noGrp="1"/>
          </p:cNvGraphicFramePr>
          <p:nvPr/>
        </p:nvGraphicFramePr>
        <p:xfrm>
          <a:off x="971550" y="5300663"/>
          <a:ext cx="40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r"/>
                      <a:r>
                        <a:rPr lang="en-US" altLang="zh-TW" sz="2000" i="1" dirty="0"/>
                        <a:t>first</a:t>
                      </a:r>
                      <a:endParaRPr lang="zh-TW" altLang="en-US" sz="20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10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20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直線單箭頭接點 15"/>
          <p:cNvCxnSpPr/>
          <p:nvPr/>
        </p:nvCxnSpPr>
        <p:spPr>
          <a:xfrm>
            <a:off x="1836738" y="5511800"/>
            <a:ext cx="5762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3205163" y="5511800"/>
            <a:ext cx="79216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4.3  </a:t>
            </a:r>
            <a:r>
              <a:rPr lang="en-US" altLang="zh-TW" i="1"/>
              <a:t>List insertion</a:t>
            </a:r>
            <a:endParaRPr lang="en-US" altLang="zh-TW"/>
          </a:p>
        </p:txBody>
      </p:sp>
      <p:sp>
        <p:nvSpPr>
          <p:cNvPr id="32771" name="Rectangle 25"/>
          <p:cNvSpPr>
            <a:spLocks noGrp="1" noChangeArrowheads="1"/>
          </p:cNvSpPr>
          <p:nvPr>
            <p:ph sz="half" idx="1"/>
          </p:nvPr>
        </p:nvSpPr>
        <p:spPr>
          <a:xfrm>
            <a:off x="382588" y="1550988"/>
            <a:ext cx="8351837" cy="863600"/>
          </a:xfrm>
        </p:spPr>
        <p:txBody>
          <a:bodyPr/>
          <a:lstStyle/>
          <a:p>
            <a:pPr marL="0" lvl="2" indent="19050" eaLnBrk="1" hangingPunct="1">
              <a:buFont typeface="Arial" charset="0"/>
              <a:buNone/>
            </a:pPr>
            <a:r>
              <a:rPr lang="en-US" altLang="zh-TW" sz="2400" dirty="0"/>
              <a:t>We want to insert a new node with a data field of 50 after some arbitrary node </a:t>
            </a:r>
            <a:r>
              <a:rPr lang="en-US" altLang="zh-TW" sz="2400" i="1" dirty="0"/>
              <a:t>x</a:t>
            </a:r>
            <a:r>
              <a:rPr lang="en-US" altLang="zh-TW" sz="2400" dirty="0"/>
              <a:t>.</a:t>
            </a:r>
          </a:p>
        </p:txBody>
      </p:sp>
      <p:sp>
        <p:nvSpPr>
          <p:cNvPr id="32772" name="內容版面配置區 20"/>
          <p:cNvSpPr>
            <a:spLocks noGrp="1"/>
          </p:cNvSpPr>
          <p:nvPr>
            <p:ph sz="half" idx="2"/>
          </p:nvPr>
        </p:nvSpPr>
        <p:spPr>
          <a:xfrm>
            <a:off x="539972" y="5733016"/>
            <a:ext cx="6480000" cy="433388"/>
          </a:xfrm>
        </p:spPr>
        <p:txBody>
          <a:bodyPr/>
          <a:lstStyle/>
          <a:p>
            <a:r>
              <a:rPr lang="en-US" altLang="zh-TW" b="1" u="sng"/>
              <a:t>Figure 4.7: </a:t>
            </a:r>
            <a:r>
              <a:rPr lang="en-US" altLang="zh-TW" u="sng"/>
              <a:t>Inserting into an empty and nonempty list (p.153)</a:t>
            </a:r>
            <a:endParaRPr lang="zh-TW" altLang="en-US"/>
          </a:p>
        </p:txBody>
      </p: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67960"/>
              </p:ext>
            </p:extLst>
          </p:nvPr>
        </p:nvGraphicFramePr>
        <p:xfrm>
          <a:off x="2411413" y="4149725"/>
          <a:ext cx="6048000" cy="431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18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lang="en-US" altLang="zh-TW" b="1" dirty="0">
                          <a:latin typeface="Times New Roman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en-US" altLang="zh-TW" sz="2000" b="1" dirty="0"/>
                        <a:t>/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lang="en-US" altLang="zh-TW" b="1" dirty="0">
                          <a:latin typeface="Times New Roman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 rot="5400000" flipH="1" flipV="1">
            <a:off x="5327650" y="4833938"/>
            <a:ext cx="792163" cy="28733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124200" y="43656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3987800" y="43656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5148263" y="43656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6300788" y="436403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7164388" y="4365625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11" name="矩形 20"/>
          <p:cNvSpPr>
            <a:spLocks noChangeArrowheads="1"/>
          </p:cNvSpPr>
          <p:nvPr/>
        </p:nvSpPr>
        <p:spPr bwMode="auto">
          <a:xfrm>
            <a:off x="569913" y="3071813"/>
            <a:ext cx="6477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7" name="直線單箭頭接點 36"/>
          <p:cNvCxnSpPr>
            <a:stCxn id="32811" idx="2"/>
          </p:cNvCxnSpPr>
          <p:nvPr/>
        </p:nvCxnSpPr>
        <p:spPr>
          <a:xfrm rot="5400000">
            <a:off x="576263" y="3822700"/>
            <a:ext cx="636588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4859338" y="51577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9" name="直線單箭頭接點 38"/>
          <p:cNvCxnSpPr/>
          <p:nvPr/>
        </p:nvCxnSpPr>
        <p:spPr>
          <a:xfrm rot="5400000">
            <a:off x="4752181" y="4761707"/>
            <a:ext cx="79216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22" name="矩形 20"/>
          <p:cNvSpPr>
            <a:spLocks noChangeArrowheads="1"/>
          </p:cNvSpPr>
          <p:nvPr/>
        </p:nvSpPr>
        <p:spPr bwMode="auto">
          <a:xfrm>
            <a:off x="2413000" y="3068638"/>
            <a:ext cx="574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4" name="直線單箭頭接點 43"/>
          <p:cNvCxnSpPr/>
          <p:nvPr/>
        </p:nvCxnSpPr>
        <p:spPr>
          <a:xfrm rot="5400000">
            <a:off x="2375694" y="3825082"/>
            <a:ext cx="64928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24" name="矩形 20"/>
          <p:cNvSpPr>
            <a:spLocks noChangeArrowheads="1"/>
          </p:cNvSpPr>
          <p:nvPr/>
        </p:nvSpPr>
        <p:spPr bwMode="auto">
          <a:xfrm>
            <a:off x="4429125" y="3068638"/>
            <a:ext cx="57467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46" name="直線單箭頭接點 45"/>
          <p:cNvCxnSpPr>
            <a:stCxn id="32824" idx="2"/>
          </p:cNvCxnSpPr>
          <p:nvPr/>
        </p:nvCxnSpPr>
        <p:spPr>
          <a:xfrm rot="5400000">
            <a:off x="4391819" y="3825082"/>
            <a:ext cx="650875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/>
        </p:nvGraphicFramePr>
        <p:xfrm>
          <a:off x="604838" y="4151313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3200" dirty="0"/>
              <a:t>Singly Linked Lists and Chains</a:t>
            </a:r>
          </a:p>
          <a:p>
            <a:pPr eaLnBrk="1" hangingPunct="1"/>
            <a:r>
              <a:rPr lang="en-US" altLang="zh-TW" sz="3200" dirty="0"/>
              <a:t>Representing Chains in C</a:t>
            </a:r>
          </a:p>
          <a:p>
            <a:pPr eaLnBrk="1" hangingPunct="1"/>
            <a:r>
              <a:rPr lang="en-US" altLang="zh-TW" sz="3200" dirty="0"/>
              <a:t>Linked Stacks and Queues</a:t>
            </a:r>
          </a:p>
          <a:p>
            <a:pPr eaLnBrk="1" hangingPunct="1"/>
            <a:r>
              <a:rPr lang="en-US" altLang="zh-TW" sz="3200" dirty="0"/>
              <a:t>Polynomials</a:t>
            </a:r>
          </a:p>
          <a:p>
            <a:pPr eaLnBrk="1" hangingPunct="1"/>
            <a:r>
              <a:rPr lang="en-US" altLang="zh-TW" sz="3200" dirty="0"/>
              <a:t>Additional List Operations</a:t>
            </a:r>
          </a:p>
          <a:p>
            <a:pPr eaLnBrk="1" hangingPunct="1"/>
            <a:r>
              <a:rPr lang="en-US" altLang="zh-TW" sz="3200" dirty="0"/>
              <a:t>Equivalence Classes</a:t>
            </a:r>
          </a:p>
          <a:p>
            <a:pPr eaLnBrk="1" hangingPunct="1"/>
            <a:r>
              <a:rPr lang="en-US" altLang="zh-TW" sz="3200" dirty="0"/>
              <a:t>Sparse Matrices</a:t>
            </a:r>
          </a:p>
          <a:p>
            <a:pPr eaLnBrk="1" hangingPunct="1"/>
            <a:r>
              <a:rPr lang="en-US" altLang="zh-TW" sz="3200" dirty="0"/>
              <a:t>Doubly Linked Lists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x-&gt;link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x-&gt;link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49133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31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3832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35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x-&gt;link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x-&gt;link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863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4864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67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x-&gt;link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x-&gt;link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887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5888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91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x-&gt;link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x-&gt;link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5046663" y="5626100"/>
            <a:ext cx="792162" cy="2873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13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6914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17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x-&gt;link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x-&gt;link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935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7936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39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temp-&gt;link = x-&gt;link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x-&gt;link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960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8961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964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x-&gt;link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984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39985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88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x-&gt;link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5046663" y="5626100"/>
            <a:ext cx="792162" cy="2873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09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1010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13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5046663" y="5626100"/>
            <a:ext cx="792162" cy="2873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33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2034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37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4.1 Singly Linked Lists</a:t>
            </a:r>
            <a:endParaRPr lang="zh-TW" altLang="en-US" dirty="0"/>
          </a:p>
        </p:txBody>
      </p:sp>
      <p:sp>
        <p:nvSpPr>
          <p:cNvPr id="4099" name="內容版面配置區 2"/>
          <p:cNvSpPr>
            <a:spLocks noGrp="1"/>
          </p:cNvSpPr>
          <p:nvPr>
            <p:ph idx="1"/>
          </p:nvPr>
        </p:nvSpPr>
        <p:spPr>
          <a:xfrm>
            <a:off x="107950" y="1268413"/>
            <a:ext cx="8928100" cy="5040312"/>
          </a:xfrm>
        </p:spPr>
        <p:txBody>
          <a:bodyPr/>
          <a:lstStyle/>
          <a:p>
            <a:r>
              <a:rPr lang="en-US" altLang="zh-TW" dirty="0"/>
              <a:t>When an array and a sequential mapping are used for ordered lists, operations such as insertion and deletion of arbitrary elements are expensive.</a:t>
            </a:r>
          </a:p>
          <a:p>
            <a:r>
              <a:rPr lang="en-US" altLang="zh-TW" dirty="0"/>
              <a:t>For example, consider the following</a:t>
            </a:r>
            <a:r>
              <a:rPr lang="en-US" altLang="zh-TW" dirty="0">
                <a:solidFill>
                  <a:schemeClr val="hlink"/>
                </a:solidFill>
              </a:rPr>
              <a:t> alphabetized</a:t>
            </a:r>
            <a:r>
              <a:rPr lang="en-US" altLang="zh-TW" dirty="0"/>
              <a:t> list of three-letter English words ending in AT:</a:t>
            </a:r>
          </a:p>
          <a:p>
            <a:pPr>
              <a:buFont typeface="Arial" charset="0"/>
              <a:buNone/>
            </a:pPr>
            <a:r>
              <a:rPr lang="en-US" altLang="zh-TW" sz="2000" dirty="0">
                <a:solidFill>
                  <a:srgbClr val="000000"/>
                </a:solidFill>
              </a:rPr>
              <a:t>	(BAT, CAT, EAT, FAT, HAT, JAT, LAT, MAT, OAT, PAT, RAT, SAT, VAT, WAT)</a:t>
            </a:r>
            <a:endParaRPr lang="en-US" altLang="zh-TW" dirty="0"/>
          </a:p>
          <a:p>
            <a:r>
              <a:rPr lang="en-US" altLang="zh-TW" dirty="0"/>
              <a:t>If we are using an array and a sequential mapping to keep this list, then</a:t>
            </a:r>
          </a:p>
          <a:p>
            <a:pPr lvl="1" eaLnBrk="1" hangingPunct="1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0000FF"/>
                </a:solidFill>
              </a:rPr>
              <a:t>insertion</a:t>
            </a:r>
            <a:r>
              <a:rPr lang="en-US" altLang="zh-TW" sz="2000" dirty="0"/>
              <a:t> of </a:t>
            </a:r>
            <a:r>
              <a:rPr lang="en-US" altLang="zh-TW" sz="2000" dirty="0">
                <a:solidFill>
                  <a:srgbClr val="0000FF"/>
                </a:solidFill>
              </a:rPr>
              <a:t>GAT</a:t>
            </a:r>
            <a:r>
              <a:rPr lang="en-US" altLang="zh-TW" sz="2000" dirty="0"/>
              <a:t> will require us to move either HAT, JAT, LAT, </a:t>
            </a:r>
            <a:r>
              <a:rPr lang="en-US" altLang="zh-TW" sz="2000" dirty="0">
                <a:cs typeface="Times New Roman"/>
              </a:rPr>
              <a:t>…</a:t>
            </a:r>
            <a:r>
              <a:rPr lang="en-US" altLang="zh-TW" sz="2000" dirty="0"/>
              <a:t>, WAT one location higher or BAT, CAT, EAT, and FAT one location lower; and</a:t>
            </a:r>
          </a:p>
          <a:p>
            <a:pPr lvl="1" eaLnBrk="1" hangingPunct="1"/>
            <a:r>
              <a:rPr lang="en-US" altLang="zh-TW" sz="2000" dirty="0"/>
              <a:t>the </a:t>
            </a:r>
            <a:r>
              <a:rPr lang="en-US" altLang="zh-TW" sz="2000" dirty="0">
                <a:solidFill>
                  <a:srgbClr val="0000FF"/>
                </a:solidFill>
              </a:rPr>
              <a:t>deletion</a:t>
            </a:r>
            <a:r>
              <a:rPr lang="en-US" altLang="zh-TW" sz="2000" dirty="0"/>
              <a:t> of </a:t>
            </a:r>
            <a:r>
              <a:rPr lang="en-US" altLang="zh-TW" sz="2000" dirty="0">
                <a:solidFill>
                  <a:srgbClr val="0000FF"/>
                </a:solidFill>
              </a:rPr>
              <a:t>LAT</a:t>
            </a:r>
            <a:r>
              <a:rPr lang="en-US" altLang="zh-TW" sz="2000" dirty="0"/>
              <a:t> will require us to move either MAT, OAT, PAT, </a:t>
            </a:r>
            <a:r>
              <a:rPr lang="en-US" altLang="zh-TW" sz="2000" dirty="0">
                <a:latin typeface="Times New Roman"/>
                <a:cs typeface="Times New Roman"/>
              </a:rPr>
              <a:t>…</a:t>
            </a:r>
            <a:r>
              <a:rPr lang="en-US" altLang="zh-TW" sz="2000" dirty="0"/>
              <a:t>, WAT one location lower or BAT, CAT, EAT, </a:t>
            </a:r>
            <a:r>
              <a:rPr lang="en-US" altLang="zh-TW" sz="2000" dirty="0">
                <a:cs typeface="Times New Roman"/>
              </a:rPr>
              <a:t>…</a:t>
            </a:r>
            <a:r>
              <a:rPr lang="en-US" altLang="zh-TW" sz="2000" dirty="0"/>
              <a:t>, JAT one location higher.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x-&gt;link = temp;</a:t>
            </a:r>
          </a:p>
          <a:p>
            <a:pPr lvl="0"/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079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4080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83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8" name="直線單箭頭接點 27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x-&gt;link = temp;</a:t>
            </a:r>
          </a:p>
          <a:p>
            <a:pPr lvl="0"/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4971257" y="5701506"/>
            <a:ext cx="792162" cy="1365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04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5105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08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x-&gt;link = temp;</a:t>
            </a:r>
          </a:p>
          <a:p>
            <a:pPr lvl="0"/>
            <a:r>
              <a:rPr lang="en-US" altLang="zh-TW" dirty="0">
                <a:solidFill>
                  <a:srgbClr val="FF0000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4971257" y="5701506"/>
            <a:ext cx="792162" cy="136525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28" name="矩形 20"/>
          <p:cNvSpPr>
            <a:spLocks noChangeArrowheads="1"/>
          </p:cNvSpPr>
          <p:nvPr/>
        </p:nvSpPr>
        <p:spPr bwMode="auto">
          <a:xfrm>
            <a:off x="1114425" y="51577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6129" name="矩形 20"/>
          <p:cNvSpPr>
            <a:spLocks noChangeArrowheads="1"/>
          </p:cNvSpPr>
          <p:nvPr/>
        </p:nvSpPr>
        <p:spPr bwMode="auto">
          <a:xfrm>
            <a:off x="4067175" y="4437063"/>
            <a:ext cx="576263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610894" y="4901407"/>
            <a:ext cx="504825" cy="79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2051050" y="5373688"/>
            <a:ext cx="50482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32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1835150" y="51577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6434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0" name="直線單箭頭接點 19"/>
          <p:cNvCxnSpPr/>
          <p:nvPr/>
        </p:nvCxnSpPr>
        <p:spPr>
          <a:xfrm rot="5400000">
            <a:off x="5760244" y="6128544"/>
            <a:ext cx="504825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724525" y="5876925"/>
            <a:ext cx="287338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rot="5400000">
            <a:off x="5580856" y="6020594"/>
            <a:ext cx="288925" cy="15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8131" name="矩形 20"/>
          <p:cNvSpPr>
            <a:spLocks noChangeArrowheads="1"/>
          </p:cNvSpPr>
          <p:nvPr/>
        </p:nvSpPr>
        <p:spPr bwMode="auto">
          <a:xfrm>
            <a:off x="4854575" y="4294188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8132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323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163" name="矩形 20"/>
          <p:cNvSpPr>
            <a:spLocks noChangeArrowheads="1"/>
          </p:cNvSpPr>
          <p:nvPr/>
        </p:nvSpPr>
        <p:spPr bwMode="auto">
          <a:xfrm>
            <a:off x="4854575" y="4294188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49164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323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187" name="矩形 20"/>
          <p:cNvSpPr>
            <a:spLocks noChangeArrowheads="1"/>
          </p:cNvSpPr>
          <p:nvPr/>
        </p:nvSpPr>
        <p:spPr bwMode="auto">
          <a:xfrm>
            <a:off x="4854575" y="4294188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0188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323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temp-&gt;link = 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211" name="矩形 20"/>
          <p:cNvSpPr>
            <a:spLocks noChangeArrowheads="1"/>
          </p:cNvSpPr>
          <p:nvPr/>
        </p:nvSpPr>
        <p:spPr bwMode="auto">
          <a:xfrm>
            <a:off x="4854575" y="4294188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1212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323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235" name="矩形 20"/>
          <p:cNvSpPr>
            <a:spLocks noChangeArrowheads="1"/>
          </p:cNvSpPr>
          <p:nvPr/>
        </p:nvSpPr>
        <p:spPr bwMode="auto">
          <a:xfrm>
            <a:off x="4854575" y="4294188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2236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323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259" name="矩形 20"/>
          <p:cNvSpPr>
            <a:spLocks noChangeArrowheads="1"/>
          </p:cNvSpPr>
          <p:nvPr/>
        </p:nvSpPr>
        <p:spPr bwMode="auto">
          <a:xfrm>
            <a:off x="4854575" y="4294188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3260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323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 rot="5400000">
            <a:off x="4824413" y="52657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Singly Linked Lists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Problems of a sequence representation (ordered list)</a:t>
            </a:r>
          </a:p>
          <a:p>
            <a:pPr lvl="1" eaLnBrk="1" hangingPunct="1"/>
            <a:r>
              <a:rPr lang="en-US" altLang="zh-TW" dirty="0"/>
              <a:t>Arbitrary insertion and deletion from arrays can be very time-consuming</a:t>
            </a:r>
          </a:p>
          <a:p>
            <a:pPr lvl="1" eaLnBrk="1" hangingPunct="1"/>
            <a:r>
              <a:rPr lang="en-US" altLang="zh-TW" dirty="0"/>
              <a:t>Waste storage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ea typeface="細明體" panose="02020509000000000000" pitchFamily="49" charset="-120"/>
              </a:rPr>
              <a:t>first = temp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283" name="矩形 20"/>
          <p:cNvSpPr>
            <a:spLocks noChangeArrowheads="1"/>
          </p:cNvSpPr>
          <p:nvPr/>
        </p:nvSpPr>
        <p:spPr bwMode="auto">
          <a:xfrm>
            <a:off x="4854575" y="4294188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4284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4932363" y="47259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 rot="5400000">
            <a:off x="4824413" y="5265738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 *x )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ea typeface="細明體" panose="02020509000000000000" pitchFamily="49" charset="-120"/>
              </a:rPr>
              <a:t>first )</a:t>
            </a:r>
          </a:p>
          <a:p>
            <a:r>
              <a:rPr lang="zh-TW" altLang="en-US" dirty="0">
                <a:ea typeface="細明體" panose="02020509000000000000" pitchFamily="49" charset="-120"/>
              </a:rPr>
              <a:t>   </a:t>
            </a:r>
            <a:r>
              <a:rPr lang="en-US" altLang="zh-TW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temp-&gt;link = x-&gt;link;</a:t>
            </a:r>
          </a:p>
          <a:p>
            <a:r>
              <a:rPr lang="en-US" altLang="zh-TW" dirty="0"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4400" b="1" dirty="0">
              <a:cs typeface="Courier New" pitchFamily="49" charset="0"/>
            </a:endParaRPr>
          </a:p>
        </p:txBody>
      </p:sp>
      <p:sp>
        <p:nvSpPr>
          <p:cNvPr id="56323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H="1">
            <a:off x="2339975" y="4797426"/>
            <a:ext cx="504825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6367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6368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7347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84" name="矩形 20"/>
          <p:cNvSpPr>
            <a:spLocks noChangeArrowheads="1"/>
          </p:cNvSpPr>
          <p:nvPr/>
        </p:nvSpPr>
        <p:spPr bwMode="auto">
          <a:xfrm>
            <a:off x="2916238" y="40052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7385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H="1">
            <a:off x="2339975" y="4797426"/>
            <a:ext cx="504825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88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07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987675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7414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 rot="5400000">
            <a:off x="2806700" y="4760913"/>
            <a:ext cx="504825" cy="288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371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16" name="矩形 20"/>
          <p:cNvSpPr>
            <a:spLocks noChangeArrowheads="1"/>
          </p:cNvSpPr>
          <p:nvPr/>
        </p:nvSpPr>
        <p:spPr bwMode="auto">
          <a:xfrm>
            <a:off x="2916238" y="40052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8417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H="1">
            <a:off x="2339975" y="4797426"/>
            <a:ext cx="504825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20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0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987675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447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 rot="5400000">
            <a:off x="2806700" y="4760913"/>
            <a:ext cx="504825" cy="288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9395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40" name="矩形 20"/>
          <p:cNvSpPr>
            <a:spLocks noChangeArrowheads="1"/>
          </p:cNvSpPr>
          <p:nvPr/>
        </p:nvSpPr>
        <p:spPr bwMode="auto">
          <a:xfrm>
            <a:off x="2916238" y="40052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59441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H="1">
            <a:off x="2339975" y="4797426"/>
            <a:ext cx="504825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44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64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987675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471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 rot="5400000">
            <a:off x="2806700" y="4760913"/>
            <a:ext cx="504825" cy="288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419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65" name="矩形 20"/>
          <p:cNvSpPr>
            <a:spLocks noChangeArrowheads="1"/>
          </p:cNvSpPr>
          <p:nvPr/>
        </p:nvSpPr>
        <p:spPr bwMode="auto">
          <a:xfrm>
            <a:off x="2916238" y="40052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0466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H="1">
            <a:off x="2339975" y="4797426"/>
            <a:ext cx="504825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69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89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987675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0496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 rot="5400000">
            <a:off x="2806700" y="4760913"/>
            <a:ext cx="504825" cy="288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1443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5046663" y="5626100"/>
            <a:ext cx="792162" cy="2873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0" name="矩形 20"/>
          <p:cNvSpPr>
            <a:spLocks noChangeArrowheads="1"/>
          </p:cNvSpPr>
          <p:nvPr/>
        </p:nvSpPr>
        <p:spPr bwMode="auto">
          <a:xfrm>
            <a:off x="2916238" y="40052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1491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H="1">
            <a:off x="2339975" y="4797426"/>
            <a:ext cx="504825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94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14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2987675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521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 rot="5400000">
            <a:off x="2806700" y="4760913"/>
            <a:ext cx="504825" cy="288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2467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5046663" y="5626100"/>
            <a:ext cx="792162" cy="2873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H="1">
            <a:off x="2339975" y="4797426"/>
            <a:ext cx="504825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521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2522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標題 1"/>
          <p:cNvSpPr>
            <a:spLocks noGrp="1"/>
          </p:cNvSpPr>
          <p:nvPr>
            <p:ph type="title" idx="4294967295"/>
          </p:nvPr>
        </p:nvSpPr>
        <p:spPr>
          <a:xfrm>
            <a:off x="396875" y="260350"/>
            <a:ext cx="8351838" cy="8636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3491" name="內容版面配置區 2"/>
          <p:cNvSpPr>
            <a:spLocks noGrp="1"/>
          </p:cNvSpPr>
          <p:nvPr>
            <p:ph sz="half" idx="1"/>
          </p:nvPr>
        </p:nvSpPr>
        <p:spPr>
          <a:xfrm>
            <a:off x="395288" y="1268413"/>
            <a:ext cx="4032250" cy="5040312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3492" name="內容版面配置區 3"/>
          <p:cNvSpPr>
            <a:spLocks noGrp="1"/>
          </p:cNvSpPr>
          <p:nvPr>
            <p:ph sz="half" idx="2"/>
          </p:nvPr>
        </p:nvSpPr>
        <p:spPr>
          <a:xfrm>
            <a:off x="4716463" y="1268413"/>
            <a:ext cx="4032250" cy="5040312"/>
          </a:xfrm>
        </p:spPr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/>
              <a:t>An elegant solution: using linked representations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Successive items may be placed anywhere in memory.</a:t>
            </a:r>
          </a:p>
          <a:p>
            <a:pPr eaLnBrk="1" hangingPunct="1"/>
            <a:r>
              <a:rPr lang="en-US" altLang="zh-TW" dirty="0"/>
              <a:t>In a sequential representation the </a:t>
            </a:r>
            <a:r>
              <a:rPr lang="en-US" altLang="zh-TW" dirty="0">
                <a:solidFill>
                  <a:schemeClr val="hlink"/>
                </a:solidFill>
              </a:rPr>
              <a:t>order of elements</a:t>
            </a:r>
            <a:r>
              <a:rPr lang="en-US" altLang="zh-TW" dirty="0"/>
              <a:t> is the same as in the </a:t>
            </a:r>
            <a:r>
              <a:rPr lang="en-US" altLang="zh-TW" dirty="0">
                <a:solidFill>
                  <a:schemeClr val="hlink"/>
                </a:solidFill>
              </a:rPr>
              <a:t>ordered list</a:t>
            </a:r>
            <a:r>
              <a:rPr lang="en-US" altLang="zh-TW" dirty="0"/>
              <a:t>, whereas in a linked representation these two sequences </a:t>
            </a:r>
            <a:r>
              <a:rPr lang="en-US" altLang="zh-TW" dirty="0">
                <a:solidFill>
                  <a:schemeClr val="hlink"/>
                </a:solidFill>
              </a:rPr>
              <a:t>need not be the same</a:t>
            </a:r>
            <a:r>
              <a:rPr lang="en-US" altLang="zh-TW" dirty="0"/>
              <a:t>.</a:t>
            </a:r>
          </a:p>
          <a:p>
            <a:pPr eaLnBrk="1" hangingPunct="1"/>
            <a:r>
              <a:rPr lang="en-US" altLang="zh-TW" dirty="0"/>
              <a:t>To access list elements in the correct order, with each element we store the </a:t>
            </a:r>
            <a:r>
              <a:rPr lang="en-US" altLang="zh-TW" dirty="0">
                <a:solidFill>
                  <a:schemeClr val="hlink"/>
                </a:solidFill>
              </a:rPr>
              <a:t>address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hlink"/>
                </a:solidFill>
              </a:rPr>
              <a:t>location</a:t>
            </a:r>
            <a:r>
              <a:rPr lang="en-US" altLang="zh-TW" dirty="0"/>
              <a:t> of the next element in that list.</a:t>
            </a:r>
          </a:p>
          <a:p>
            <a:pPr eaLnBrk="1" hangingPunct="1"/>
            <a:r>
              <a:rPr lang="en-US" altLang="zh-TW" dirty="0"/>
              <a:t>Thus, associated with each data item in a linked representation is a pointer or link to the next item.</a:t>
            </a:r>
          </a:p>
          <a:p>
            <a:pPr eaLnBrk="1" hangingPunct="1"/>
            <a:r>
              <a:rPr lang="en-US" altLang="zh-TW" dirty="0"/>
              <a:t>A linked list is comprised of </a:t>
            </a:r>
            <a:r>
              <a:rPr lang="en-US" altLang="zh-TW" i="1" dirty="0">
                <a:solidFill>
                  <a:schemeClr val="hlink"/>
                </a:solidFill>
              </a:rPr>
              <a:t>nodes</a:t>
            </a:r>
            <a:r>
              <a:rPr lang="en-US" altLang="zh-TW" dirty="0"/>
              <a:t>; each node has zero or more </a:t>
            </a:r>
            <a:r>
              <a:rPr lang="en-US" altLang="zh-TW" dirty="0">
                <a:solidFill>
                  <a:schemeClr val="hlink"/>
                </a:solidFill>
              </a:rPr>
              <a:t>data fields</a:t>
            </a:r>
            <a:r>
              <a:rPr lang="en-US" altLang="zh-TW" dirty="0"/>
              <a:t> and one or more </a:t>
            </a:r>
            <a:r>
              <a:rPr lang="en-US" altLang="zh-TW" dirty="0">
                <a:solidFill>
                  <a:srgbClr val="0000FF"/>
                </a:solidFill>
              </a:rPr>
              <a:t>link</a:t>
            </a:r>
            <a:r>
              <a:rPr lang="en-US" altLang="zh-TW" dirty="0"/>
              <a:t> or </a:t>
            </a:r>
            <a:r>
              <a:rPr lang="en-US" altLang="zh-TW" dirty="0">
                <a:solidFill>
                  <a:schemeClr val="hlink"/>
                </a:solidFill>
              </a:rPr>
              <a:t>pointer </a:t>
            </a:r>
            <a:r>
              <a:rPr lang="en-US" altLang="zh-TW" dirty="0">
                <a:solidFill>
                  <a:srgbClr val="0000FF"/>
                </a:solidFill>
              </a:rPr>
              <a:t>fields</a:t>
            </a:r>
            <a:r>
              <a:rPr lang="en-US" altLang="zh-TW" dirty="0"/>
              <a:t>.</a:t>
            </a:r>
          </a:p>
          <a:p>
            <a:pPr eaLnBrk="1" hangingPunct="1"/>
            <a:r>
              <a:rPr lang="en-US" altLang="zh-TW" dirty="0"/>
              <a:t>Figure 4.1 shows how some of the elements in our list of three-letter words may be represented in memory by using pointers.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4515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522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5539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65540" name="矩形 20"/>
          <p:cNvSpPr>
            <a:spLocks noChangeArrowheads="1"/>
          </p:cNvSpPr>
          <p:nvPr/>
        </p:nvSpPr>
        <p:spPr bwMode="auto">
          <a:xfrm>
            <a:off x="5214938" y="44370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5541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5554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292725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563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572" name="矩形 20"/>
          <p:cNvSpPr>
            <a:spLocks noChangeArrowheads="1"/>
          </p:cNvSpPr>
          <p:nvPr/>
        </p:nvSpPr>
        <p:spPr bwMode="auto">
          <a:xfrm>
            <a:off x="5214938" y="44370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6573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587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292725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587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596" name="矩形 20"/>
          <p:cNvSpPr>
            <a:spLocks noChangeArrowheads="1"/>
          </p:cNvSpPr>
          <p:nvPr/>
        </p:nvSpPr>
        <p:spPr bwMode="auto">
          <a:xfrm>
            <a:off x="5214938" y="44370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7597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7611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292725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611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20" name="矩形 20"/>
          <p:cNvSpPr>
            <a:spLocks noChangeArrowheads="1"/>
          </p:cNvSpPr>
          <p:nvPr/>
        </p:nvSpPr>
        <p:spPr bwMode="auto">
          <a:xfrm>
            <a:off x="5214938" y="44370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8621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8635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292725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635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44" name="矩形 20"/>
          <p:cNvSpPr>
            <a:spLocks noChangeArrowheads="1"/>
          </p:cNvSpPr>
          <p:nvPr/>
        </p:nvSpPr>
        <p:spPr bwMode="auto">
          <a:xfrm>
            <a:off x="5214938" y="4437063"/>
            <a:ext cx="5810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72000" rIns="72000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69645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659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5292725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" name="直線單箭頭接點 36"/>
          <p:cNvCxnSpPr/>
          <p:nvPr/>
        </p:nvCxnSpPr>
        <p:spPr>
          <a:xfrm rot="5400000">
            <a:off x="5111750" y="5192713"/>
            <a:ext cx="504825" cy="28892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659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0674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707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714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731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73733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3746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1" name="矩形 20"/>
          <p:cNvSpPr>
            <a:spLocks noChangeArrowheads="1"/>
          </p:cNvSpPr>
          <p:nvPr/>
        </p:nvSpPr>
        <p:spPr bwMode="auto">
          <a:xfrm>
            <a:off x="5004053" y="4869180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071802"/>
              </p:ext>
            </p:extLst>
          </p:nvPr>
        </p:nvGraphicFramePr>
        <p:xfrm>
          <a:off x="3132000" y="369000"/>
          <a:ext cx="324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data</a:t>
                      </a:r>
                      <a:endParaRPr lang="zh-TW" altLang="en-US" sz="2000" i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link</a:t>
                      </a:r>
                      <a:endParaRPr lang="zh-TW" altLang="en-US" sz="2000" i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/>
                        <a:t>011BECC0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011BECF8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011BECF8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HAT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011BEEB8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011BEDA0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011BEE80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011BEDD8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011BECC0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011BEE80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011BEDD8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011BEEB8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JAT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011BEEF0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011BEEF0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lt"/>
                        </a:rPr>
                        <a:t>LAT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011BF120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011BF120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latin typeface="+mn-lt"/>
                        </a:rPr>
                        <a:t>MAT</a:t>
                      </a:r>
                      <a:endParaRPr lang="zh-TW" altLang="en-US" sz="20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>
                        <a:latin typeface="+mn-lt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57321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5622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41188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755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65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779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矩形 20"/>
          <p:cNvSpPr>
            <a:spLocks noChangeArrowheads="1"/>
          </p:cNvSpPr>
          <p:nvPr/>
        </p:nvSpPr>
        <p:spPr bwMode="auto">
          <a:xfrm>
            <a:off x="5004053" y="4869180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779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789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803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矩形 20"/>
          <p:cNvSpPr>
            <a:spLocks noChangeArrowheads="1"/>
          </p:cNvSpPr>
          <p:nvPr/>
        </p:nvSpPr>
        <p:spPr bwMode="auto">
          <a:xfrm>
            <a:off x="5004053" y="4869180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803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813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827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13" name="矩形 20"/>
          <p:cNvSpPr>
            <a:spLocks noChangeArrowheads="1"/>
          </p:cNvSpPr>
          <p:nvPr/>
        </p:nvSpPr>
        <p:spPr bwMode="auto">
          <a:xfrm>
            <a:off x="5004053" y="4869180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827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836" name="矩形 20"/>
          <p:cNvSpPr>
            <a:spLocks noChangeArrowheads="1"/>
          </p:cNvSpPr>
          <p:nvPr/>
        </p:nvSpPr>
        <p:spPr bwMode="auto">
          <a:xfrm>
            <a:off x="5004053" y="4869180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77837" name="矩形 20"/>
          <p:cNvSpPr>
            <a:spLocks noChangeArrowheads="1"/>
          </p:cNvSpPr>
          <p:nvPr/>
        </p:nvSpPr>
        <p:spPr bwMode="auto">
          <a:xfrm>
            <a:off x="3268663" y="5589588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205288" y="5805488"/>
            <a:ext cx="655637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3989388" y="5589588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7851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787900" y="5084763"/>
            <a:ext cx="360174" cy="5045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8851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4860925" y="5589588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4573588" y="48688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866" name="矩形 20"/>
          <p:cNvSpPr>
            <a:spLocks noChangeArrowheads="1"/>
          </p:cNvSpPr>
          <p:nvPr/>
        </p:nvSpPr>
        <p:spPr bwMode="auto">
          <a:xfrm>
            <a:off x="3132138" y="48688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3" name="直線單箭頭接點 12"/>
          <p:cNvCxnSpPr/>
          <p:nvPr/>
        </p:nvCxnSpPr>
        <p:spPr>
          <a:xfrm>
            <a:off x="4787900" y="5084763"/>
            <a:ext cx="360174" cy="5045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899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rot="16200000" flipH="1">
            <a:off x="2339975" y="4797426"/>
            <a:ext cx="504825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43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0944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923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1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84438" y="4652963"/>
            <a:ext cx="359348" cy="50425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964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983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1990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表格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矩形 20"/>
          <p:cNvSpPr>
            <a:spLocks noChangeArrowheads="1"/>
          </p:cNvSpPr>
          <p:nvPr/>
        </p:nvSpPr>
        <p:spPr bwMode="auto">
          <a:xfrm>
            <a:off x="2699766" y="4437126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2947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993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84438" y="4652963"/>
            <a:ext cx="359348" cy="50425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996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3016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3023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2699766" y="4437126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3971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17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84438" y="4652963"/>
            <a:ext cx="359348" cy="50425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020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40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4047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2699766" y="4437126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Singly Linked Lists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395288" y="1268413"/>
            <a:ext cx="8351837" cy="2592387"/>
          </a:xfrm>
        </p:spPr>
        <p:txBody>
          <a:bodyPr/>
          <a:lstStyle/>
          <a:p>
            <a:pPr eaLnBrk="1" hangingPunct="1"/>
            <a:r>
              <a:rPr lang="en-US" altLang="zh-TW" sz="2400" dirty="0"/>
              <a:t>It is customary to draw linked lists are as an order sequence of nodes with links being represented by arrows as in Figure 4.2.</a:t>
            </a:r>
          </a:p>
          <a:p>
            <a:pPr eaLnBrk="1" hangingPunct="1"/>
            <a:r>
              <a:rPr lang="en-US" altLang="zh-TW" sz="2400" dirty="0"/>
              <a:t>Notice that we do not explicitly put in the values of pointers, but simply draw arrows to indicate that they are there.</a:t>
            </a:r>
          </a:p>
          <a:p>
            <a:pPr eaLnBrk="1" hangingPunct="1"/>
            <a:r>
              <a:rPr lang="en-US" altLang="zh-TW" sz="2400" dirty="0"/>
              <a:t>The linked structures of Figure 4.1 and 4.2 are called </a:t>
            </a:r>
            <a:r>
              <a:rPr lang="en-US" altLang="zh-TW" sz="2400" i="1" dirty="0">
                <a:solidFill>
                  <a:srgbClr val="FF0000"/>
                </a:solidFill>
              </a:rPr>
              <a:t>singly linked lists</a:t>
            </a:r>
            <a:r>
              <a:rPr lang="en-US" altLang="zh-TW" sz="2400" dirty="0"/>
              <a:t> or </a:t>
            </a:r>
            <a:r>
              <a:rPr lang="en-US" altLang="zh-TW" sz="2400" i="1" dirty="0">
                <a:solidFill>
                  <a:srgbClr val="FF0000"/>
                </a:solidFill>
              </a:rPr>
              <a:t>chains</a:t>
            </a:r>
            <a:r>
              <a:rPr lang="en-US" altLang="zh-TW" sz="2400" dirty="0"/>
              <a:t>.</a:t>
            </a:r>
          </a:p>
        </p:txBody>
      </p:sp>
      <p:sp>
        <p:nvSpPr>
          <p:cNvPr id="8196" name="內容版面配置區 15"/>
          <p:cNvSpPr>
            <a:spLocks noGrp="1"/>
          </p:cNvSpPr>
          <p:nvPr>
            <p:ph sz="half" idx="2"/>
          </p:nvPr>
        </p:nvSpPr>
        <p:spPr>
          <a:xfrm>
            <a:off x="395288" y="5589588"/>
            <a:ext cx="8351837" cy="431800"/>
          </a:xfrm>
        </p:spPr>
        <p:txBody>
          <a:bodyPr/>
          <a:lstStyle/>
          <a:p>
            <a:pPr eaLnBrk="1" hangingPunct="1"/>
            <a:r>
              <a:rPr lang="en-US" altLang="zh-TW" b="1" u="sng"/>
              <a:t>Figure 4.2: </a:t>
            </a:r>
            <a:r>
              <a:rPr lang="en-US" altLang="zh-TW" u="sng"/>
              <a:t>Usual way to draw a linked list (p.147)</a:t>
            </a:r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465153"/>
              </p:ext>
            </p:extLst>
          </p:nvPr>
        </p:nvGraphicFramePr>
        <p:xfrm>
          <a:off x="539497" y="4868863"/>
          <a:ext cx="8208717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i="1" dirty="0"/>
                        <a:t>first</a:t>
                      </a:r>
                      <a:endParaRPr lang="zh-TW" altLang="en-US" sz="2400" i="1" dirty="0"/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72000" marR="72000" marT="46800" marB="46800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BAT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CAT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EAT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Cambria Math" panose="02040503050406030204" pitchFamily="18" charset="0"/>
                          <a:sym typeface="tci3"/>
                        </a:rPr>
                        <a:t>⋯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WAT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直線單箭頭接點 6"/>
          <p:cNvCxnSpPr/>
          <p:nvPr/>
        </p:nvCxnSpPr>
        <p:spPr>
          <a:xfrm flipV="1">
            <a:off x="2771775" y="50847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 flipV="1">
            <a:off x="4284663" y="50847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5795963" y="50847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 flipV="1">
            <a:off x="7019925" y="5084763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1258888" y="5084763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995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42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84438" y="4652963"/>
            <a:ext cx="359348" cy="50425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045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5065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5072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2" name="直線單箭頭接點 41"/>
          <p:cNvCxnSpPr/>
          <p:nvPr/>
        </p:nvCxnSpPr>
        <p:spPr>
          <a:xfrm>
            <a:off x="5292725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2699766" y="4437126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6019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5046663" y="5626100"/>
            <a:ext cx="792162" cy="2873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67" name="矩形 20"/>
          <p:cNvSpPr>
            <a:spLocks noChangeArrowheads="1"/>
          </p:cNvSpPr>
          <p:nvPr/>
        </p:nvSpPr>
        <p:spPr bwMode="auto">
          <a:xfrm>
            <a:off x="4284663" y="4005263"/>
            <a:ext cx="4318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17" name="直線單箭頭接點 16"/>
          <p:cNvCxnSpPr/>
          <p:nvPr/>
        </p:nvCxnSpPr>
        <p:spPr>
          <a:xfrm rot="16200000" flipH="1">
            <a:off x="43918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84438" y="4652963"/>
            <a:ext cx="359348" cy="50425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70" name="矩形 20"/>
          <p:cNvSpPr>
            <a:spLocks noChangeArrowheads="1"/>
          </p:cNvSpPr>
          <p:nvPr/>
        </p:nvSpPr>
        <p:spPr bwMode="auto">
          <a:xfrm>
            <a:off x="3706813" y="6165850"/>
            <a:ext cx="7207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temp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4" name="直線單箭頭接點 33"/>
          <p:cNvCxnSpPr/>
          <p:nvPr/>
        </p:nvCxnSpPr>
        <p:spPr>
          <a:xfrm>
            <a:off x="4643438" y="6381750"/>
            <a:ext cx="655637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/>
        </p:nvGraphicFramePr>
        <p:xfrm>
          <a:off x="4284663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表格 25"/>
          <p:cNvGraphicFramePr>
            <a:graphicFrameLocks noGrp="1"/>
          </p:cNvGraphicFramePr>
          <p:nvPr/>
        </p:nvGraphicFramePr>
        <p:xfrm>
          <a:off x="4427538" y="6165850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6090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6097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表格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矩形 20"/>
          <p:cNvSpPr>
            <a:spLocks noChangeArrowheads="1"/>
          </p:cNvSpPr>
          <p:nvPr/>
        </p:nvSpPr>
        <p:spPr bwMode="auto">
          <a:xfrm>
            <a:off x="2699766" y="4437126"/>
            <a:ext cx="57600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rIns="5400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lvl="0"/>
            <a:r>
              <a:rPr lang="zh-TW" altLang="en-US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lvl="0"/>
            <a:r>
              <a:rPr lang="zh-TW" altLang="en-US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7043" name="內容版面配置區 1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sz="12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insert( first, x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>
          <a:xfrm rot="16200000" flipV="1">
            <a:off x="5618957" y="5982494"/>
            <a:ext cx="792162" cy="635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/>
          <p:cNvCxnSpPr/>
          <p:nvPr/>
        </p:nvCxnSpPr>
        <p:spPr>
          <a:xfrm>
            <a:off x="32750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4138613" y="5372100"/>
            <a:ext cx="431800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64516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7315200" y="5373688"/>
            <a:ext cx="4318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5299075" y="6165850"/>
          <a:ext cx="864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50</a:t>
                      </a:r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 rot="16200000" flipH="1">
            <a:off x="5046663" y="5626100"/>
            <a:ext cx="792162" cy="28733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2484438" y="4652963"/>
            <a:ext cx="359348" cy="504255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表格 18"/>
          <p:cNvGraphicFramePr>
            <a:graphicFrameLocks noGrp="1"/>
          </p:cNvGraphicFramePr>
          <p:nvPr/>
        </p:nvGraphicFramePr>
        <p:xfrm>
          <a:off x="2268538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097" name="矩形 20"/>
          <p:cNvSpPr>
            <a:spLocks noChangeArrowheads="1"/>
          </p:cNvSpPr>
          <p:nvPr/>
        </p:nvSpPr>
        <p:spPr bwMode="auto">
          <a:xfrm>
            <a:off x="827088" y="4437063"/>
            <a:ext cx="1439862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/>
          <a:lstStyle/>
          <a:p>
            <a:pPr algn="r"/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sp>
        <p:nvSpPr>
          <p:cNvPr id="87098" name="矩形 20"/>
          <p:cNvSpPr>
            <a:spLocks noChangeArrowheads="1"/>
          </p:cNvSpPr>
          <p:nvPr/>
        </p:nvSpPr>
        <p:spPr bwMode="auto">
          <a:xfrm>
            <a:off x="5435600" y="4437063"/>
            <a:ext cx="1152525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r>
              <a:rPr kumimoji="0" lang="en-US" altLang="zh-TW" sz="200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kumimoji="0" lang="zh-TW" altLang="en-US" sz="2000" i="1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32" name="直線單箭頭接點 31"/>
          <p:cNvCxnSpPr/>
          <p:nvPr/>
        </p:nvCxnSpPr>
        <p:spPr>
          <a:xfrm rot="5400000">
            <a:off x="4823619" y="4761707"/>
            <a:ext cx="504825" cy="28733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表格 34"/>
          <p:cNvGraphicFramePr>
            <a:graphicFrameLocks noGrp="1"/>
          </p:cNvGraphicFramePr>
          <p:nvPr/>
        </p:nvGraphicFramePr>
        <p:xfrm>
          <a:off x="5003800" y="4437063"/>
          <a:ext cx="432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60978"/>
              </p:ext>
            </p:extLst>
          </p:nvPr>
        </p:nvGraphicFramePr>
        <p:xfrm>
          <a:off x="2555875" y="5157788"/>
          <a:ext cx="6048000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5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r>
                        <a:rPr lang="zh-TW" altLang="en-US" dirty="0">
                          <a:sym typeface="tci3"/>
                        </a:rPr>
                        <a:t>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b="1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b="1" dirty="0"/>
                        <a:t> </a:t>
                      </a:r>
                      <a:endParaRPr lang="zh-TW" altLang="en-US" sz="2000" b="1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>
                          <a:sym typeface="tci3"/>
                        </a:rPr>
                        <a:t>      </a:t>
                      </a:r>
                      <a:r>
                        <a:rPr kumimoji="0" lang="en-US" altLang="zh-TW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Times New Roman"/>
                          <a:sym typeface="tci3"/>
                        </a:rPr>
                        <a:t>…</a:t>
                      </a:r>
                      <a:endParaRPr lang="zh-TW" altLang="en-US" dirty="0"/>
                    </a:p>
                  </a:txBody>
                  <a:tcPr marL="36000" marR="36000" marT="180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 marL="36000" marR="36000" marT="46800" marB="468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insert a new node with data = 50 into the chain first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after node x</a:t>
            </a:r>
            <a:endParaRPr lang="en-US" altLang="zh-TW" sz="1600" dirty="0">
              <a:solidFill>
                <a:srgbClr val="0000FF"/>
              </a:solidFill>
              <a:ea typeface="細明體" panose="02020509000000000000" pitchFamily="49" charset="-120"/>
            </a:endParaRP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insert(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*x )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temp =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new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temp-&gt;data = 50;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first )</a:t>
            </a:r>
          </a:p>
          <a:p>
            <a:pPr marL="0" lvl="0" indent="0">
              <a:spcBef>
                <a:spcPts val="0"/>
              </a:spcBef>
            </a:pPr>
            <a:r>
              <a:rPr lang="zh-TW" altLang="en-US" sz="1600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     temp-&gt;link = x-&gt;link;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     x-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&gt;link = temp;</a:t>
            </a:r>
          </a:p>
          <a:p>
            <a:pPr marL="0" lvl="0" indent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marL="0" lvl="0" indent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temp-&gt;link =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= temp;</a:t>
            </a:r>
          </a:p>
          <a:p>
            <a:pPr marL="0" lvl="0" indent="0">
              <a:spcBef>
                <a:spcPts val="0"/>
              </a:spcBef>
            </a:pPr>
            <a:r>
              <a:rPr lang="zh-TW" altLang="en-US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marL="0" lvl="0" indent="0">
              <a:spcBef>
                <a:spcPts val="0"/>
              </a:spcBef>
            </a:pP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8067" name="內容版面配置區 4"/>
          <p:cNvSpPr>
            <a:spLocks noGrp="1"/>
          </p:cNvSpPr>
          <p:nvPr>
            <p:ph sz="half" idx="2"/>
          </p:nvPr>
        </p:nvSpPr>
        <p:spPr>
          <a:xfrm>
            <a:off x="612000" y="4869000"/>
            <a:ext cx="7920001" cy="360000"/>
          </a:xfrm>
        </p:spPr>
        <p:txBody>
          <a:bodyPr/>
          <a:lstStyle/>
          <a:p>
            <a:r>
              <a:rPr lang="en-US" altLang="zh-TW" b="1" u="sng" dirty="0"/>
              <a:t>Program 4.2: </a:t>
            </a:r>
            <a:r>
              <a:rPr lang="en-US" altLang="zh-TW" u="sng" dirty="0"/>
              <a:t>Simple insert into front of list (</a:t>
            </a:r>
            <a:r>
              <a:rPr lang="en-US" altLang="zh-TW" u="sng" dirty="0" err="1"/>
              <a:t>p.153</a:t>
            </a:r>
            <a:r>
              <a:rPr lang="en-US" altLang="zh-TW" u="sng" dirty="0"/>
              <a:t>)</a:t>
            </a:r>
            <a:endParaRPr lang="zh-TW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y, y-&gt;link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149" name="矩形 20"/>
          <p:cNvSpPr>
            <a:spLocks noChangeArrowheads="1"/>
          </p:cNvSpPr>
          <p:nvPr/>
        </p:nvSpPr>
        <p:spPr bwMode="auto">
          <a:xfrm>
            <a:off x="79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2769"/>
              </p:ext>
            </p:extLst>
          </p:nvPr>
        </p:nvGraphicFramePr>
        <p:xfrm>
          <a:off x="763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709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7836"/>
              </p:ext>
            </p:extLst>
          </p:nvPr>
        </p:nvGraphicFramePr>
        <p:xfrm>
          <a:off x="29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36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76602"/>
              </p:ext>
            </p:extLst>
          </p:nvPr>
        </p:nvGraphicFramePr>
        <p:xfrm>
          <a:off x="223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>
            <a:off x="24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20"/>
          <p:cNvSpPr>
            <a:spLocks noChangeArrowheads="1"/>
          </p:cNvSpPr>
          <p:nvPr/>
        </p:nvSpPr>
        <p:spPr bwMode="auto">
          <a:xfrm>
            <a:off x="403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/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21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26019"/>
              </p:ext>
            </p:extLst>
          </p:nvPr>
        </p:nvGraphicFramePr>
        <p:xfrm>
          <a:off x="403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表格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882836"/>
              </p:ext>
            </p:extLst>
          </p:nvPr>
        </p:nvGraphicFramePr>
        <p:xfrm>
          <a:off x="63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表格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176012"/>
              </p:ext>
            </p:extLst>
          </p:nvPr>
        </p:nvGraphicFramePr>
        <p:xfrm>
          <a:off x="421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表格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388000"/>
              </p:ext>
            </p:extLst>
          </p:nvPr>
        </p:nvGraphicFramePr>
        <p:xfrm>
          <a:off x="52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0" name="直線單箭頭接點 79"/>
          <p:cNvCxnSpPr/>
          <p:nvPr/>
        </p:nvCxnSpPr>
        <p:spPr>
          <a:xfrm>
            <a:off x="583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單箭頭接點 80"/>
          <p:cNvCxnSpPr/>
          <p:nvPr/>
        </p:nvCxnSpPr>
        <p:spPr>
          <a:xfrm>
            <a:off x="475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y, y-&gt;link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149" name="矩形 20"/>
          <p:cNvSpPr>
            <a:spLocks noChangeArrowheads="1"/>
          </p:cNvSpPr>
          <p:nvPr/>
        </p:nvSpPr>
        <p:spPr bwMode="auto">
          <a:xfrm>
            <a:off x="79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2769"/>
              </p:ext>
            </p:extLst>
          </p:nvPr>
        </p:nvGraphicFramePr>
        <p:xfrm>
          <a:off x="763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2674"/>
              </p:ext>
            </p:extLst>
          </p:nvPr>
        </p:nvGraphicFramePr>
        <p:xfrm>
          <a:off x="63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709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14448"/>
              </p:ext>
            </p:extLst>
          </p:nvPr>
        </p:nvGraphicFramePr>
        <p:xfrm>
          <a:off x="421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7836"/>
              </p:ext>
            </p:extLst>
          </p:nvPr>
        </p:nvGraphicFramePr>
        <p:xfrm>
          <a:off x="29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36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2052000" y="52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76602"/>
              </p:ext>
            </p:extLst>
          </p:nvPr>
        </p:nvGraphicFramePr>
        <p:xfrm>
          <a:off x="223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>
            <a:off x="24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891"/>
              </p:ext>
            </p:extLst>
          </p:nvPr>
        </p:nvGraphicFramePr>
        <p:xfrm>
          <a:off x="52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>
            <a:off x="583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475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20"/>
          <p:cNvSpPr>
            <a:spLocks noChangeArrowheads="1"/>
          </p:cNvSpPr>
          <p:nvPr/>
        </p:nvSpPr>
        <p:spPr bwMode="auto">
          <a:xfrm>
            <a:off x="54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rot="5400000">
            <a:off x="5382793" y="5318207"/>
            <a:ext cx="5400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20"/>
          <p:cNvSpPr>
            <a:spLocks noChangeArrowheads="1"/>
          </p:cNvSpPr>
          <p:nvPr/>
        </p:nvSpPr>
        <p:spPr bwMode="auto">
          <a:xfrm>
            <a:off x="403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/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21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20"/>
          <p:cNvSpPr>
            <a:spLocks noChangeArrowheads="1"/>
          </p:cNvSpPr>
          <p:nvPr/>
        </p:nvSpPr>
        <p:spPr bwMode="auto">
          <a:xfrm>
            <a:off x="457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457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023784"/>
              </p:ext>
            </p:extLst>
          </p:nvPr>
        </p:nvGraphicFramePr>
        <p:xfrm>
          <a:off x="403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603942"/>
              </p:ext>
            </p:extLst>
          </p:nvPr>
        </p:nvGraphicFramePr>
        <p:xfrm>
          <a:off x="475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711294"/>
              </p:ext>
            </p:extLst>
          </p:nvPr>
        </p:nvGraphicFramePr>
        <p:xfrm>
          <a:off x="547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500848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y, y-&gt;link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149" name="矩形 20"/>
          <p:cNvSpPr>
            <a:spLocks noChangeArrowheads="1"/>
          </p:cNvSpPr>
          <p:nvPr/>
        </p:nvSpPr>
        <p:spPr bwMode="auto">
          <a:xfrm>
            <a:off x="79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2769"/>
              </p:ext>
            </p:extLst>
          </p:nvPr>
        </p:nvGraphicFramePr>
        <p:xfrm>
          <a:off x="763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2674"/>
              </p:ext>
            </p:extLst>
          </p:nvPr>
        </p:nvGraphicFramePr>
        <p:xfrm>
          <a:off x="63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709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14448"/>
              </p:ext>
            </p:extLst>
          </p:nvPr>
        </p:nvGraphicFramePr>
        <p:xfrm>
          <a:off x="421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7836"/>
              </p:ext>
            </p:extLst>
          </p:nvPr>
        </p:nvGraphicFramePr>
        <p:xfrm>
          <a:off x="29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36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2052000" y="52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76602"/>
              </p:ext>
            </p:extLst>
          </p:nvPr>
        </p:nvGraphicFramePr>
        <p:xfrm>
          <a:off x="223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>
            <a:off x="24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891"/>
              </p:ext>
            </p:extLst>
          </p:nvPr>
        </p:nvGraphicFramePr>
        <p:xfrm>
          <a:off x="52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>
            <a:off x="583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20"/>
          <p:cNvSpPr>
            <a:spLocks noChangeArrowheads="1"/>
          </p:cNvSpPr>
          <p:nvPr/>
        </p:nvSpPr>
        <p:spPr bwMode="auto">
          <a:xfrm>
            <a:off x="54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rot="5400000">
            <a:off x="5382793" y="5318207"/>
            <a:ext cx="5400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20"/>
          <p:cNvSpPr>
            <a:spLocks noChangeArrowheads="1"/>
          </p:cNvSpPr>
          <p:nvPr/>
        </p:nvSpPr>
        <p:spPr bwMode="auto">
          <a:xfrm>
            <a:off x="403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/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21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20"/>
          <p:cNvSpPr>
            <a:spLocks noChangeArrowheads="1"/>
          </p:cNvSpPr>
          <p:nvPr/>
        </p:nvSpPr>
        <p:spPr bwMode="auto">
          <a:xfrm>
            <a:off x="457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457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052837"/>
              </p:ext>
            </p:extLst>
          </p:nvPr>
        </p:nvGraphicFramePr>
        <p:xfrm>
          <a:off x="403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97817"/>
              </p:ext>
            </p:extLst>
          </p:nvPr>
        </p:nvGraphicFramePr>
        <p:xfrm>
          <a:off x="475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640849"/>
              </p:ext>
            </p:extLst>
          </p:nvPr>
        </p:nvGraphicFramePr>
        <p:xfrm>
          <a:off x="547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>
            <a:off x="475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292000" y="63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4" idx="1"/>
          </p:cNvCxnSpPr>
          <p:nvPr/>
        </p:nvCxnSpPr>
        <p:spPr>
          <a:xfrm flipV="1">
            <a:off x="583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331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y, y-&gt;link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149" name="矩形 20"/>
          <p:cNvSpPr>
            <a:spLocks noChangeArrowheads="1"/>
          </p:cNvSpPr>
          <p:nvPr/>
        </p:nvSpPr>
        <p:spPr bwMode="auto">
          <a:xfrm>
            <a:off x="79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2769"/>
              </p:ext>
            </p:extLst>
          </p:nvPr>
        </p:nvGraphicFramePr>
        <p:xfrm>
          <a:off x="763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2674"/>
              </p:ext>
            </p:extLst>
          </p:nvPr>
        </p:nvGraphicFramePr>
        <p:xfrm>
          <a:off x="63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709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14448"/>
              </p:ext>
            </p:extLst>
          </p:nvPr>
        </p:nvGraphicFramePr>
        <p:xfrm>
          <a:off x="421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7836"/>
              </p:ext>
            </p:extLst>
          </p:nvPr>
        </p:nvGraphicFramePr>
        <p:xfrm>
          <a:off x="29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36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2052000" y="52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76602"/>
              </p:ext>
            </p:extLst>
          </p:nvPr>
        </p:nvGraphicFramePr>
        <p:xfrm>
          <a:off x="223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>
            <a:off x="24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表格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93891"/>
              </p:ext>
            </p:extLst>
          </p:nvPr>
        </p:nvGraphicFramePr>
        <p:xfrm>
          <a:off x="52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8" name="直線單箭頭接點 47"/>
          <p:cNvCxnSpPr/>
          <p:nvPr/>
        </p:nvCxnSpPr>
        <p:spPr>
          <a:xfrm>
            <a:off x="583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20"/>
          <p:cNvSpPr>
            <a:spLocks noChangeArrowheads="1"/>
          </p:cNvSpPr>
          <p:nvPr/>
        </p:nvSpPr>
        <p:spPr bwMode="auto">
          <a:xfrm>
            <a:off x="54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rot="5400000">
            <a:off x="5382793" y="5318207"/>
            <a:ext cx="5400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20"/>
          <p:cNvSpPr>
            <a:spLocks noChangeArrowheads="1"/>
          </p:cNvSpPr>
          <p:nvPr/>
        </p:nvSpPr>
        <p:spPr bwMode="auto">
          <a:xfrm>
            <a:off x="403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/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21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20"/>
          <p:cNvSpPr>
            <a:spLocks noChangeArrowheads="1"/>
          </p:cNvSpPr>
          <p:nvPr/>
        </p:nvSpPr>
        <p:spPr bwMode="auto">
          <a:xfrm>
            <a:off x="457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457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9463811"/>
              </p:ext>
            </p:extLst>
          </p:nvPr>
        </p:nvGraphicFramePr>
        <p:xfrm>
          <a:off x="403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8813887"/>
              </p:ext>
            </p:extLst>
          </p:nvPr>
        </p:nvGraphicFramePr>
        <p:xfrm>
          <a:off x="475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777599"/>
              </p:ext>
            </p:extLst>
          </p:nvPr>
        </p:nvGraphicFramePr>
        <p:xfrm>
          <a:off x="547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>
            <a:off x="475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292000" y="63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4" idx="1"/>
          </p:cNvCxnSpPr>
          <p:nvPr/>
        </p:nvCxnSpPr>
        <p:spPr>
          <a:xfrm flipV="1">
            <a:off x="583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80400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y, y-&gt;link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149" name="矩形 20"/>
          <p:cNvSpPr>
            <a:spLocks noChangeArrowheads="1"/>
          </p:cNvSpPr>
          <p:nvPr/>
        </p:nvSpPr>
        <p:spPr bwMode="auto">
          <a:xfrm>
            <a:off x="79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2769"/>
              </p:ext>
            </p:extLst>
          </p:nvPr>
        </p:nvGraphicFramePr>
        <p:xfrm>
          <a:off x="763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2674"/>
              </p:ext>
            </p:extLst>
          </p:nvPr>
        </p:nvGraphicFramePr>
        <p:xfrm>
          <a:off x="63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709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14448"/>
              </p:ext>
            </p:extLst>
          </p:nvPr>
        </p:nvGraphicFramePr>
        <p:xfrm>
          <a:off x="421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7836"/>
              </p:ext>
            </p:extLst>
          </p:nvPr>
        </p:nvGraphicFramePr>
        <p:xfrm>
          <a:off x="29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36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sp>
        <p:nvSpPr>
          <p:cNvPr id="39" name="矩形 26"/>
          <p:cNvSpPr>
            <a:spLocks noChangeArrowheads="1"/>
          </p:cNvSpPr>
          <p:nvPr/>
        </p:nvSpPr>
        <p:spPr bwMode="auto">
          <a:xfrm>
            <a:off x="2052000" y="52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76602"/>
              </p:ext>
            </p:extLst>
          </p:nvPr>
        </p:nvGraphicFramePr>
        <p:xfrm>
          <a:off x="223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>
            <a:off x="24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20"/>
          <p:cNvSpPr>
            <a:spLocks noChangeArrowheads="1"/>
          </p:cNvSpPr>
          <p:nvPr/>
        </p:nvSpPr>
        <p:spPr bwMode="auto">
          <a:xfrm>
            <a:off x="54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1" name="直線單箭頭接點 60"/>
          <p:cNvCxnSpPr/>
          <p:nvPr/>
        </p:nvCxnSpPr>
        <p:spPr>
          <a:xfrm rot="5400000">
            <a:off x="5382793" y="5318207"/>
            <a:ext cx="5400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20"/>
          <p:cNvSpPr>
            <a:spLocks noChangeArrowheads="1"/>
          </p:cNvSpPr>
          <p:nvPr/>
        </p:nvSpPr>
        <p:spPr bwMode="auto">
          <a:xfrm>
            <a:off x="403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/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21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20"/>
          <p:cNvSpPr>
            <a:spLocks noChangeArrowheads="1"/>
          </p:cNvSpPr>
          <p:nvPr/>
        </p:nvSpPr>
        <p:spPr bwMode="auto">
          <a:xfrm>
            <a:off x="457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 flipH="1">
            <a:off x="457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48184"/>
              </p:ext>
            </p:extLst>
          </p:nvPr>
        </p:nvGraphicFramePr>
        <p:xfrm>
          <a:off x="403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表格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176008"/>
              </p:ext>
            </p:extLst>
          </p:nvPr>
        </p:nvGraphicFramePr>
        <p:xfrm>
          <a:off x="475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表格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17419"/>
              </p:ext>
            </p:extLst>
          </p:nvPr>
        </p:nvGraphicFramePr>
        <p:xfrm>
          <a:off x="547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>
            <a:off x="475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292000" y="63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4" idx="1"/>
          </p:cNvCxnSpPr>
          <p:nvPr/>
        </p:nvCxnSpPr>
        <p:spPr>
          <a:xfrm flipV="1">
            <a:off x="583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980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281022"/>
              </p:ext>
            </p:extLst>
          </p:nvPr>
        </p:nvGraphicFramePr>
        <p:xfrm>
          <a:off x="2952000" y="549000"/>
          <a:ext cx="3240000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data</a:t>
                      </a:r>
                      <a:endParaRPr lang="zh-TW" altLang="en-US" sz="2000" i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i="1" dirty="0"/>
                        <a:t>link</a:t>
                      </a:r>
                      <a:endParaRPr lang="zh-TW" altLang="en-US" sz="2000" i="1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000" dirty="0"/>
                        <a:t>011BECC0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FAT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011BECF8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011BECF8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HAT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011BEEB8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011BEDA0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011BEE80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011BEDD8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011BECC0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011BEE80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011BEDD8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zh-TW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011BEEB8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JAT</a:t>
                      </a:r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l"/>
                      <a:endParaRPr lang="zh-TW" altLang="en-US" sz="2000" dirty="0"/>
                    </a:p>
                  </a:txBody>
                  <a:tcPr marL="0" marR="0" marT="0" marB="0" anchor="ctr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200" dirty="0">
                          <a:latin typeface="Cambria Math" panose="02040503050406030204" pitchFamily="18" charset="0"/>
                        </a:rPr>
                        <a:t>⋮</a:t>
                      </a:r>
                      <a:endParaRPr lang="zh-TW" altLang="en-US" sz="2200" dirty="0"/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84649F9-2CDC-4141-8410-1C38E142D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44532"/>
              </p:ext>
            </p:extLst>
          </p:nvPr>
        </p:nvGraphicFramePr>
        <p:xfrm>
          <a:off x="539750" y="5876925"/>
          <a:ext cx="8208717" cy="4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6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56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2400" i="1" dirty="0"/>
                        <a:t>first</a:t>
                      </a:r>
                      <a:endParaRPr lang="zh-TW" altLang="en-US" sz="2400" i="1" dirty="0"/>
                    </a:p>
                  </a:txBody>
                  <a:tcPr marL="72000" marR="720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TW" altLang="en-US" sz="2000" dirty="0"/>
                    </a:p>
                  </a:txBody>
                  <a:tcPr marL="72000" marR="72000" marT="46800" marB="46800">
                    <a:lnL w="12700" cmpd="sng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BAT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CAT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EAT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Cambria Math" panose="02040503050406030204" pitchFamily="18" charset="0"/>
                          <a:sym typeface="tci3"/>
                        </a:rPr>
                        <a:t>⋯</a:t>
                      </a:r>
                      <a:endParaRPr lang="zh-TW" altLang="en-US" sz="2000" dirty="0">
                        <a:latin typeface="Symbol" panose="05050102010706020507" pitchFamily="18" charset="2"/>
                      </a:endParaRPr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WAT</a:t>
                      </a:r>
                      <a:endParaRPr lang="zh-TW" altLang="en-US" sz="2000" dirty="0"/>
                    </a:p>
                  </a:txBody>
                  <a:tcPr marL="36000" marR="36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 marL="72000" marR="72000" marT="46800" marB="468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1F0F3F81-CB9E-4BA9-81B6-42AB36EA9E42}"/>
              </a:ext>
            </a:extLst>
          </p:cNvPr>
          <p:cNvCxnSpPr/>
          <p:nvPr/>
        </p:nvCxnSpPr>
        <p:spPr>
          <a:xfrm flipV="1">
            <a:off x="277202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72C13DF9-632F-41D1-9F63-CD2AD0E222F9}"/>
              </a:ext>
            </a:extLst>
          </p:cNvPr>
          <p:cNvCxnSpPr/>
          <p:nvPr/>
        </p:nvCxnSpPr>
        <p:spPr>
          <a:xfrm flipV="1">
            <a:off x="4284916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1CA3051-F934-42EC-AB18-EC3EF130FB17}"/>
              </a:ext>
            </a:extLst>
          </p:cNvPr>
          <p:cNvCxnSpPr/>
          <p:nvPr/>
        </p:nvCxnSpPr>
        <p:spPr>
          <a:xfrm flipV="1">
            <a:off x="5796216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B98C239F-2ED8-4538-B036-912034BF7118}"/>
              </a:ext>
            </a:extLst>
          </p:cNvPr>
          <p:cNvCxnSpPr/>
          <p:nvPr/>
        </p:nvCxnSpPr>
        <p:spPr>
          <a:xfrm flipV="1">
            <a:off x="7020178" y="6092825"/>
            <a:ext cx="6477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BD8AF869-A803-4DC3-92F5-4F0555CA6CDE}"/>
              </a:ext>
            </a:extLst>
          </p:cNvPr>
          <p:cNvCxnSpPr/>
          <p:nvPr/>
        </p:nvCxnSpPr>
        <p:spPr>
          <a:xfrm>
            <a:off x="1259141" y="6092825"/>
            <a:ext cx="647700" cy="1587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846354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*first, *y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y, y-&gt;link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0149" name="矩形 20"/>
          <p:cNvSpPr>
            <a:spLocks noChangeArrowheads="1"/>
          </p:cNvSpPr>
          <p:nvPr/>
        </p:nvSpPr>
        <p:spPr bwMode="auto">
          <a:xfrm>
            <a:off x="79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3" name="表格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632769"/>
              </p:ext>
            </p:extLst>
          </p:nvPr>
        </p:nvGraphicFramePr>
        <p:xfrm>
          <a:off x="763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3512674"/>
              </p:ext>
            </p:extLst>
          </p:nvPr>
        </p:nvGraphicFramePr>
        <p:xfrm>
          <a:off x="63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5" name="文字方塊 34"/>
          <p:cNvSpPr txBox="1"/>
          <p:nvPr/>
        </p:nvSpPr>
        <p:spPr>
          <a:xfrm>
            <a:off x="709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36" name="表格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014448"/>
              </p:ext>
            </p:extLst>
          </p:nvPr>
        </p:nvGraphicFramePr>
        <p:xfrm>
          <a:off x="421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467836"/>
              </p:ext>
            </p:extLst>
          </p:nvPr>
        </p:nvGraphicFramePr>
        <p:xfrm>
          <a:off x="29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文字方塊 37"/>
          <p:cNvSpPr txBox="1"/>
          <p:nvPr/>
        </p:nvSpPr>
        <p:spPr>
          <a:xfrm>
            <a:off x="36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40" name="表格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76602"/>
              </p:ext>
            </p:extLst>
          </p:nvPr>
        </p:nvGraphicFramePr>
        <p:xfrm>
          <a:off x="223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1" name="直線單箭頭接點 40"/>
          <p:cNvCxnSpPr/>
          <p:nvPr/>
        </p:nvCxnSpPr>
        <p:spPr>
          <a:xfrm>
            <a:off x="24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20"/>
          <p:cNvSpPr>
            <a:spLocks noChangeArrowheads="1"/>
          </p:cNvSpPr>
          <p:nvPr/>
        </p:nvSpPr>
        <p:spPr bwMode="auto">
          <a:xfrm>
            <a:off x="403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y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pPr algn="ctr"/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64" name="直線單箭頭接點 63"/>
          <p:cNvCxnSpPr/>
          <p:nvPr/>
        </p:nvCxnSpPr>
        <p:spPr>
          <a:xfrm>
            <a:off x="4212000" y="5049000"/>
            <a:ext cx="36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表格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48184"/>
              </p:ext>
            </p:extLst>
          </p:nvPr>
        </p:nvGraphicFramePr>
        <p:xfrm>
          <a:off x="403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6" name="直線單箭頭接點 25"/>
          <p:cNvCxnSpPr/>
          <p:nvPr/>
        </p:nvCxnSpPr>
        <p:spPr>
          <a:xfrm>
            <a:off x="475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292000" y="63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>
            <a:endCxn id="34" idx="1"/>
          </p:cNvCxnSpPr>
          <p:nvPr/>
        </p:nvCxnSpPr>
        <p:spPr>
          <a:xfrm flipV="1">
            <a:off x="583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691136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first;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first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133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79977"/>
              </p:ext>
            </p:extLst>
          </p:nvPr>
        </p:nvGraphicFramePr>
        <p:xfrm>
          <a:off x="691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68607"/>
              </p:ext>
            </p:extLst>
          </p:nvPr>
        </p:nvGraphicFramePr>
        <p:xfrm>
          <a:off x="56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3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06971"/>
              </p:ext>
            </p:extLst>
          </p:nvPr>
        </p:nvGraphicFramePr>
        <p:xfrm>
          <a:off x="34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2592000" y="52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99704"/>
              </p:ext>
            </p:extLst>
          </p:nvPr>
        </p:nvGraphicFramePr>
        <p:xfrm>
          <a:off x="277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>
            <a:off x="295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23368"/>
              </p:ext>
            </p:extLst>
          </p:nvPr>
        </p:nvGraphicFramePr>
        <p:xfrm>
          <a:off x="45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51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03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first;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first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133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79977"/>
              </p:ext>
            </p:extLst>
          </p:nvPr>
        </p:nvGraphicFramePr>
        <p:xfrm>
          <a:off x="691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68607"/>
              </p:ext>
            </p:extLst>
          </p:nvPr>
        </p:nvGraphicFramePr>
        <p:xfrm>
          <a:off x="56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3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06971"/>
              </p:ext>
            </p:extLst>
          </p:nvPr>
        </p:nvGraphicFramePr>
        <p:xfrm>
          <a:off x="34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2592000" y="52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99704"/>
              </p:ext>
            </p:extLst>
          </p:nvPr>
        </p:nvGraphicFramePr>
        <p:xfrm>
          <a:off x="277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3" name="直線單箭頭接點 22"/>
          <p:cNvCxnSpPr/>
          <p:nvPr/>
        </p:nvCxnSpPr>
        <p:spPr>
          <a:xfrm>
            <a:off x="295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23368"/>
              </p:ext>
            </p:extLst>
          </p:nvPr>
        </p:nvGraphicFramePr>
        <p:xfrm>
          <a:off x="45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51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03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0"/>
          <p:cNvSpPr>
            <a:spLocks noChangeArrowheads="1"/>
          </p:cNvSpPr>
          <p:nvPr/>
        </p:nvSpPr>
        <p:spPr bwMode="auto">
          <a:xfrm>
            <a:off x="36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rot="5400000">
            <a:off x="3582793" y="5318207"/>
            <a:ext cx="5400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0"/>
          <p:cNvSpPr>
            <a:spLocks noChangeArrowheads="1"/>
          </p:cNvSpPr>
          <p:nvPr/>
        </p:nvSpPr>
        <p:spPr bwMode="auto">
          <a:xfrm>
            <a:off x="457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89509"/>
              </p:ext>
            </p:extLst>
          </p:nvPr>
        </p:nvGraphicFramePr>
        <p:xfrm>
          <a:off x="475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05909"/>
              </p:ext>
            </p:extLst>
          </p:nvPr>
        </p:nvGraphicFramePr>
        <p:xfrm>
          <a:off x="367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77224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first;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first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prstClr val="white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133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79977"/>
              </p:ext>
            </p:extLst>
          </p:nvPr>
        </p:nvGraphicFramePr>
        <p:xfrm>
          <a:off x="691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68607"/>
              </p:ext>
            </p:extLst>
          </p:nvPr>
        </p:nvGraphicFramePr>
        <p:xfrm>
          <a:off x="56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3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06971"/>
              </p:ext>
            </p:extLst>
          </p:nvPr>
        </p:nvGraphicFramePr>
        <p:xfrm>
          <a:off x="34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2592000" y="52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99704"/>
              </p:ext>
            </p:extLst>
          </p:nvPr>
        </p:nvGraphicFramePr>
        <p:xfrm>
          <a:off x="277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23368"/>
              </p:ext>
            </p:extLst>
          </p:nvPr>
        </p:nvGraphicFramePr>
        <p:xfrm>
          <a:off x="45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51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03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0"/>
          <p:cNvSpPr>
            <a:spLocks noChangeArrowheads="1"/>
          </p:cNvSpPr>
          <p:nvPr/>
        </p:nvSpPr>
        <p:spPr bwMode="auto">
          <a:xfrm>
            <a:off x="36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rot="5400000">
            <a:off x="3582793" y="5318207"/>
            <a:ext cx="5400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0"/>
          <p:cNvSpPr>
            <a:spLocks noChangeArrowheads="1"/>
          </p:cNvSpPr>
          <p:nvPr/>
        </p:nvSpPr>
        <p:spPr bwMode="auto">
          <a:xfrm>
            <a:off x="457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89509"/>
              </p:ext>
            </p:extLst>
          </p:nvPr>
        </p:nvGraphicFramePr>
        <p:xfrm>
          <a:off x="475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05909"/>
              </p:ext>
            </p:extLst>
          </p:nvPr>
        </p:nvGraphicFramePr>
        <p:xfrm>
          <a:off x="367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>
            <a:off x="295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92000" y="63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03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8599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first;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first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133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79977"/>
              </p:ext>
            </p:extLst>
          </p:nvPr>
        </p:nvGraphicFramePr>
        <p:xfrm>
          <a:off x="691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68607"/>
              </p:ext>
            </p:extLst>
          </p:nvPr>
        </p:nvGraphicFramePr>
        <p:xfrm>
          <a:off x="56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3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16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206971"/>
              </p:ext>
            </p:extLst>
          </p:nvPr>
        </p:nvGraphicFramePr>
        <p:xfrm>
          <a:off x="349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2592000" y="52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99704"/>
              </p:ext>
            </p:extLst>
          </p:nvPr>
        </p:nvGraphicFramePr>
        <p:xfrm>
          <a:off x="277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23368"/>
              </p:ext>
            </p:extLst>
          </p:nvPr>
        </p:nvGraphicFramePr>
        <p:xfrm>
          <a:off x="45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51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03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0"/>
          <p:cNvSpPr>
            <a:spLocks noChangeArrowheads="1"/>
          </p:cNvSpPr>
          <p:nvPr/>
        </p:nvSpPr>
        <p:spPr bwMode="auto">
          <a:xfrm>
            <a:off x="36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rot="5400000">
            <a:off x="3582793" y="5318207"/>
            <a:ext cx="5400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0"/>
          <p:cNvSpPr>
            <a:spLocks noChangeArrowheads="1"/>
          </p:cNvSpPr>
          <p:nvPr/>
        </p:nvSpPr>
        <p:spPr bwMode="auto">
          <a:xfrm>
            <a:off x="457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89509"/>
              </p:ext>
            </p:extLst>
          </p:nvPr>
        </p:nvGraphicFramePr>
        <p:xfrm>
          <a:off x="475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05909"/>
              </p:ext>
            </p:extLst>
          </p:nvPr>
        </p:nvGraphicFramePr>
        <p:xfrm>
          <a:off x="367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>
            <a:off x="295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92000" y="63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03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6208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first;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first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ea typeface="細明體" panose="02020509000000000000" pitchFamily="49" charset="-120"/>
              </a:rPr>
              <a:t>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133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79977"/>
              </p:ext>
            </p:extLst>
          </p:nvPr>
        </p:nvGraphicFramePr>
        <p:xfrm>
          <a:off x="691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68607"/>
              </p:ext>
            </p:extLst>
          </p:nvPr>
        </p:nvGraphicFramePr>
        <p:xfrm>
          <a:off x="56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3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sp>
        <p:nvSpPr>
          <p:cNvPr id="21" name="矩形 26"/>
          <p:cNvSpPr>
            <a:spLocks noChangeArrowheads="1"/>
          </p:cNvSpPr>
          <p:nvPr/>
        </p:nvSpPr>
        <p:spPr bwMode="auto">
          <a:xfrm>
            <a:off x="2592000" y="522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 anchor="t" anchorCtr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99704"/>
              </p:ext>
            </p:extLst>
          </p:nvPr>
        </p:nvGraphicFramePr>
        <p:xfrm>
          <a:off x="277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23368"/>
              </p:ext>
            </p:extLst>
          </p:nvPr>
        </p:nvGraphicFramePr>
        <p:xfrm>
          <a:off x="45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51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0"/>
          <p:cNvSpPr>
            <a:spLocks noChangeArrowheads="1"/>
          </p:cNvSpPr>
          <p:nvPr/>
        </p:nvSpPr>
        <p:spPr bwMode="auto">
          <a:xfrm>
            <a:off x="3672000" y="4509000"/>
            <a:ext cx="36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x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cxnSp>
        <p:nvCxnSpPr>
          <p:cNvPr id="28" name="直線單箭頭接點 27"/>
          <p:cNvCxnSpPr/>
          <p:nvPr/>
        </p:nvCxnSpPr>
        <p:spPr>
          <a:xfrm rot="5400000">
            <a:off x="3582793" y="5318207"/>
            <a:ext cx="540000" cy="158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20"/>
          <p:cNvSpPr>
            <a:spLocks noChangeArrowheads="1"/>
          </p:cNvSpPr>
          <p:nvPr/>
        </p:nvSpPr>
        <p:spPr bwMode="auto">
          <a:xfrm>
            <a:off x="4572000" y="4509000"/>
            <a:ext cx="72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tIns="0" bIns="0"/>
          <a:lstStyle/>
          <a:p>
            <a:pPr algn="ct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trail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34" name="表格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89509"/>
              </p:ext>
            </p:extLst>
          </p:nvPr>
        </p:nvGraphicFramePr>
        <p:xfrm>
          <a:off x="475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dirty="0"/>
                        <a:t>0</a:t>
                      </a:r>
                      <a:endParaRPr lang="zh-TW" altLang="en-US" sz="18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表格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305909"/>
              </p:ext>
            </p:extLst>
          </p:nvPr>
        </p:nvGraphicFramePr>
        <p:xfrm>
          <a:off x="3672000" y="486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線單箭頭接點 18"/>
          <p:cNvCxnSpPr/>
          <p:nvPr/>
        </p:nvCxnSpPr>
        <p:spPr>
          <a:xfrm>
            <a:off x="295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92000" y="63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03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26903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 err="1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first;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first,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nullptr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, first );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200" spc="300" dirty="0">
                <a:solidFill>
                  <a:srgbClr val="000000"/>
                </a:solidFill>
                <a:ea typeface="細明體" panose="02020509000000000000" pitchFamily="49" charset="-120"/>
              </a:rPr>
              <a:t>•••••••••••••••••••</a:t>
            </a:r>
            <a:r>
              <a:rPr lang="en-US" altLang="zh-TW" sz="1200" dirty="0">
                <a:solidFill>
                  <a:srgbClr val="000000"/>
                </a:solidFill>
                <a:ea typeface="細明體" panose="02020509000000000000" pitchFamily="49" charset="-120"/>
              </a:rPr>
              <a:t>•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</a:p>
          <a:p>
            <a:pPr lvl="0"/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*&amp;first,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*trail, </a:t>
            </a:r>
            <a:r>
              <a:rPr lang="en-US" altLang="zh-TW" dirty="0" err="1">
                <a:solidFill>
                  <a:prstClr val="black"/>
                </a:solidFill>
                <a:ea typeface="細明體" panose="02020509000000000000" pitchFamily="49" charset="-120"/>
              </a:rPr>
              <a:t>listNode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*x 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trail )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   trail-&gt;link = x-&gt;link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ea typeface="細明體" panose="02020509000000000000" pitchFamily="49" charset="-120"/>
              </a:rPr>
              <a:t>      first = first-&gt;link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8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矩形 20"/>
          <p:cNvSpPr>
            <a:spLocks noChangeArrowheads="1"/>
          </p:cNvSpPr>
          <p:nvPr/>
        </p:nvSpPr>
        <p:spPr bwMode="auto">
          <a:xfrm>
            <a:off x="1332000" y="5589000"/>
            <a:ext cx="1439863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r>
              <a:rPr kumimoji="0"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 in </a:t>
            </a:r>
            <a:r>
              <a:rPr kumimoji="0" lang="en-US" altLang="zh-TW" sz="2000" i="1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main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79977"/>
              </p:ext>
            </p:extLst>
          </p:nvPr>
        </p:nvGraphicFramePr>
        <p:xfrm>
          <a:off x="6912000" y="558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68607"/>
              </p:ext>
            </p:extLst>
          </p:nvPr>
        </p:nvGraphicFramePr>
        <p:xfrm>
          <a:off x="565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372000" y="558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099704"/>
              </p:ext>
            </p:extLst>
          </p:nvPr>
        </p:nvGraphicFramePr>
        <p:xfrm>
          <a:off x="2772000" y="558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523368"/>
              </p:ext>
            </p:extLst>
          </p:nvPr>
        </p:nvGraphicFramePr>
        <p:xfrm>
          <a:off x="4572000" y="558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5" name="直線單箭頭接點 24"/>
          <p:cNvCxnSpPr/>
          <p:nvPr/>
        </p:nvCxnSpPr>
        <p:spPr>
          <a:xfrm>
            <a:off x="5112000" y="576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/>
          <p:cNvCxnSpPr/>
          <p:nvPr/>
        </p:nvCxnSpPr>
        <p:spPr>
          <a:xfrm>
            <a:off x="295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3492000" y="63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V="1">
            <a:off x="4032000" y="5769000"/>
            <a:ext cx="540000" cy="5400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2358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內容版面配置區 1"/>
          <p:cNvSpPr>
            <a:spLocks noGrp="1"/>
          </p:cNvSpPr>
          <p:nvPr>
            <p:ph sz="half" idx="1"/>
          </p:nvPr>
        </p:nvSpPr>
        <p:spPr/>
        <p:txBody>
          <a:bodyPr rIns="36000"/>
          <a:lstStyle/>
          <a:p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delete x from the list, trail is the preceding node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8000"/>
                </a:solidFill>
                <a:ea typeface="細明體" panose="02020509000000000000" pitchFamily="49" charset="-120"/>
              </a:rPr>
              <a:t>// and first is the front of the list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>
                <a:ea typeface="細明體" panose="02020509000000000000" pitchFamily="49" charset="-120"/>
              </a:rPr>
              <a:t>delete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ea typeface="細明體" panose="02020509000000000000" pitchFamily="49" charset="-120"/>
              </a:rPr>
              <a:t> *&amp;first, </a:t>
            </a:r>
            <a:r>
              <a:rPr lang="en-US" altLang="zh-TW" sz="1600" dirty="0" err="1"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ea typeface="細明體" panose="02020509000000000000" pitchFamily="49" charset="-120"/>
              </a:rPr>
              <a:t> *trail, </a:t>
            </a:r>
            <a:r>
              <a:rPr lang="en-US" altLang="zh-TW" sz="1600" dirty="0" err="1"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ea typeface="細明體" panose="02020509000000000000" pitchFamily="49" charset="-120"/>
              </a:rPr>
              <a:t> *x 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>
                <a:ea typeface="細明體" panose="02020509000000000000" pitchFamily="49" charset="-120"/>
              </a:rPr>
              <a:t>trail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trail-&gt;link = x-&gt;link;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sz="16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sz="1600" dirty="0">
                <a:ea typeface="細明體" panose="02020509000000000000" pitchFamily="49" charset="-120"/>
              </a:rPr>
              <a:t>first = first-&gt;link;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delete</a:t>
            </a:r>
            <a:r>
              <a:rPr lang="en-US" altLang="zh-TW" sz="1600" dirty="0">
                <a:solidFill>
                  <a:prstClr val="black"/>
                </a:solidFill>
                <a:ea typeface="細明體" panose="02020509000000000000" pitchFamily="49" charset="-120"/>
              </a:rPr>
              <a:t> x</a:t>
            </a:r>
            <a:r>
              <a:rPr lang="en-US" altLang="zh-TW" sz="1600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b="1" dirty="0">
              <a:cs typeface="Courier New" pitchFamily="49" charset="0"/>
            </a:endParaRPr>
          </a:p>
        </p:txBody>
      </p:sp>
      <p:sp>
        <p:nvSpPr>
          <p:cNvPr id="104451" name="內容版面配置區 2"/>
          <p:cNvSpPr>
            <a:spLocks noGrp="1"/>
          </p:cNvSpPr>
          <p:nvPr>
            <p:ph sz="half" idx="2"/>
          </p:nvPr>
        </p:nvSpPr>
        <p:spPr>
          <a:xfrm>
            <a:off x="612000" y="3609000"/>
            <a:ext cx="7920001" cy="360000"/>
          </a:xfrm>
        </p:spPr>
        <p:txBody>
          <a:bodyPr/>
          <a:lstStyle/>
          <a:p>
            <a:r>
              <a:rPr lang="en-US" altLang="zh-TW" b="1" u="sng"/>
              <a:t>Program 4.3: </a:t>
            </a:r>
            <a:r>
              <a:rPr lang="en-US" altLang="zh-TW" u="sng"/>
              <a:t>Deletion from a list (p.155)</a:t>
            </a:r>
            <a:endParaRPr lang="zh-TW" altLang="en-US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內容版面配置區 3"/>
          <p:cNvSpPr>
            <a:spLocks noGrp="1"/>
          </p:cNvSpPr>
          <p:nvPr>
            <p:ph sz="half" idx="1"/>
          </p:nvPr>
        </p:nvSpPr>
        <p:spPr>
          <a:xfrm>
            <a:off x="2052000" y="1269000"/>
            <a:ext cx="5040000" cy="2160000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printList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ea typeface="細明體" panose="02020509000000000000" pitchFamily="49" charset="-120"/>
              </a:rPr>
              <a:t> *first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"The list contains : ";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first</a:t>
            </a:r>
            <a:r>
              <a:rPr lang="en-US" altLang="zh-TW" sz="1600" dirty="0">
                <a:ea typeface="細明體" panose="02020509000000000000" pitchFamily="49" charset="-120"/>
              </a:rPr>
              <a:t>;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first = first-&gt;link</a:t>
            </a:r>
            <a:r>
              <a:rPr lang="en-US" altLang="zh-TW" sz="1600" dirty="0">
                <a:ea typeface="細明體" panose="02020509000000000000" pitchFamily="49" charset="-120"/>
              </a:rPr>
              <a:t>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cout &lt;&lt; </a:t>
            </a:r>
            <a:r>
              <a:rPr lang="en-US" altLang="zh-TW" sz="1600" dirty="0" err="1"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ea typeface="細明體" panose="02020509000000000000" pitchFamily="49" charset="-120"/>
              </a:rPr>
              <a:t>( 4 ) &lt;&lt; </a:t>
            </a:r>
            <a:r>
              <a:rPr lang="en-US" altLang="zh-TW" sz="1600" dirty="0">
                <a:solidFill>
                  <a:schemeClr val="bg1"/>
                </a:solidFill>
                <a:ea typeface="細明體" panose="02020509000000000000" pitchFamily="49" charset="-120"/>
              </a:rPr>
              <a:t>first-&gt;data</a:t>
            </a:r>
            <a:r>
              <a:rPr lang="en-US" altLang="zh-TW" sz="1600" dirty="0">
                <a:ea typeface="細明體" panose="02020509000000000000" pitchFamily="49" charset="-120"/>
              </a:rPr>
              <a:t>;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b="1" dirty="0">
              <a:cs typeface="Courier New" pitchFamily="49" charset="0"/>
            </a:endParaRPr>
          </a:p>
        </p:txBody>
      </p:sp>
      <p:sp>
        <p:nvSpPr>
          <p:cNvPr id="106499" name="內容版面配置區 4"/>
          <p:cNvSpPr>
            <a:spLocks noGrp="1"/>
          </p:cNvSpPr>
          <p:nvPr>
            <p:ph sz="half" idx="2"/>
          </p:nvPr>
        </p:nvSpPr>
        <p:spPr>
          <a:xfrm>
            <a:off x="2052000" y="3429000"/>
            <a:ext cx="3960000" cy="360000"/>
          </a:xfrm>
        </p:spPr>
        <p:txBody>
          <a:bodyPr/>
          <a:lstStyle/>
          <a:p>
            <a:r>
              <a:rPr lang="en-US" altLang="zh-TW" b="1" u="sng"/>
              <a:t>Program 4.4:</a:t>
            </a:r>
            <a:r>
              <a:rPr lang="en-US" altLang="zh-TW" u="sng"/>
              <a:t> Printing a list (p.155)</a:t>
            </a:r>
            <a:endParaRPr lang="zh-TW" altLang="en-US"/>
          </a:p>
        </p:txBody>
      </p:sp>
      <p:sp>
        <p:nvSpPr>
          <p:cNvPr id="16" name="矩形 20"/>
          <p:cNvSpPr>
            <a:spLocks noChangeArrowheads="1"/>
          </p:cNvSpPr>
          <p:nvPr/>
        </p:nvSpPr>
        <p:spPr bwMode="auto">
          <a:xfrm>
            <a:off x="1332000" y="52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66979"/>
              </p:ext>
            </p:extLst>
          </p:nvPr>
        </p:nvGraphicFramePr>
        <p:xfrm>
          <a:off x="6912000" y="522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166645"/>
              </p:ext>
            </p:extLst>
          </p:nvPr>
        </p:nvGraphicFramePr>
        <p:xfrm>
          <a:off x="2592000" y="522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文字方塊 18"/>
          <p:cNvSpPr txBox="1"/>
          <p:nvPr/>
        </p:nvSpPr>
        <p:spPr>
          <a:xfrm>
            <a:off x="4752000" y="522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239537"/>
              </p:ext>
            </p:extLst>
          </p:nvPr>
        </p:nvGraphicFramePr>
        <p:xfrm>
          <a:off x="1872000" y="522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1" name="直線單箭頭接點 20"/>
          <p:cNvCxnSpPr/>
          <p:nvPr/>
        </p:nvCxnSpPr>
        <p:spPr>
          <a:xfrm>
            <a:off x="205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781953"/>
              </p:ext>
            </p:extLst>
          </p:nvPr>
        </p:nvGraphicFramePr>
        <p:xfrm>
          <a:off x="3672000" y="522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763190"/>
              </p:ext>
            </p:extLst>
          </p:nvPr>
        </p:nvGraphicFramePr>
        <p:xfrm>
          <a:off x="5832000" y="522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4" name="直線單箭頭接點 23"/>
          <p:cNvCxnSpPr/>
          <p:nvPr/>
        </p:nvCxnSpPr>
        <p:spPr>
          <a:xfrm>
            <a:off x="637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313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421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529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24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 4.2  </a:t>
            </a:r>
            <a:r>
              <a:rPr lang="en-US" altLang="zh-TW" i="1" dirty="0"/>
              <a:t>Two-node linked list</a:t>
            </a:r>
            <a:endParaRPr lang="zh-TW" altLang="en-US" dirty="0"/>
          </a:p>
        </p:txBody>
      </p:sp>
      <p:sp>
        <p:nvSpPr>
          <p:cNvPr id="22531" name="內容版面配置區 4"/>
          <p:cNvSpPr>
            <a:spLocks noGrp="1"/>
          </p:cNvSpPr>
          <p:nvPr>
            <p:ph idx="1"/>
          </p:nvPr>
        </p:nvSpPr>
        <p:spPr>
          <a:xfrm>
            <a:off x="971550" y="1550988"/>
            <a:ext cx="7199313" cy="2310066"/>
          </a:xfrm>
        </p:spPr>
        <p:txBody>
          <a:bodyPr/>
          <a:lstStyle/>
          <a:p>
            <a:pPr marL="0" indent="0"/>
            <a:r>
              <a:rPr lang="en-US" altLang="zh-TW" sz="2400" dirty="0"/>
              <a:t>The node structure is defined as:</a:t>
            </a:r>
          </a:p>
          <a:p>
            <a:pPr marL="0" indent="0"/>
            <a:endParaRPr lang="en-US" altLang="zh-TW" dirty="0"/>
          </a:p>
          <a:p>
            <a:pPr marL="0" indent="0"/>
            <a:r>
              <a:rPr lang="en-US" altLang="zh-TW" sz="1600" dirty="0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struct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endParaRPr lang="en-US" altLang="zh-TW" sz="1600" dirty="0">
              <a:latin typeface="Lucida Console" panose="020B0609040504020204" pitchFamily="49" charset="0"/>
              <a:ea typeface="細明體" panose="02020509000000000000" pitchFamily="49" charset="-120"/>
            </a:endParaRPr>
          </a:p>
          <a:p>
            <a:pPr marL="0" indent="0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{</a:t>
            </a:r>
          </a:p>
          <a:p>
            <a:pPr marL="0" indent="0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solidFill>
                  <a:srgbClr val="0000FF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int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data;</a:t>
            </a:r>
          </a:p>
          <a:p>
            <a:pPr marL="0" indent="0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   </a:t>
            </a:r>
            <a:r>
              <a:rPr lang="en-US" altLang="zh-TW" sz="1600" dirty="0" err="1">
                <a:latin typeface="Lucida Console" panose="020B0609040504020204" pitchFamily="49" charset="0"/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latin typeface="Lucida Console" panose="020B0609040504020204" pitchFamily="49" charset="0"/>
                <a:ea typeface="細明體" panose="02020509000000000000" pitchFamily="49" charset="-120"/>
              </a:rPr>
              <a:t> *</a:t>
            </a:r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link;</a:t>
            </a:r>
          </a:p>
          <a:p>
            <a:pPr marL="0" indent="0"/>
            <a:r>
              <a:rPr lang="en-US" altLang="zh-TW" sz="1600" dirty="0">
                <a:solidFill>
                  <a:srgbClr val="000000"/>
                </a:solidFill>
                <a:latin typeface="Lucida Console" panose="020B0609040504020204" pitchFamily="49" charset="0"/>
                <a:ea typeface="細明體" panose="02020509000000000000" pitchFamily="49" charset="-120"/>
              </a:rPr>
              <a:t>};</a:t>
            </a:r>
            <a:endParaRPr lang="zh-TW" altLang="en-US" sz="1600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內容版面配置區 3"/>
          <p:cNvSpPr>
            <a:spLocks noGrp="1"/>
          </p:cNvSpPr>
          <p:nvPr>
            <p:ph sz="half" idx="1"/>
          </p:nvPr>
        </p:nvSpPr>
        <p:spPr>
          <a:xfrm>
            <a:off x="2052000" y="1269000"/>
            <a:ext cx="5040000" cy="2160000"/>
          </a:xfrm>
        </p:spPr>
        <p:txBody>
          <a:bodyPr/>
          <a:lstStyle/>
          <a:p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void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600" dirty="0" err="1">
                <a:solidFill>
                  <a:srgbClr val="000000"/>
                </a:solidFill>
                <a:ea typeface="細明體" panose="02020509000000000000" pitchFamily="49" charset="-120"/>
              </a:rPr>
              <a:t>printList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sz="1600" dirty="0" err="1">
                <a:ea typeface="細明體" panose="02020509000000000000" pitchFamily="49" charset="-120"/>
              </a:rPr>
              <a:t>listNode</a:t>
            </a:r>
            <a:r>
              <a:rPr lang="en-US" altLang="zh-TW" sz="1600" dirty="0">
                <a:ea typeface="細明體" panose="02020509000000000000" pitchFamily="49" charset="-120"/>
              </a:rPr>
              <a:t> *first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{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"The list contains : ";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sz="1600" dirty="0">
                <a:solidFill>
                  <a:srgbClr val="0000FF"/>
                </a:solidFill>
                <a:ea typeface="細明體" panose="02020509000000000000" pitchFamily="49" charset="-120"/>
              </a:rPr>
              <a:t>for</a:t>
            </a:r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( ; </a:t>
            </a:r>
            <a:r>
              <a:rPr lang="en-US" altLang="zh-TW" sz="1600" dirty="0">
                <a:ea typeface="細明體" panose="02020509000000000000" pitchFamily="49" charset="-120"/>
              </a:rPr>
              <a:t>first; first = first-&gt;link )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   cout &lt;&lt; </a:t>
            </a:r>
            <a:r>
              <a:rPr lang="en-US" altLang="zh-TW" sz="1600" dirty="0" err="1">
                <a:ea typeface="細明體" panose="02020509000000000000" pitchFamily="49" charset="-120"/>
              </a:rPr>
              <a:t>setw</a:t>
            </a:r>
            <a:r>
              <a:rPr lang="en-US" altLang="zh-TW" sz="1600" dirty="0">
                <a:ea typeface="細明體" panose="02020509000000000000" pitchFamily="49" charset="-120"/>
              </a:rPr>
              <a:t>( 4 ) &lt;&lt; first-&gt;data;</a:t>
            </a:r>
          </a:p>
          <a:p>
            <a:r>
              <a:rPr lang="en-US" altLang="zh-TW" sz="1600" dirty="0">
                <a:ea typeface="細明體" panose="02020509000000000000" pitchFamily="49" charset="-120"/>
              </a:rPr>
              <a:t>   cout &lt;&lt; endl;</a:t>
            </a:r>
          </a:p>
          <a:p>
            <a:r>
              <a:rPr lang="en-US" altLang="zh-TW" sz="16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b="1" dirty="0">
              <a:cs typeface="Courier New" pitchFamily="49" charset="0"/>
            </a:endParaRPr>
          </a:p>
        </p:txBody>
      </p:sp>
      <p:sp>
        <p:nvSpPr>
          <p:cNvPr id="106499" name="內容版面配置區 4"/>
          <p:cNvSpPr>
            <a:spLocks noGrp="1"/>
          </p:cNvSpPr>
          <p:nvPr>
            <p:ph sz="half" idx="2"/>
          </p:nvPr>
        </p:nvSpPr>
        <p:spPr>
          <a:xfrm>
            <a:off x="2052001" y="3429000"/>
            <a:ext cx="3960000" cy="360000"/>
          </a:xfrm>
        </p:spPr>
        <p:txBody>
          <a:bodyPr/>
          <a:lstStyle/>
          <a:p>
            <a:r>
              <a:rPr lang="en-US" altLang="zh-TW" b="1" u="sng" dirty="0"/>
              <a:t>Program 4.4:</a:t>
            </a:r>
            <a:r>
              <a:rPr lang="en-US" altLang="zh-TW" u="sng" dirty="0"/>
              <a:t> Printing a list (</a:t>
            </a:r>
            <a:r>
              <a:rPr lang="en-US" altLang="zh-TW" u="sng" dirty="0" err="1"/>
              <a:t>p.155</a:t>
            </a:r>
            <a:r>
              <a:rPr lang="en-US" altLang="zh-TW" u="sng" dirty="0"/>
              <a:t>)</a:t>
            </a:r>
            <a:endParaRPr lang="zh-TW" altLang="en-US" dirty="0"/>
          </a:p>
        </p:txBody>
      </p:sp>
      <p:sp>
        <p:nvSpPr>
          <p:cNvPr id="4" name="矩形 20"/>
          <p:cNvSpPr>
            <a:spLocks noChangeArrowheads="1"/>
          </p:cNvSpPr>
          <p:nvPr/>
        </p:nvSpPr>
        <p:spPr bwMode="auto">
          <a:xfrm>
            <a:off x="1332000" y="5229000"/>
            <a:ext cx="5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bIns="0"/>
          <a:lstStyle/>
          <a:p>
            <a:pPr algn="r"/>
            <a:r>
              <a:rPr kumimoji="0" lang="en-US" altLang="zh-TW" sz="2000" i="1" dirty="0" smtClean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rPr>
              <a:t>first</a:t>
            </a:r>
            <a:endParaRPr kumimoji="0" lang="zh-TW" altLang="en-US" sz="2000" i="1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45084"/>
              </p:ext>
            </p:extLst>
          </p:nvPr>
        </p:nvGraphicFramePr>
        <p:xfrm>
          <a:off x="6912000" y="5229000"/>
          <a:ext cx="72000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0</a:t>
                      </a:r>
                      <a:endParaRPr lang="zh-TW" altLang="en-US" sz="20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21327"/>
              </p:ext>
            </p:extLst>
          </p:nvPr>
        </p:nvGraphicFramePr>
        <p:xfrm>
          <a:off x="2592000" y="522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4752000" y="5229000"/>
            <a:ext cx="540000" cy="360000"/>
          </a:xfrm>
          <a:prstGeom prst="rect">
            <a:avLst/>
          </a:prstGeom>
          <a:noFill/>
        </p:spPr>
        <p:txBody>
          <a:bodyPr wrap="none" tIns="0" bIns="36000" anchor="ctr" anchorCtr="0"/>
          <a:lstStyle/>
          <a:p>
            <a:pPr algn="ctr">
              <a:defRPr/>
            </a:pPr>
            <a:r>
              <a:rPr lang="en-US" altLang="zh-TW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⋯</a:t>
            </a:r>
            <a:endParaRPr lang="zh-TW" altLang="en-US" sz="2800" dirty="0">
              <a:latin typeface="+mj-lt"/>
            </a:endParaRPr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713471"/>
              </p:ext>
            </p:extLst>
          </p:nvPr>
        </p:nvGraphicFramePr>
        <p:xfrm>
          <a:off x="1872000" y="5229000"/>
          <a:ext cx="36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 marL="0" marR="0" marT="0" marB="144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" name="直線單箭頭接點 9"/>
          <p:cNvCxnSpPr/>
          <p:nvPr/>
        </p:nvCxnSpPr>
        <p:spPr>
          <a:xfrm>
            <a:off x="205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314139"/>
              </p:ext>
            </p:extLst>
          </p:nvPr>
        </p:nvGraphicFramePr>
        <p:xfrm>
          <a:off x="3672000" y="522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0070202"/>
              </p:ext>
            </p:extLst>
          </p:nvPr>
        </p:nvGraphicFramePr>
        <p:xfrm>
          <a:off x="5832000" y="5229000"/>
          <a:ext cx="720000" cy="3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 marL="36000" marR="36000" marT="36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TW" altLang="en-US" sz="12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3" name="直線單箭頭接點 12"/>
          <p:cNvCxnSpPr/>
          <p:nvPr/>
        </p:nvCxnSpPr>
        <p:spPr>
          <a:xfrm>
            <a:off x="637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>
            <a:off x="313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421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292000" y="5409000"/>
            <a:ext cx="54000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訂 2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7416</TotalTime>
  <Words>7020</Words>
  <Application>Microsoft Office PowerPoint</Application>
  <PresentationFormat>如螢幕大小 (4:3)</PresentationFormat>
  <Paragraphs>1873</Paragraphs>
  <Slides>90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90</vt:i4>
      </vt:variant>
    </vt:vector>
  </HeadingPairs>
  <TitlesOfParts>
    <vt:vector size="101" baseType="lpstr">
      <vt:lpstr>tci3</vt:lpstr>
      <vt:lpstr>細明體</vt:lpstr>
      <vt:lpstr>新細明體</vt:lpstr>
      <vt:lpstr>標楷體</vt:lpstr>
      <vt:lpstr>Arial</vt:lpstr>
      <vt:lpstr>Cambria Math</vt:lpstr>
      <vt:lpstr>Courier New</vt:lpstr>
      <vt:lpstr>Lucida Console</vt:lpstr>
      <vt:lpstr>Symbol</vt:lpstr>
      <vt:lpstr>Times New Roman</vt:lpstr>
      <vt:lpstr>Office 佈景主題</vt:lpstr>
      <vt:lpstr>Chapter 4</vt:lpstr>
      <vt:lpstr>Outline</vt:lpstr>
      <vt:lpstr>4.1 Singly Linked Lists</vt:lpstr>
      <vt:lpstr>Singly Linked Lists</vt:lpstr>
      <vt:lpstr>An elegant solution: using linked representations</vt:lpstr>
      <vt:lpstr>PowerPoint 簡報</vt:lpstr>
      <vt:lpstr>Singly Linked Lists</vt:lpstr>
      <vt:lpstr>PowerPoint 簡報</vt:lpstr>
      <vt:lpstr>Example 4.2  Two-node linked list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Example 4.3  List insertion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CS235102  Data Structures</dc:title>
  <dc:creator>Gary</dc:creator>
  <cp:lastModifiedBy>james</cp:lastModifiedBy>
  <cp:revision>1770</cp:revision>
  <dcterms:created xsi:type="dcterms:W3CDTF">2005-03-20T09:13:01Z</dcterms:created>
  <dcterms:modified xsi:type="dcterms:W3CDTF">2023-03-20T07:07:01Z</dcterms:modified>
</cp:coreProperties>
</file>