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80" r:id="rId3"/>
    <p:sldId id="356" r:id="rId4"/>
    <p:sldId id="448" r:id="rId5"/>
    <p:sldId id="459" r:id="rId6"/>
    <p:sldId id="460" r:id="rId7"/>
    <p:sldId id="458" r:id="rId8"/>
    <p:sldId id="461" r:id="rId9"/>
    <p:sldId id="502" r:id="rId10"/>
    <p:sldId id="505" r:id="rId11"/>
    <p:sldId id="506" r:id="rId12"/>
    <p:sldId id="454" r:id="rId13"/>
    <p:sldId id="504" r:id="rId14"/>
    <p:sldId id="501" r:id="rId15"/>
    <p:sldId id="463" r:id="rId16"/>
    <p:sldId id="455" r:id="rId17"/>
    <p:sldId id="457" r:id="rId18"/>
    <p:sldId id="496" r:id="rId19"/>
    <p:sldId id="495" r:id="rId20"/>
    <p:sldId id="497" r:id="rId21"/>
    <p:sldId id="498" r:id="rId22"/>
    <p:sldId id="499" r:id="rId23"/>
    <p:sldId id="500" r:id="rId24"/>
    <p:sldId id="449" r:id="rId25"/>
    <p:sldId id="465" r:id="rId26"/>
    <p:sldId id="466" r:id="rId27"/>
    <p:sldId id="467" r:id="rId28"/>
    <p:sldId id="468" r:id="rId29"/>
    <p:sldId id="469" r:id="rId30"/>
    <p:sldId id="470" r:id="rId31"/>
    <p:sldId id="471" r:id="rId32"/>
    <p:sldId id="473" r:id="rId33"/>
    <p:sldId id="474" r:id="rId34"/>
    <p:sldId id="464" r:id="rId35"/>
    <p:sldId id="358" r:id="rId36"/>
    <p:sldId id="476" r:id="rId37"/>
    <p:sldId id="478" r:id="rId38"/>
    <p:sldId id="477" r:id="rId39"/>
    <p:sldId id="483" r:id="rId40"/>
    <p:sldId id="507" r:id="rId41"/>
    <p:sldId id="508" r:id="rId42"/>
    <p:sldId id="484" r:id="rId43"/>
    <p:sldId id="485" r:id="rId44"/>
    <p:sldId id="480" r:id="rId45"/>
    <p:sldId id="486" r:id="rId46"/>
    <p:sldId id="481" r:id="rId47"/>
    <p:sldId id="482" r:id="rId48"/>
    <p:sldId id="487" r:id="rId49"/>
    <p:sldId id="488" r:id="rId50"/>
    <p:sldId id="490" r:id="rId51"/>
    <p:sldId id="491" r:id="rId52"/>
    <p:sldId id="489" r:id="rId53"/>
    <p:sldId id="493" r:id="rId54"/>
    <p:sldId id="492" r:id="rId55"/>
    <p:sldId id="494" r:id="rId56"/>
    <p:sldId id="475" r:id="rId57"/>
    <p:sldId id="362" r:id="rId58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1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00"/>
    <a:srgbClr val="006600"/>
    <a:srgbClr val="CC3300"/>
    <a:srgbClr val="6600FF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5" autoAdjust="0"/>
    <p:restoredTop sz="94712" autoAdjust="0"/>
  </p:normalViewPr>
  <p:slideViewPr>
    <p:cSldViewPr showGuides="1">
      <p:cViewPr varScale="1">
        <p:scale>
          <a:sx n="96" d="100"/>
          <a:sy n="96" d="100"/>
        </p:scale>
        <p:origin x="96" y="67"/>
      </p:cViewPr>
      <p:guideLst>
        <p:guide orient="horz" pos="3521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51"/>
    </p:cViewPr>
  </p:sorterViewPr>
  <p:gridSpacing cx="144018" cy="14401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460" y="2708910"/>
            <a:ext cx="8640000" cy="1440000"/>
          </a:xfrm>
        </p:spPr>
        <p:txBody>
          <a:bodyPr/>
          <a:lstStyle>
            <a:lvl1pPr>
              <a:defRPr sz="5400">
                <a:solidFill>
                  <a:srgbClr val="0000FF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478" y="404622"/>
            <a:ext cx="8351838" cy="5904000"/>
          </a:xfr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395478" y="404622"/>
            <a:ext cx="4176522" cy="3312414"/>
          </a:xfrm>
        </p:spPr>
        <p:txBody>
          <a:bodyPr/>
          <a:lstStyle>
            <a:lvl1pPr marL="0" indent="0">
              <a:buFontTx/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580126" y="404622"/>
            <a:ext cx="3311910" cy="1584198"/>
          </a:xfrm>
        </p:spPr>
        <p:txBody>
          <a:bodyPr/>
          <a:lstStyle>
            <a:lvl1pPr marL="0" indent="0">
              <a:buFontTx/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395478" y="404622"/>
            <a:ext cx="4176522" cy="2448306"/>
          </a:xfrm>
        </p:spPr>
        <p:txBody>
          <a:bodyPr/>
          <a:lstStyle>
            <a:lvl1pPr marL="0" indent="0">
              <a:spcBef>
                <a:spcPts val="100"/>
              </a:spcBef>
              <a:buFontTx/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580126" y="404622"/>
            <a:ext cx="3167892" cy="1584198"/>
          </a:xfrm>
        </p:spPr>
        <p:txBody>
          <a:bodyPr/>
          <a:lstStyle>
            <a:lvl1pPr marL="0" indent="0">
              <a:buFontTx/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2460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288" y="539740"/>
            <a:ext cx="4464748" cy="3897386"/>
          </a:xfrm>
        </p:spPr>
        <p:txBody>
          <a:bodyPr/>
          <a:lstStyle>
            <a:lvl1pPr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478" y="4581144"/>
            <a:ext cx="6624828" cy="432054"/>
          </a:xfrm>
        </p:spPr>
        <p:txBody>
          <a:bodyPr/>
          <a:lstStyle>
            <a:lvl1pPr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411730" y="4869180"/>
            <a:ext cx="4752594" cy="432054"/>
          </a:xfrm>
        </p:spPr>
        <p:txBody>
          <a:bodyPr/>
          <a:lstStyle>
            <a:lvl1pPr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497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288" y="539740"/>
            <a:ext cx="8352000" cy="3609350"/>
          </a:xfrm>
        </p:spPr>
        <p:txBody>
          <a:bodyPr/>
          <a:lstStyle>
            <a:lvl1pPr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478" y="4293108"/>
            <a:ext cx="8353425" cy="432054"/>
          </a:xfrm>
        </p:spPr>
        <p:txBody>
          <a:bodyPr/>
          <a:lstStyle>
            <a:lvl1pPr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90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288" y="539740"/>
            <a:ext cx="8352000" cy="2745242"/>
          </a:xfrm>
        </p:spPr>
        <p:txBody>
          <a:bodyPr/>
          <a:lstStyle>
            <a:lvl1pPr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478" y="3429000"/>
            <a:ext cx="8353425" cy="432054"/>
          </a:xfrm>
        </p:spPr>
        <p:txBody>
          <a:bodyPr/>
          <a:lstStyle>
            <a:lvl1pPr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8461375" y="6453188"/>
            <a:ext cx="431800" cy="2889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9E274-3560-409B-A336-1DE153026993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6633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96875" y="260350"/>
            <a:ext cx="83518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396875" y="1268413"/>
            <a:ext cx="835183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7" r:id="rId4"/>
    <p:sldLayoutId id="2147483678" r:id="rId5"/>
    <p:sldLayoutId id="2147483670" r:id="rId6"/>
    <p:sldLayoutId id="2147483679" r:id="rId7"/>
    <p:sldLayoutId id="2147483676" r:id="rId8"/>
    <p:sldLayoutId id="2147483677" r:id="rId9"/>
    <p:sldLayoutId id="2147483675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775575" cy="1439863"/>
          </a:xfrm>
        </p:spPr>
        <p:txBody>
          <a:bodyPr/>
          <a:lstStyle/>
          <a:p>
            <a:pPr eaLnBrk="1" hangingPunct="1"/>
            <a:r>
              <a:rPr lang="en-US" altLang="zh-TW" sz="4800" dirty="0" smtClean="0"/>
              <a:t>4.3  Linked Stacks and Queues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/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// add item to the </a:t>
            </a:r>
            <a:r>
              <a:rPr lang="en-US" altLang="zh-TW" sz="1600" b="0" dirty="0" err="1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ith</a:t>
            </a:r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stack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marL="342900" lvl="0" indent="-342900"/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push(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element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item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stackPointer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temp;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temp =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new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stack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temp-&gt;data </a:t>
            </a:r>
            <a:r>
              <a:rPr lang="en-US" altLang="zh-TW" sz="1600" b="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=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item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>
                <a:solidFill>
                  <a:prstClr val="white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temp-&gt;link = top[ i ]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>
                <a:solidFill>
                  <a:prstClr val="white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top[ i ] = temp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3315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item = { 7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push( 4, item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2000" b="1" dirty="0">
              <a:solidFill>
                <a:prstClr val="black"/>
              </a:solidFill>
              <a:latin typeface="Courier New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288" y="2852738"/>
          <a:ext cx="8064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top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451725" y="4149725"/>
          <a:ext cx="866778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 rot="5400000">
            <a:off x="7776369" y="4690269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rot="5400000">
            <a:off x="7775575" y="5554663"/>
            <a:ext cx="64928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4429125" y="4365625"/>
            <a:ext cx="71913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10800000" flipV="1">
            <a:off x="5795963" y="3502025"/>
            <a:ext cx="936625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300788" y="5013325"/>
          <a:ext cx="866778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" name="直線單箭頭接點 20"/>
          <p:cNvCxnSpPr/>
          <p:nvPr/>
        </p:nvCxnSpPr>
        <p:spPr>
          <a:xfrm rot="5400000">
            <a:off x="6625432" y="55538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16200000" flipH="1">
            <a:off x="7669213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 flipH="1">
            <a:off x="1908175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16200000" flipH="1">
            <a:off x="3060700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692275" y="41497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2843213" y="4149725"/>
          <a:ext cx="866778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>
          <a:xfrm rot="5400000">
            <a:off x="3167857" y="46902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3167063" y="5554663"/>
            <a:ext cx="64928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148263" y="41497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3995738" y="4149725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41" name="文字方塊 33"/>
          <p:cNvSpPr txBox="1">
            <a:spLocks noChangeArrowheads="1"/>
          </p:cNvSpPr>
          <p:nvPr/>
        </p:nvSpPr>
        <p:spPr bwMode="auto">
          <a:xfrm>
            <a:off x="3995738" y="4581525"/>
            <a:ext cx="8651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temp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5795963" y="4365625"/>
            <a:ext cx="720725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/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// add item to the </a:t>
            </a:r>
            <a:r>
              <a:rPr lang="en-US" altLang="zh-TW" sz="1600" b="0" dirty="0" err="1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ith</a:t>
            </a:r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stack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marL="342900" lvl="0" indent="-342900"/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push(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element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item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stackPointer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temp;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temp =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new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stack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temp-&gt;data </a:t>
            </a:r>
            <a:r>
              <a:rPr lang="en-US" altLang="zh-TW" sz="1600" b="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=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item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>
                <a:solidFill>
                  <a:prstClr val="white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temp-&gt;link = top[ i ]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>
                <a:solidFill>
                  <a:prstClr val="white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top[ i ] = temp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4339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item = { 7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push( 4, item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2000" b="1" dirty="0">
              <a:solidFill>
                <a:prstClr val="black"/>
              </a:solidFill>
              <a:latin typeface="Courier New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288" y="2852738"/>
          <a:ext cx="8064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top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451725" y="4149725"/>
          <a:ext cx="866778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 rot="5400000">
            <a:off x="7776369" y="4690269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rot="5400000">
            <a:off x="7775575" y="5554663"/>
            <a:ext cx="64928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4429125" y="4365625"/>
            <a:ext cx="71913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16200000" flipH="1">
            <a:off x="6084888" y="4149725"/>
            <a:ext cx="15113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300788" y="5013325"/>
          <a:ext cx="866778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" name="直線單箭頭接點 20"/>
          <p:cNvCxnSpPr/>
          <p:nvPr/>
        </p:nvCxnSpPr>
        <p:spPr>
          <a:xfrm rot="5400000">
            <a:off x="6625432" y="55538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16200000" flipH="1">
            <a:off x="7669213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 flipH="1">
            <a:off x="1908175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16200000" flipH="1">
            <a:off x="3060700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692275" y="41497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2843213" y="4149725"/>
          <a:ext cx="866778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>
          <a:xfrm rot="5400000">
            <a:off x="3167857" y="46902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3167063" y="5554663"/>
            <a:ext cx="64928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148263" y="41497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3995738" y="4149725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465" name="文字方塊 33"/>
          <p:cNvSpPr txBox="1">
            <a:spLocks noChangeArrowheads="1"/>
          </p:cNvSpPr>
          <p:nvPr/>
        </p:nvSpPr>
        <p:spPr bwMode="auto">
          <a:xfrm>
            <a:off x="3995738" y="4581525"/>
            <a:ext cx="8651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temp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/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// add item to the </a:t>
            </a:r>
            <a:r>
              <a:rPr lang="en-US" altLang="zh-TW" sz="1600" b="0" dirty="0" err="1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ith</a:t>
            </a:r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stack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marL="342900" lvl="0" indent="-342900"/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push(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element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item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stackPointer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temp;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temp =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new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stack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temp-&gt;data </a:t>
            </a:r>
            <a:r>
              <a:rPr lang="en-US" altLang="zh-TW" sz="1600" b="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=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item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temp-&gt;link = top[ i ]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>
                <a:solidFill>
                  <a:prstClr val="white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top[ i ] = temp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363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item = { 7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push( 4, item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2000" b="1" dirty="0">
              <a:solidFill>
                <a:prstClr val="black"/>
              </a:solidFill>
              <a:latin typeface="Courier New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288" y="2852738"/>
          <a:ext cx="8064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top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451725" y="4149725"/>
          <a:ext cx="866778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 rot="5400000">
            <a:off x="7776369" y="4690269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rot="5400000">
            <a:off x="7775575" y="5554663"/>
            <a:ext cx="64928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4429125" y="4365625"/>
            <a:ext cx="71913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16200000" flipH="1">
            <a:off x="6084888" y="4149725"/>
            <a:ext cx="15113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300788" y="5013325"/>
          <a:ext cx="866778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" name="直線單箭頭接點 20"/>
          <p:cNvCxnSpPr/>
          <p:nvPr/>
        </p:nvCxnSpPr>
        <p:spPr>
          <a:xfrm rot="5400000">
            <a:off x="6625432" y="55538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16200000" flipH="1">
            <a:off x="7669213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 flipH="1">
            <a:off x="1908175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16200000" flipH="1">
            <a:off x="3060700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692275" y="41497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2843213" y="4149725"/>
          <a:ext cx="866778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>
          <a:xfrm rot="5400000">
            <a:off x="3167857" y="46902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3167063" y="5554663"/>
            <a:ext cx="64928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148263" y="41497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3995738" y="4149725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89" name="文字方塊 33"/>
          <p:cNvSpPr txBox="1">
            <a:spLocks noChangeArrowheads="1"/>
          </p:cNvSpPr>
          <p:nvPr/>
        </p:nvSpPr>
        <p:spPr bwMode="auto">
          <a:xfrm>
            <a:off x="3995738" y="4581525"/>
            <a:ext cx="8651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temp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5795963" y="4365625"/>
            <a:ext cx="720725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/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// add item to the </a:t>
            </a:r>
            <a:r>
              <a:rPr lang="en-US" altLang="zh-TW" sz="1600" b="0" dirty="0" err="1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ith</a:t>
            </a:r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stack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marL="342900" lvl="0" indent="-342900"/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push(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element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item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stackPointer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temp;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temp =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new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stack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temp-&gt;data </a:t>
            </a:r>
            <a:r>
              <a:rPr lang="en-US" altLang="zh-TW" sz="1600" b="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=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item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temp-&gt;link = top[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];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>
                <a:solidFill>
                  <a:prstClr val="white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top[ i ] = temp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387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item = { 7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push( 4, item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2000" b="1" dirty="0">
              <a:solidFill>
                <a:prstClr val="black"/>
              </a:solidFill>
              <a:latin typeface="Courier New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288" y="2852738"/>
          <a:ext cx="8064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top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451725" y="4149725"/>
          <a:ext cx="866778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 rot="5400000">
            <a:off x="7776369" y="4690269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rot="5400000">
            <a:off x="7775575" y="5554663"/>
            <a:ext cx="64928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4429125" y="4365625"/>
            <a:ext cx="71913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16200000" flipH="1">
            <a:off x="6084888" y="4149725"/>
            <a:ext cx="15113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300788" y="5013325"/>
          <a:ext cx="866778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" name="直線單箭頭接點 20"/>
          <p:cNvCxnSpPr/>
          <p:nvPr/>
        </p:nvCxnSpPr>
        <p:spPr>
          <a:xfrm rot="5400000">
            <a:off x="6625432" y="55538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16200000" flipH="1">
            <a:off x="7669213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 flipH="1">
            <a:off x="1908175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16200000" flipH="1">
            <a:off x="3060700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692275" y="41497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2843213" y="4149725"/>
          <a:ext cx="866778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>
          <a:xfrm rot="5400000">
            <a:off x="3167857" y="46902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3167063" y="5554663"/>
            <a:ext cx="64928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148263" y="41497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3995738" y="4149725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513" name="文字方塊 33"/>
          <p:cNvSpPr txBox="1">
            <a:spLocks noChangeArrowheads="1"/>
          </p:cNvSpPr>
          <p:nvPr/>
        </p:nvSpPr>
        <p:spPr bwMode="auto">
          <a:xfrm>
            <a:off x="3995738" y="4581525"/>
            <a:ext cx="8651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temp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5795963" y="4365625"/>
            <a:ext cx="720725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/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// add item to the </a:t>
            </a:r>
            <a:r>
              <a:rPr lang="en-US" altLang="zh-TW" sz="1600" b="0" dirty="0" err="1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ith</a:t>
            </a:r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stack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marL="342900" lvl="0" indent="-342900"/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push(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element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item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stackPointer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temp;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temp =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new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stack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temp-&gt;data </a:t>
            </a:r>
            <a:r>
              <a:rPr lang="en-US" altLang="zh-TW" sz="1600" b="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=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item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temp-&gt;link = top[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];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top[ i ] = temp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7411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item = { 7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push( 4, item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2000" b="1" dirty="0">
              <a:solidFill>
                <a:prstClr val="black"/>
              </a:solidFill>
              <a:latin typeface="Courier New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288" y="2852738"/>
          <a:ext cx="8064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top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451725" y="4149725"/>
          <a:ext cx="866778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 rot="5400000">
            <a:off x="7776369" y="4690269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rot="5400000">
            <a:off x="7775575" y="5554663"/>
            <a:ext cx="64928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4429125" y="4365625"/>
            <a:ext cx="71913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10800000" flipV="1">
            <a:off x="5795963" y="3502025"/>
            <a:ext cx="936625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300788" y="5013325"/>
          <a:ext cx="866778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" name="直線單箭頭接點 20"/>
          <p:cNvCxnSpPr/>
          <p:nvPr/>
        </p:nvCxnSpPr>
        <p:spPr>
          <a:xfrm rot="5400000">
            <a:off x="6625432" y="55538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16200000" flipH="1">
            <a:off x="7669213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 flipH="1">
            <a:off x="1908175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16200000" flipH="1">
            <a:off x="3060700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692275" y="41497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2843213" y="4149725"/>
          <a:ext cx="866778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>
          <a:xfrm rot="5400000">
            <a:off x="3167857" y="46902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3167063" y="5554663"/>
            <a:ext cx="64928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148263" y="41497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3995738" y="4149725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537" name="文字方塊 33"/>
          <p:cNvSpPr txBox="1">
            <a:spLocks noChangeArrowheads="1"/>
          </p:cNvSpPr>
          <p:nvPr/>
        </p:nvSpPr>
        <p:spPr bwMode="auto">
          <a:xfrm>
            <a:off x="3995738" y="4581525"/>
            <a:ext cx="8651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temp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5795963" y="4365625"/>
            <a:ext cx="720725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/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// add item to the </a:t>
            </a:r>
            <a:r>
              <a:rPr lang="en-US" altLang="zh-TW" sz="1600" b="0" dirty="0" err="1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ith</a:t>
            </a:r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stack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marL="342900" lvl="0" indent="-342900"/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push(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element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item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stackPointer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temp;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temp =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new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stack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temp-&gt;data </a:t>
            </a:r>
            <a:r>
              <a:rPr lang="en-US" altLang="zh-TW" sz="1600" b="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=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item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temp-&gt;link = top[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];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top[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] = temp;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8435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item = { 7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push( 4, item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2000" b="1" dirty="0">
              <a:solidFill>
                <a:prstClr val="black"/>
              </a:solidFill>
              <a:latin typeface="Courier New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288" y="2852738"/>
          <a:ext cx="8064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top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451725" y="4149725"/>
          <a:ext cx="866778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 rot="5400000">
            <a:off x="7776369" y="4690269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rot="5400000">
            <a:off x="7775575" y="5554663"/>
            <a:ext cx="64928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4429125" y="4365625"/>
            <a:ext cx="71913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10800000" flipV="1">
            <a:off x="5795963" y="3502025"/>
            <a:ext cx="936625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300788" y="5013325"/>
          <a:ext cx="866778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" name="直線單箭頭接點 20"/>
          <p:cNvCxnSpPr/>
          <p:nvPr/>
        </p:nvCxnSpPr>
        <p:spPr>
          <a:xfrm rot="5400000">
            <a:off x="6625432" y="55538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16200000" flipH="1">
            <a:off x="7669213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 flipH="1">
            <a:off x="1908175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16200000" flipH="1">
            <a:off x="3060700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692275" y="41497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2843213" y="4149725"/>
          <a:ext cx="866778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>
          <a:xfrm rot="5400000">
            <a:off x="3167857" y="46902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3167063" y="5554663"/>
            <a:ext cx="64928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148263" y="41497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3995738" y="4149725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561" name="文字方塊 33"/>
          <p:cNvSpPr txBox="1">
            <a:spLocks noChangeArrowheads="1"/>
          </p:cNvSpPr>
          <p:nvPr/>
        </p:nvSpPr>
        <p:spPr bwMode="auto">
          <a:xfrm>
            <a:off x="3995738" y="4581525"/>
            <a:ext cx="8651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temp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5795963" y="4365625"/>
            <a:ext cx="720725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/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// add item to the </a:t>
            </a:r>
            <a:r>
              <a:rPr lang="en-US" altLang="zh-TW" sz="1600" b="0" dirty="0" err="1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ith</a:t>
            </a:r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stack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marL="342900" lvl="0" indent="-342900"/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push(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element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item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stackPointer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temp;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temp =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new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stack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temp-&gt;data </a:t>
            </a:r>
            <a:r>
              <a:rPr lang="en-US" altLang="zh-TW" sz="1600" b="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=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item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temp-&gt;link = top[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];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top[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] = temp;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9459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item = { 7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push( 4, item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2000" b="1" dirty="0">
              <a:solidFill>
                <a:prstClr val="black"/>
              </a:solidFill>
              <a:latin typeface="Courier New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288" y="2852738"/>
          <a:ext cx="8064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top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451725" y="4149725"/>
          <a:ext cx="866778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 rot="5400000">
            <a:off x="7776369" y="4690269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rot="5400000">
            <a:off x="7775575" y="5554663"/>
            <a:ext cx="64928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5578475" y="4365625"/>
            <a:ext cx="71913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16200000" flipH="1">
            <a:off x="6516688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300788" y="5013325"/>
          <a:ext cx="866778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" name="直線單箭頭接點 20"/>
          <p:cNvCxnSpPr/>
          <p:nvPr/>
        </p:nvCxnSpPr>
        <p:spPr>
          <a:xfrm rot="5400000">
            <a:off x="6625432" y="55538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16200000" flipH="1">
            <a:off x="7669213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 flipH="1">
            <a:off x="1908175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16200000" flipH="1">
            <a:off x="3060700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692275" y="41497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2843213" y="4149725"/>
          <a:ext cx="866778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>
          <a:xfrm rot="5400000">
            <a:off x="3167857" y="46902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3167063" y="5554663"/>
            <a:ext cx="64928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6297613" y="41497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5148263" y="4149725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585" name="文字方塊 33"/>
          <p:cNvSpPr txBox="1">
            <a:spLocks noChangeArrowheads="1"/>
          </p:cNvSpPr>
          <p:nvPr/>
        </p:nvSpPr>
        <p:spPr bwMode="auto">
          <a:xfrm>
            <a:off x="5145088" y="4581525"/>
            <a:ext cx="8651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temp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rot="5400000">
            <a:off x="6625432" y="46902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/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// add item to the </a:t>
            </a:r>
            <a:r>
              <a:rPr lang="en-US" altLang="zh-TW" sz="1600" b="0" dirty="0" err="1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ith</a:t>
            </a:r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stack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marL="342900" lvl="0" indent="-342900"/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push(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element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item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stackPointer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temp;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temp =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new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stack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temp-&gt;data </a:t>
            </a:r>
            <a:r>
              <a:rPr lang="en-US" altLang="zh-TW" sz="1600" b="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=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item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temp-&gt;link = top[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];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top[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] = temp;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20483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item = { 7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push( 4, item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2000" b="1" dirty="0">
              <a:solidFill>
                <a:prstClr val="black"/>
              </a:solidFill>
              <a:latin typeface="Courier New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288" y="2852738"/>
          <a:ext cx="8064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top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451725" y="4149725"/>
          <a:ext cx="866778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 rot="5400000">
            <a:off x="7776369" y="4690269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rot="5400000">
            <a:off x="7775575" y="5554663"/>
            <a:ext cx="64928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16200000" flipH="1">
            <a:off x="6516688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300788" y="5013325"/>
          <a:ext cx="866778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" name="直線單箭頭接點 20"/>
          <p:cNvCxnSpPr/>
          <p:nvPr/>
        </p:nvCxnSpPr>
        <p:spPr>
          <a:xfrm rot="5400000">
            <a:off x="6625432" y="55538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16200000" flipH="1">
            <a:off x="7669213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 flipH="1">
            <a:off x="1908175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16200000" flipH="1">
            <a:off x="3060700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692275" y="41497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2843213" y="4149725"/>
          <a:ext cx="866778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>
          <a:xfrm rot="5400000">
            <a:off x="3167857" y="46902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3167063" y="5554663"/>
            <a:ext cx="64928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6297613" y="41497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直線單箭頭接點 26"/>
          <p:cNvCxnSpPr/>
          <p:nvPr/>
        </p:nvCxnSpPr>
        <p:spPr>
          <a:xfrm rot="5400000">
            <a:off x="6625432" y="46902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/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add item to the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ith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stack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42900" lvl="0" indent="-34290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push(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42900" lvl="0" indent="-3429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42900" lvl="0" indent="-3429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stackPointer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marL="342900" lvl="0" indent="-3429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temp-&gt;link = top[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marL="342900" lvl="0" indent="-3429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top[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temp;</a:t>
            </a:r>
          </a:p>
          <a:p>
            <a:pPr marL="342900" lvl="0" indent="-3429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22531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item = { 7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push( 4, item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2000" b="1" dirty="0">
              <a:solidFill>
                <a:prstClr val="black"/>
              </a:solidFill>
              <a:latin typeface="Courier New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288" y="2852738"/>
          <a:ext cx="8064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top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451725" y="4149725"/>
          <a:ext cx="866778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 rot="5400000">
            <a:off x="7776369" y="4690269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rot="5400000">
            <a:off x="7775575" y="5554663"/>
            <a:ext cx="64928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16200000" flipH="1">
            <a:off x="7669213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 flipH="1">
            <a:off x="1908175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16200000" flipH="1">
            <a:off x="3060700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692275" y="41497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2843213" y="4149725"/>
          <a:ext cx="866778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>
          <a:xfrm rot="5400000">
            <a:off x="3167857" y="46902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3167063" y="5554663"/>
            <a:ext cx="64928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Linked Stacks and Queues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zh-TW" sz="2800" smtClean="0"/>
              <a:t>When several stacks and queues coexisted, there was no efficient way to represent them sequentially.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TW" sz="2800" smtClean="0"/>
              <a:t>Figure 4.11 shows a linked stack and a linked queue.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TW" sz="2800" smtClean="0"/>
              <a:t>Notice that the direction of links for both stack and the queue facilitate easy insertion and deletion of nodes.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TW" sz="2800" smtClean="0"/>
              <a:t>In the case of Figure 4.11(a), we can easily add or delete a node form the top of the stack.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TW" sz="2800" smtClean="0"/>
              <a:t>In the case of Figure 4.11(b), we can easily add a node to the rear of the queue and add or delete a node at the front of the queue.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/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add item to the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ith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stack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42900" lvl="0" indent="-34290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push(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42900" lvl="0" indent="-3429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42900" lvl="0" indent="-3429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stackPointer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marL="342900" lvl="0" indent="-3429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temp-&gt;link = top[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marL="342900" lvl="0" indent="-3429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top[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temp;</a:t>
            </a:r>
          </a:p>
          <a:p>
            <a:pPr marL="342900" lvl="0" indent="-3429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23555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item = { 7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push( 4, item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2000" b="1" dirty="0">
              <a:solidFill>
                <a:prstClr val="black"/>
              </a:solidFill>
              <a:latin typeface="Courier New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288" y="2852738"/>
          <a:ext cx="8064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top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451725" y="4149725"/>
          <a:ext cx="866778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 rot="5400000">
            <a:off x="7776369" y="4690269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rot="5400000">
            <a:off x="7775575" y="5554663"/>
            <a:ext cx="64928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16200000" flipH="1">
            <a:off x="7669213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 flipH="1">
            <a:off x="1908175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16200000" flipH="1">
            <a:off x="3060700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692275" y="41497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2843213" y="4149725"/>
          <a:ext cx="866778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>
          <a:xfrm rot="5400000">
            <a:off x="3167857" y="46902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3167063" y="5554663"/>
            <a:ext cx="64928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5148263" y="4149725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653" name="文字方塊 33"/>
          <p:cNvSpPr txBox="1">
            <a:spLocks noChangeArrowheads="1"/>
          </p:cNvSpPr>
          <p:nvPr/>
        </p:nvSpPr>
        <p:spPr bwMode="auto">
          <a:xfrm>
            <a:off x="5145088" y="4581525"/>
            <a:ext cx="8651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temp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/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add item to the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ith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stack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42900" lvl="0" indent="-34290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push(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42900" lvl="0" indent="-3429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42900" lvl="0" indent="-3429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stackPointer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marL="342900" lvl="0" indent="-3429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temp-&gt;link = top[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marL="342900" lvl="0" indent="-3429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top[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temp;</a:t>
            </a:r>
          </a:p>
          <a:p>
            <a:pPr marL="342900" lvl="0" indent="-3429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24579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item = { 7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push( 4, item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2000" b="1" dirty="0">
              <a:solidFill>
                <a:prstClr val="black"/>
              </a:solidFill>
              <a:latin typeface="Courier New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288" y="2852738"/>
          <a:ext cx="8064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top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451725" y="4149725"/>
          <a:ext cx="866778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 rot="5400000">
            <a:off x="7776369" y="4690269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rot="5400000">
            <a:off x="7775575" y="5554663"/>
            <a:ext cx="64928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5578475" y="4365625"/>
            <a:ext cx="71913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16200000" flipH="1">
            <a:off x="7669213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 flipH="1">
            <a:off x="1908175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16200000" flipH="1">
            <a:off x="3060700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692275" y="41497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2843213" y="4149725"/>
          <a:ext cx="866778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>
          <a:xfrm rot="5400000">
            <a:off x="3167857" y="46902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3167063" y="5554663"/>
            <a:ext cx="64928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6297613" y="41497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5148263" y="4149725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686" name="文字方塊 33"/>
          <p:cNvSpPr txBox="1">
            <a:spLocks noChangeArrowheads="1"/>
          </p:cNvSpPr>
          <p:nvPr/>
        </p:nvSpPr>
        <p:spPr bwMode="auto">
          <a:xfrm>
            <a:off x="5145088" y="4581525"/>
            <a:ext cx="8651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temp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/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add item to the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ith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stack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42900" lvl="0" indent="-34290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push(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42900" lvl="0" indent="-3429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42900" lvl="0" indent="-3429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stackPointer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marL="342900" lvl="0" indent="-3429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temp-&gt;link = top[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 marL="342900" lvl="0" indent="-3429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top[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temp;</a:t>
            </a:r>
          </a:p>
          <a:p>
            <a:pPr marL="342900" lvl="0" indent="-34290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25603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item = { 7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push( 4, item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2000" b="1" dirty="0">
              <a:solidFill>
                <a:prstClr val="black"/>
              </a:solidFill>
              <a:latin typeface="Courier New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288" y="2852738"/>
          <a:ext cx="8064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top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451725" y="4149725"/>
          <a:ext cx="866778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 rot="5400000">
            <a:off x="7776369" y="4690269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rot="5400000">
            <a:off x="7775575" y="5554663"/>
            <a:ext cx="64928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5578475" y="4365625"/>
            <a:ext cx="71913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16200000" flipH="1">
            <a:off x="6516688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16200000" flipH="1">
            <a:off x="7669213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 flipH="1">
            <a:off x="1908175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16200000" flipH="1">
            <a:off x="3060700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692275" y="41497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2843213" y="4149725"/>
          <a:ext cx="866778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>
          <a:xfrm rot="5400000">
            <a:off x="3167857" y="46902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3167063" y="5554663"/>
            <a:ext cx="64928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6297613" y="41497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5148263" y="4149725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711" name="文字方塊 33"/>
          <p:cNvSpPr txBox="1">
            <a:spLocks noChangeArrowheads="1"/>
          </p:cNvSpPr>
          <p:nvPr/>
        </p:nvSpPr>
        <p:spPr bwMode="auto">
          <a:xfrm>
            <a:off x="5145088" y="4581525"/>
            <a:ext cx="8651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temp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/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// add item to the </a:t>
            </a:r>
            <a:r>
              <a:rPr lang="en-US" altLang="zh-TW" sz="1600" b="0" dirty="0" err="1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ith</a:t>
            </a:r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stack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  <a:cs typeface="+mn-cs"/>
            </a:endParaRPr>
          </a:p>
          <a:p>
            <a:pPr marL="342900" lvl="0" indent="-342900"/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void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push(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, </a:t>
            </a:r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element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item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)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{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stackPointer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temp;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temp =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new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stack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temp-&gt;data </a:t>
            </a:r>
            <a:r>
              <a:rPr lang="en-US" altLang="zh-TW" sz="1600" b="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=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item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temp-&gt;link = top[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];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top[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] = temp;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}</a:t>
            </a:r>
          </a:p>
        </p:txBody>
      </p:sp>
      <p:sp>
        <p:nvSpPr>
          <p:cNvPr id="26627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item = { 7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push( 4, item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2000" b="1" dirty="0">
              <a:solidFill>
                <a:prstClr val="black"/>
              </a:solidFill>
              <a:latin typeface="Courier New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288" y="2852738"/>
          <a:ext cx="8064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top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451725" y="4149725"/>
          <a:ext cx="866778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 rot="5400000">
            <a:off x="7776369" y="4690269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rot="5400000">
            <a:off x="7775575" y="5554663"/>
            <a:ext cx="64928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16200000" flipH="1">
            <a:off x="6516688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16200000" flipH="1">
            <a:off x="7669213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 flipH="1">
            <a:off x="1908175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16200000" flipH="1">
            <a:off x="3060700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692275" y="41497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2843213" y="4149725"/>
          <a:ext cx="866778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>
          <a:xfrm rot="5400000">
            <a:off x="3167857" y="46902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3167063" y="5554663"/>
            <a:ext cx="64928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6297613" y="41497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add item to the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ith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stack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push(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stackPointer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temp-&gt;link = top[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top[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temp;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27651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b="1" u="sng" dirty="0" smtClean="0"/>
              <a:t>Program 4.5: </a:t>
            </a:r>
            <a:r>
              <a:rPr lang="en-US" altLang="zh-TW" u="sng" dirty="0" smtClean="0"/>
              <a:t>Add to a linked stack (</a:t>
            </a:r>
            <a:r>
              <a:rPr lang="en-US" altLang="zh-TW" u="sng" dirty="0" err="1" smtClean="0"/>
              <a:t>p.158</a:t>
            </a:r>
            <a:r>
              <a:rPr lang="en-US" altLang="zh-TW" u="sng" dirty="0" smtClean="0"/>
              <a:t>)</a:t>
            </a:r>
            <a:endParaRPr lang="zh-TW" altLang="en-US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/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element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pop(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stackPointer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temp = top[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];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element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item;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sz="1600" b="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temp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sz="1600" b="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stackEmpty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item </a:t>
            </a:r>
            <a:r>
              <a:rPr lang="en-US" altLang="zh-TW" sz="1600" b="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=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temp-&gt;data;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>
                <a:solidFill>
                  <a:prstClr val="white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top[ i ] = temp-&gt;link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delete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temp;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item;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sz="54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8675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element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item2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item2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=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pop( 3 );</a:t>
            </a:r>
          </a:p>
          <a:p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sz="1600" b="0" dirty="0" smtClean="0">
              <a:latin typeface="Lucida Console" panose="020B06090405040202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288" y="3716338"/>
          <a:ext cx="8064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top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451725" y="5013325"/>
          <a:ext cx="866778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 rot="5400000">
            <a:off x="7776369" y="5553869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16200000" flipH="1">
            <a:off x="5367338" y="45815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151438" y="58769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線單箭頭接點 22"/>
          <p:cNvCxnSpPr/>
          <p:nvPr/>
        </p:nvCxnSpPr>
        <p:spPr>
          <a:xfrm rot="16200000" flipH="1">
            <a:off x="7669213" y="45815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 flipH="1">
            <a:off x="1908175" y="45815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16200000" flipH="1">
            <a:off x="3060700" y="45815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692275" y="50133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2843213" y="5013325"/>
          <a:ext cx="866778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>
          <a:xfrm rot="5400000">
            <a:off x="3167857" y="55538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148263" y="50133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直線單箭頭接點 26"/>
          <p:cNvCxnSpPr/>
          <p:nvPr/>
        </p:nvCxnSpPr>
        <p:spPr>
          <a:xfrm rot="5400000">
            <a:off x="5476082" y="55538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995738" y="5013325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771" name="文字方塊 32"/>
          <p:cNvSpPr txBox="1">
            <a:spLocks noChangeArrowheads="1"/>
          </p:cNvSpPr>
          <p:nvPr/>
        </p:nvSpPr>
        <p:spPr bwMode="auto">
          <a:xfrm>
            <a:off x="3995738" y="5445125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temp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4572000" y="2565400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778" name="文字方塊 34"/>
          <p:cNvSpPr txBox="1">
            <a:spLocks noChangeArrowheads="1"/>
          </p:cNvSpPr>
          <p:nvPr/>
        </p:nvSpPr>
        <p:spPr bwMode="auto">
          <a:xfrm>
            <a:off x="4572000" y="2997200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item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/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element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pop(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stackPointer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temp = top[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];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element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item;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temp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stackEmpty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item </a:t>
            </a:r>
            <a:r>
              <a:rPr lang="en-US" altLang="zh-TW" sz="1600" b="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=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temp-&gt;data;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>
                <a:solidFill>
                  <a:prstClr val="white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top[ i ] = temp-&gt;link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delete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temp;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item;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sz="54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9699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item2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item2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pop( 3 );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288" y="3716338"/>
          <a:ext cx="8064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top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451725" y="5013325"/>
          <a:ext cx="866778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 rot="5400000">
            <a:off x="7776369" y="5553869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16200000" flipH="1">
            <a:off x="5367338" y="45815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151438" y="58769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線單箭頭接點 22"/>
          <p:cNvCxnSpPr/>
          <p:nvPr/>
        </p:nvCxnSpPr>
        <p:spPr>
          <a:xfrm rot="16200000" flipH="1">
            <a:off x="7669213" y="45815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 flipH="1">
            <a:off x="1908175" y="45815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16200000" flipH="1">
            <a:off x="3060700" y="45815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692275" y="50133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2843213" y="5013325"/>
          <a:ext cx="866778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>
          <a:xfrm rot="5400000">
            <a:off x="3167857" y="55538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148263" y="50133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直線單箭頭接點 26"/>
          <p:cNvCxnSpPr/>
          <p:nvPr/>
        </p:nvCxnSpPr>
        <p:spPr>
          <a:xfrm rot="5400000">
            <a:off x="5476082" y="55538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4429125" y="5229225"/>
            <a:ext cx="71913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995738" y="5013325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796" name="文字方塊 32"/>
          <p:cNvSpPr txBox="1">
            <a:spLocks noChangeArrowheads="1"/>
          </p:cNvSpPr>
          <p:nvPr/>
        </p:nvSpPr>
        <p:spPr bwMode="auto">
          <a:xfrm>
            <a:off x="3995738" y="5445125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temp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4572000" y="2565400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803" name="文字方塊 29"/>
          <p:cNvSpPr txBox="1">
            <a:spLocks noChangeArrowheads="1"/>
          </p:cNvSpPr>
          <p:nvPr/>
        </p:nvSpPr>
        <p:spPr bwMode="auto">
          <a:xfrm>
            <a:off x="4572000" y="2997200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item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/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element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pop(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stackPointer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temp = top[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];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element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item;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temp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stackEmpty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item </a:t>
            </a:r>
            <a:r>
              <a:rPr lang="en-US" altLang="zh-TW" sz="1600" b="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=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temp-&gt;data;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>
                <a:solidFill>
                  <a:prstClr val="white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top[ i ] = temp-&gt;link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delete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temp;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item;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sz="54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0723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item2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item2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pop( 3 );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288" y="3716338"/>
          <a:ext cx="8064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top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451725" y="5013325"/>
          <a:ext cx="866778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 rot="5400000">
            <a:off x="7776369" y="5553869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16200000" flipH="1">
            <a:off x="5367338" y="45815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151438" y="58769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線單箭頭接點 22"/>
          <p:cNvCxnSpPr/>
          <p:nvPr/>
        </p:nvCxnSpPr>
        <p:spPr>
          <a:xfrm rot="16200000" flipH="1">
            <a:off x="7669213" y="45815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 flipH="1">
            <a:off x="1908175" y="45815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16200000" flipH="1">
            <a:off x="3060700" y="45815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692275" y="50133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2843213" y="5013325"/>
          <a:ext cx="866778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>
          <a:xfrm rot="5400000">
            <a:off x="3167857" y="55538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148263" y="50133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直線單箭頭接點 26"/>
          <p:cNvCxnSpPr/>
          <p:nvPr/>
        </p:nvCxnSpPr>
        <p:spPr>
          <a:xfrm rot="5400000">
            <a:off x="5476082" y="55538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4429125" y="5229225"/>
            <a:ext cx="71913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995738" y="5013325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820" name="文字方塊 32"/>
          <p:cNvSpPr txBox="1">
            <a:spLocks noChangeArrowheads="1"/>
          </p:cNvSpPr>
          <p:nvPr/>
        </p:nvSpPr>
        <p:spPr bwMode="auto">
          <a:xfrm>
            <a:off x="3995738" y="5445125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temp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4572000" y="2565400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827" name="文字方塊 29"/>
          <p:cNvSpPr txBox="1">
            <a:spLocks noChangeArrowheads="1"/>
          </p:cNvSpPr>
          <p:nvPr/>
        </p:nvSpPr>
        <p:spPr bwMode="auto">
          <a:xfrm>
            <a:off x="4572000" y="2997200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item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/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element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pop(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stackPointer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temp = top[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];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element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item;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temp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stackEmpty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item </a:t>
            </a:r>
            <a:r>
              <a:rPr lang="en-US" altLang="zh-TW" sz="1600" b="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=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temp-&gt;data;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>
                <a:solidFill>
                  <a:prstClr val="white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top[ i ] = temp-&gt;link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delete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temp;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item;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sz="54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747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item2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item2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pop( 3 );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288" y="3716338"/>
          <a:ext cx="8064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top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451725" y="5013325"/>
          <a:ext cx="866778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 rot="5400000">
            <a:off x="7776369" y="5553869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16200000" flipH="1">
            <a:off x="5367338" y="45815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151438" y="58769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線單箭頭接點 22"/>
          <p:cNvCxnSpPr/>
          <p:nvPr/>
        </p:nvCxnSpPr>
        <p:spPr>
          <a:xfrm rot="16200000" flipH="1">
            <a:off x="7669213" y="45815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 flipH="1">
            <a:off x="1908175" y="45815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16200000" flipH="1">
            <a:off x="3060700" y="45815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692275" y="50133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2843213" y="5013325"/>
          <a:ext cx="866778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>
          <a:xfrm rot="5400000">
            <a:off x="3167857" y="55538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148263" y="50133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直線單箭頭接點 26"/>
          <p:cNvCxnSpPr/>
          <p:nvPr/>
        </p:nvCxnSpPr>
        <p:spPr>
          <a:xfrm rot="5400000">
            <a:off x="5476082" y="55538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4429125" y="5229225"/>
            <a:ext cx="71913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995738" y="5013325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844" name="文字方塊 32"/>
          <p:cNvSpPr txBox="1">
            <a:spLocks noChangeArrowheads="1"/>
          </p:cNvSpPr>
          <p:nvPr/>
        </p:nvSpPr>
        <p:spPr bwMode="auto">
          <a:xfrm>
            <a:off x="3995738" y="5445125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temp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4572000" y="2565400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851" name="文字方塊 29"/>
          <p:cNvSpPr txBox="1">
            <a:spLocks noChangeArrowheads="1"/>
          </p:cNvSpPr>
          <p:nvPr/>
        </p:nvSpPr>
        <p:spPr bwMode="auto">
          <a:xfrm>
            <a:off x="4572000" y="2997200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item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/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element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pop(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)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{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stackPointer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temp = top[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];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element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item;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temp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)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stackEmpty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();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item </a:t>
            </a:r>
            <a:r>
              <a:rPr lang="en-US" altLang="zh-TW" sz="1600" b="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=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temp-&gt;data;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top[ i ] = temp-&gt;link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delete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temp;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item;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}</a:t>
            </a:r>
            <a:endParaRPr lang="zh-TW" altLang="en-US" sz="54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2771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item2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item2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pop( 3 );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288" y="3716338"/>
          <a:ext cx="8064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top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451725" y="5013325"/>
          <a:ext cx="866778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 rot="5400000">
            <a:off x="7776369" y="5553869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16200000" flipH="1">
            <a:off x="5545931" y="4402932"/>
            <a:ext cx="792163" cy="7175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151438" y="58769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線單箭頭接點 22"/>
          <p:cNvCxnSpPr/>
          <p:nvPr/>
        </p:nvCxnSpPr>
        <p:spPr>
          <a:xfrm rot="16200000" flipH="1">
            <a:off x="7669213" y="45815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 flipH="1">
            <a:off x="1908175" y="45815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16200000" flipH="1">
            <a:off x="3060700" y="45815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692275" y="50133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2843213" y="5013325"/>
          <a:ext cx="866778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>
          <a:xfrm rot="5400000">
            <a:off x="3167857" y="55538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148263" y="50133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直線單箭頭接點 26"/>
          <p:cNvCxnSpPr/>
          <p:nvPr/>
        </p:nvCxnSpPr>
        <p:spPr>
          <a:xfrm rot="5400000">
            <a:off x="5476082" y="55538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4429125" y="5229225"/>
            <a:ext cx="71913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995738" y="5013325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868" name="文字方塊 32"/>
          <p:cNvSpPr txBox="1">
            <a:spLocks noChangeArrowheads="1"/>
          </p:cNvSpPr>
          <p:nvPr/>
        </p:nvSpPr>
        <p:spPr bwMode="auto">
          <a:xfrm>
            <a:off x="3995738" y="5445125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temp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4572000" y="2565400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875" name="文字方塊 29"/>
          <p:cNvSpPr txBox="1">
            <a:spLocks noChangeArrowheads="1"/>
          </p:cNvSpPr>
          <p:nvPr/>
        </p:nvSpPr>
        <p:spPr bwMode="auto">
          <a:xfrm>
            <a:off x="4572000" y="2997200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item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 rot="5400000">
            <a:off x="5761831" y="5336382"/>
            <a:ext cx="719137" cy="36195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574482"/>
              </p:ext>
            </p:extLst>
          </p:nvPr>
        </p:nvGraphicFramePr>
        <p:xfrm>
          <a:off x="2411413" y="3717925"/>
          <a:ext cx="6336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latin typeface="Cambria Math"/>
                          <a:sym typeface="tci3"/>
                        </a:rPr>
                        <a:t>⋯</a:t>
                      </a:r>
                      <a:endParaRPr lang="zh-TW" altLang="en-US" sz="2400" dirty="0"/>
                    </a:p>
                  </a:txBody>
                  <a:tcPr marL="468000" marR="72000" marT="1800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>
          <a:xfrm flipV="1">
            <a:off x="3201988" y="39338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4643438" y="39338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6083300" y="39338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7091363" y="39338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17323"/>
              </p:ext>
            </p:extLst>
          </p:nvPr>
        </p:nvGraphicFramePr>
        <p:xfrm>
          <a:off x="395288" y="836613"/>
          <a:ext cx="1440000" cy="518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data</a:t>
                      </a:r>
                      <a:endParaRPr lang="zh-TW" altLang="en-US" sz="200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link</a:t>
                      </a:r>
                      <a:endParaRPr lang="zh-TW" altLang="en-US" sz="200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Cambria Math"/>
                          <a:sym typeface="MT Extra"/>
                        </a:rPr>
                        <a:t>⋮</a:t>
                      </a:r>
                      <a:endParaRPr lang="zh-TW" altLang="en-US" sz="2400" dirty="0"/>
                    </a:p>
                  </a:txBody>
                  <a:tcPr marL="90000" marR="72000" marT="630000" marB="46800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2" name="直線單箭頭接點 11"/>
          <p:cNvCxnSpPr/>
          <p:nvPr/>
        </p:nvCxnSpPr>
        <p:spPr>
          <a:xfrm rot="5400000">
            <a:off x="1079501" y="1879600"/>
            <a:ext cx="7921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rot="5400000">
            <a:off x="1079500" y="2887663"/>
            <a:ext cx="792163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rot="5400000">
            <a:off x="1077913" y="3895725"/>
            <a:ext cx="7921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rot="5400000">
            <a:off x="1077912" y="5192713"/>
            <a:ext cx="7921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5" name="矩形 20"/>
          <p:cNvSpPr>
            <a:spLocks noChangeArrowheads="1"/>
          </p:cNvSpPr>
          <p:nvPr/>
        </p:nvSpPr>
        <p:spPr bwMode="auto">
          <a:xfrm>
            <a:off x="2914650" y="2709863"/>
            <a:ext cx="5762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front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rot="5400000">
            <a:off x="2913856" y="3429794"/>
            <a:ext cx="576263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7" name="矩形 20"/>
          <p:cNvSpPr>
            <a:spLocks noChangeArrowheads="1"/>
          </p:cNvSpPr>
          <p:nvPr/>
        </p:nvSpPr>
        <p:spPr bwMode="auto">
          <a:xfrm>
            <a:off x="2482850" y="1268413"/>
            <a:ext cx="576263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top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H="1" flipV="1">
            <a:off x="1835150" y="1484313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9" name="內容版面配置區 2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b="1" u="sng" dirty="0" smtClean="0"/>
              <a:t>Figure 4.11: </a:t>
            </a:r>
            <a:r>
              <a:rPr lang="en-US" altLang="zh-TW" u="sng" dirty="0" smtClean="0"/>
              <a:t>Linked stack and queue (</a:t>
            </a:r>
            <a:r>
              <a:rPr lang="en-US" altLang="zh-TW" u="sng" dirty="0" err="1" smtClean="0"/>
              <a:t>p.157</a:t>
            </a:r>
            <a:r>
              <a:rPr lang="en-US" altLang="zh-TW" u="sng" dirty="0" smtClean="0"/>
              <a:t>)</a:t>
            </a:r>
            <a:endParaRPr lang="zh-TW" altLang="en-US" dirty="0" smtClean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706813" y="3141663"/>
          <a:ext cx="1296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i="1" dirty="0" smtClean="0"/>
                        <a:t>data</a:t>
                      </a:r>
                      <a:endParaRPr lang="zh-TW" altLang="en-US" sz="200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i="1" dirty="0" smtClean="0"/>
                        <a:t>link</a:t>
                      </a:r>
                      <a:endParaRPr lang="zh-TW" altLang="en-US" sz="200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83" name="矩形 20"/>
          <p:cNvSpPr>
            <a:spLocks noChangeArrowheads="1"/>
          </p:cNvSpPr>
          <p:nvPr/>
        </p:nvSpPr>
        <p:spPr bwMode="auto">
          <a:xfrm>
            <a:off x="7739063" y="2709863"/>
            <a:ext cx="5762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rear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rot="5400000">
            <a:off x="7736682" y="3428206"/>
            <a:ext cx="576262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/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element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pop(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)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{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stackPointer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temp = top[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];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element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item;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temp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)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stackEmpty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();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item </a:t>
            </a:r>
            <a:r>
              <a:rPr lang="en-US" altLang="zh-TW" sz="1600" b="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=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temp-&gt;data;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top[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] = temp-&gt;link;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delete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temp;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item;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}</a:t>
            </a:r>
            <a:endParaRPr lang="zh-TW" altLang="en-US" sz="54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3795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item2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item2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pop( 3 );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288" y="3716338"/>
          <a:ext cx="8064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top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451725" y="5013325"/>
          <a:ext cx="866778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 rot="5400000">
            <a:off x="7776369" y="5553869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16200000" flipH="1">
            <a:off x="5545931" y="4402932"/>
            <a:ext cx="792163" cy="7175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151438" y="58769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線單箭頭接點 22"/>
          <p:cNvCxnSpPr/>
          <p:nvPr/>
        </p:nvCxnSpPr>
        <p:spPr>
          <a:xfrm rot="16200000" flipH="1">
            <a:off x="7669213" y="45815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 flipH="1">
            <a:off x="1908175" y="45815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16200000" flipH="1">
            <a:off x="3060700" y="45815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692275" y="50133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2843213" y="5013325"/>
          <a:ext cx="866778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>
          <a:xfrm rot="5400000">
            <a:off x="3167857" y="55538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148263" y="50133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直線單箭頭接點 26"/>
          <p:cNvCxnSpPr/>
          <p:nvPr/>
        </p:nvCxnSpPr>
        <p:spPr>
          <a:xfrm rot="5400000">
            <a:off x="5476082" y="55538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4429125" y="5229225"/>
            <a:ext cx="71913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995738" y="5013325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892" name="文字方塊 32"/>
          <p:cNvSpPr txBox="1">
            <a:spLocks noChangeArrowheads="1"/>
          </p:cNvSpPr>
          <p:nvPr/>
        </p:nvSpPr>
        <p:spPr bwMode="auto">
          <a:xfrm>
            <a:off x="3995738" y="5445125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temp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4572000" y="2565400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899" name="文字方塊 29"/>
          <p:cNvSpPr txBox="1">
            <a:spLocks noChangeArrowheads="1"/>
          </p:cNvSpPr>
          <p:nvPr/>
        </p:nvSpPr>
        <p:spPr bwMode="auto">
          <a:xfrm>
            <a:off x="4572000" y="2997200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item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 rot="5400000">
            <a:off x="5761831" y="5336382"/>
            <a:ext cx="719137" cy="36195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/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element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pop(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)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{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stackPointer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temp = top[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];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element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item;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temp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)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stackEmpty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();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item </a:t>
            </a:r>
            <a:r>
              <a:rPr lang="en-US" altLang="zh-TW" sz="1600" b="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=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temp-&gt;data;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top[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] = temp-&gt;link;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delete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temp;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item;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}</a:t>
            </a:r>
            <a:endParaRPr lang="zh-TW" altLang="en-US" sz="54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4819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item2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item2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pop( 3 );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288" y="3716338"/>
          <a:ext cx="8064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top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451725" y="5013325"/>
          <a:ext cx="866778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 rot="5400000">
            <a:off x="7776369" y="5553869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16200000" flipH="1">
            <a:off x="5545931" y="4402932"/>
            <a:ext cx="792163" cy="7175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151438" y="58769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線單箭頭接點 22"/>
          <p:cNvCxnSpPr/>
          <p:nvPr/>
        </p:nvCxnSpPr>
        <p:spPr>
          <a:xfrm rot="16200000" flipH="1">
            <a:off x="7669213" y="45815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 flipH="1">
            <a:off x="1908175" y="45815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16200000" flipH="1">
            <a:off x="3060700" y="45815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692275" y="50133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2843213" y="5013325"/>
          <a:ext cx="866778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>
          <a:xfrm rot="5400000">
            <a:off x="3167857" y="55538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995738" y="5013325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906" name="文字方塊 32"/>
          <p:cNvSpPr txBox="1">
            <a:spLocks noChangeArrowheads="1"/>
          </p:cNvSpPr>
          <p:nvPr/>
        </p:nvSpPr>
        <p:spPr bwMode="auto">
          <a:xfrm>
            <a:off x="3995738" y="5445125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temp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4572000" y="2565400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913" name="文字方塊 29"/>
          <p:cNvSpPr txBox="1">
            <a:spLocks noChangeArrowheads="1"/>
          </p:cNvSpPr>
          <p:nvPr/>
        </p:nvSpPr>
        <p:spPr bwMode="auto">
          <a:xfrm>
            <a:off x="4572000" y="2997200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item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 rot="5400000">
            <a:off x="5761831" y="5336382"/>
            <a:ext cx="719137" cy="36195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/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element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pop(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)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{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stackPointer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temp = top[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];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element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item;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temp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)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stackEmpty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();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item </a:t>
            </a:r>
            <a:r>
              <a:rPr lang="en-US" altLang="zh-TW" sz="1600" b="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=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temp-&gt;data;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top[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] = temp-&gt;link;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delete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temp;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item;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}</a:t>
            </a:r>
            <a:endParaRPr lang="zh-TW" altLang="en-US" sz="54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6867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item2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item2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pop( 3 );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288" y="3716338"/>
          <a:ext cx="8064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top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451725" y="5013325"/>
          <a:ext cx="866778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 rot="5400000">
            <a:off x="7776369" y="5553869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148263" y="50133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線單箭頭接點 22"/>
          <p:cNvCxnSpPr/>
          <p:nvPr/>
        </p:nvCxnSpPr>
        <p:spPr>
          <a:xfrm rot="16200000" flipH="1">
            <a:off x="7669213" y="45815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 flipH="1">
            <a:off x="1908175" y="45815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16200000" flipH="1">
            <a:off x="3060700" y="45815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692275" y="50133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2843213" y="5013325"/>
          <a:ext cx="866778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>
          <a:xfrm rot="5400000">
            <a:off x="3167857" y="55538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995738" y="5013325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953" name="文字方塊 32"/>
          <p:cNvSpPr txBox="1">
            <a:spLocks noChangeArrowheads="1"/>
          </p:cNvSpPr>
          <p:nvPr/>
        </p:nvSpPr>
        <p:spPr bwMode="auto">
          <a:xfrm>
            <a:off x="3995738" y="5445125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temp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4572000" y="2565400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960" name="文字方塊 29"/>
          <p:cNvSpPr txBox="1">
            <a:spLocks noChangeArrowheads="1"/>
          </p:cNvSpPr>
          <p:nvPr/>
        </p:nvSpPr>
        <p:spPr bwMode="auto">
          <a:xfrm>
            <a:off x="4572000" y="2997200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item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rot="16200000" flipH="1">
            <a:off x="5367338" y="45815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/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element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pop(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)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{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stackPointer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temp = top[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];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element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item;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temp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)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stackEmpty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();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item </a:t>
            </a:r>
            <a:r>
              <a:rPr lang="en-US" altLang="zh-TW" sz="1600" b="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=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temp-&gt;data;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top[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] = temp-&gt;link;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delete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temp;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item;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}</a:t>
            </a:r>
            <a:endParaRPr lang="zh-TW" altLang="en-US" sz="54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7891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item2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item2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pop( 3 );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288" y="3716338"/>
          <a:ext cx="8064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top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451725" y="5013325"/>
          <a:ext cx="866778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 rot="5400000">
            <a:off x="7776369" y="5553869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148263" y="50133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線單箭頭接點 22"/>
          <p:cNvCxnSpPr/>
          <p:nvPr/>
        </p:nvCxnSpPr>
        <p:spPr>
          <a:xfrm rot="16200000" flipH="1">
            <a:off x="7669213" y="45815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 flipH="1">
            <a:off x="1908175" y="45815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16200000" flipH="1">
            <a:off x="3060700" y="45815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692275" y="50133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2843213" y="5013325"/>
          <a:ext cx="866778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>
          <a:xfrm rot="5400000">
            <a:off x="3167857" y="55538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4572000" y="2565400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977" name="文字方塊 29"/>
          <p:cNvSpPr txBox="1">
            <a:spLocks noChangeArrowheads="1"/>
          </p:cNvSpPr>
          <p:nvPr/>
        </p:nvSpPr>
        <p:spPr bwMode="auto">
          <a:xfrm>
            <a:off x="4572000" y="2997200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item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rot="16200000" flipH="1">
            <a:off x="5367338" y="45815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remove top element from the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ith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stack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pop(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stackPointer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 = top[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item;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temp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==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nullptr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stackEmpty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item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temp-&gt;data;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top[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temp-&gt;link;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item;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5400" b="1" dirty="0" smtClean="0">
              <a:cs typeface="Courier New" pitchFamily="49" charset="0"/>
            </a:endParaRPr>
          </a:p>
        </p:txBody>
      </p:sp>
      <p:sp>
        <p:nvSpPr>
          <p:cNvPr id="3891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b="1" u="sng" dirty="0" smtClean="0"/>
              <a:t>Program 4.6</a:t>
            </a:r>
            <a:r>
              <a:rPr lang="en-US" altLang="zh-TW" u="sng" dirty="0" smtClean="0"/>
              <a:t>: Delete from a linked stack (</a:t>
            </a:r>
            <a:r>
              <a:rPr lang="en-US" altLang="zh-TW" u="sng" dirty="0" err="1" smtClean="0"/>
              <a:t>p.158</a:t>
            </a:r>
            <a:r>
              <a:rPr lang="en-US" altLang="zh-TW" u="sng" dirty="0" smtClean="0"/>
              <a:t>)</a:t>
            </a:r>
            <a:endParaRPr lang="zh-TW" altLang="en-US" u="sng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2" name="內容版面配置區 19"/>
          <p:cNvSpPr>
            <a:spLocks noGrp="1"/>
          </p:cNvSpPr>
          <p:nvPr>
            <p:ph idx="1"/>
          </p:nvPr>
        </p:nvSpPr>
        <p:spPr>
          <a:xfrm>
            <a:off x="395477" y="548640"/>
            <a:ext cx="8353045" cy="575056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defRPr/>
            </a:pPr>
            <a:r>
              <a:rPr lang="en-US" altLang="zh-TW" sz="2400" dirty="0" smtClean="0">
                <a:cs typeface="Times New Roman" pitchFamily="18" charset="0"/>
              </a:rPr>
              <a:t>To represent </a:t>
            </a:r>
            <a:r>
              <a:rPr lang="en-US" altLang="zh-TW" sz="2400" i="1" dirty="0" smtClean="0">
                <a:cs typeface="Times New Roman" pitchFamily="18" charset="0"/>
              </a:rPr>
              <a:t>m</a:t>
            </a:r>
            <a:r>
              <a:rPr lang="en-US" altLang="zh-TW" sz="2400" dirty="0" smtClean="0">
                <a:cs typeface="Times New Roman" pitchFamily="18" charset="0"/>
              </a:rPr>
              <a:t> </a:t>
            </a:r>
            <a:r>
              <a:rPr lang="en-US" altLang="zh-TW" sz="2400" dirty="0" smtClean="0">
                <a:cs typeface="Times New Roman" pitchFamily="18" charset="0"/>
                <a:sym typeface="Symbol"/>
              </a:rPr>
              <a:t> </a:t>
            </a:r>
            <a:r>
              <a:rPr lang="en-US" altLang="zh-TW" sz="2400" i="1" dirty="0" smtClean="0">
                <a:cs typeface="Times New Roman" pitchFamily="18" charset="0"/>
                <a:sym typeface="Symbol"/>
              </a:rPr>
              <a:t>MAX</a:t>
            </a:r>
            <a:r>
              <a:rPr lang="en-US" altLang="zh-TW" sz="24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/>
              </a:rPr>
              <a:t>_</a:t>
            </a:r>
            <a:r>
              <a:rPr lang="en-US" altLang="zh-TW" sz="2400" i="1" dirty="0" smtClean="0">
                <a:cs typeface="Times New Roman" pitchFamily="18" charset="0"/>
                <a:sym typeface="Symbol"/>
              </a:rPr>
              <a:t>QUEUE</a:t>
            </a:r>
            <a:r>
              <a:rPr lang="en-US" altLang="zh-TW" sz="2400" dirty="0" smtClean="0">
                <a:cs typeface="Times New Roman" pitchFamily="18" charset="0"/>
                <a:sym typeface="Symbol"/>
              </a:rPr>
              <a:t> queues simultaneously, we begin with the declarations:</a:t>
            </a:r>
            <a:endParaRPr lang="en-US" altLang="zh-TW" dirty="0" smtClean="0">
              <a:cs typeface="Times New Roman" pitchFamily="18" charset="0"/>
            </a:endParaRPr>
          </a:p>
          <a:p>
            <a:pPr marL="360000" indent="0"/>
            <a:r>
              <a:rPr lang="en-US" altLang="zh-TW" sz="1800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const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MAX_QUEUES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10; </a:t>
            </a:r>
            <a:r>
              <a:rPr lang="en-US" altLang="zh-TW" sz="180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// maximum number of queues</a:t>
            </a:r>
            <a:endParaRPr lang="en-US" altLang="zh-TW" sz="180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marL="360000" indent="0">
              <a:spcBef>
                <a:spcPts val="0"/>
              </a:spcBef>
            </a:pPr>
            <a:endParaRPr lang="zh-TW" altLang="en-US" sz="180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marL="360000" indent="0">
              <a:spcBef>
                <a:spcPts val="0"/>
              </a:spcBef>
            </a:pPr>
            <a:r>
              <a:rPr lang="en-US" altLang="zh-TW" sz="1800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typedef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struct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queue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sz="1800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queuePointer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60000" indent="0"/>
            <a:r>
              <a:rPr lang="en-US" altLang="zh-TW" sz="18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struct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queue</a:t>
            </a:r>
            <a:endParaRPr lang="en-US" altLang="zh-TW" sz="180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marL="360000" indent="0"/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marL="360000" indent="0"/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80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element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data;</a:t>
            </a:r>
          </a:p>
          <a:p>
            <a:pPr marL="360000" indent="0"/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800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queuePointer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link;</a:t>
            </a:r>
          </a:p>
          <a:p>
            <a:pPr marL="360000" indent="0"/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};</a:t>
            </a:r>
          </a:p>
          <a:p>
            <a:pPr marL="360000" indent="0">
              <a:spcBef>
                <a:spcPts val="0"/>
              </a:spcBef>
            </a:pPr>
            <a:endParaRPr lang="zh-TW" altLang="en-US" sz="180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marL="360000" indent="0">
              <a:spcBef>
                <a:spcPts val="0"/>
              </a:spcBef>
            </a:pPr>
            <a:r>
              <a:rPr lang="en-US" altLang="zh-TW" sz="1800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queuePointer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front[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MAX_QUEUES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] = {};</a:t>
            </a:r>
          </a:p>
          <a:p>
            <a:pPr marL="360000" indent="0"/>
            <a:r>
              <a:rPr lang="en-US" altLang="zh-TW" sz="1800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queuePointer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rear[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MAX_QUEUES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] =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{};</a:t>
            </a:r>
            <a:endParaRPr lang="en-US" altLang="zh-TW" sz="1800" b="1" dirty="0" smtClean="0">
              <a:latin typeface="Lucida Console" panose="020B0609040504020204" pitchFamily="49" charset="0"/>
              <a:cs typeface="Courier New" pitchFamily="49" charset="0"/>
            </a:endParaRPr>
          </a:p>
          <a:p>
            <a:pPr marL="0" indent="0">
              <a:spcBef>
                <a:spcPts val="1200"/>
              </a:spcBef>
              <a:defRPr/>
            </a:pPr>
            <a:r>
              <a:rPr lang="en-US" altLang="zh-TW" sz="2400" dirty="0" smtClean="0">
                <a:cs typeface="Courier New" pitchFamily="49" charset="0"/>
              </a:rPr>
              <a:t>We assume that the </a:t>
            </a:r>
            <a:r>
              <a:rPr lang="en-US" altLang="zh-TW" sz="2400" dirty="0" smtClean="0">
                <a:cs typeface="Times New Roman" pitchFamily="18" charset="0"/>
              </a:rPr>
              <a:t>boundary condition is:</a:t>
            </a:r>
          </a:p>
          <a:p>
            <a:pPr marL="0" indent="0" algn="ctr">
              <a:spcBef>
                <a:spcPts val="1200"/>
              </a:spcBef>
              <a:defRPr/>
            </a:pPr>
            <a:r>
              <a:rPr lang="en-US" altLang="zh-TW" sz="2400" i="1" dirty="0" smtClean="0">
                <a:cs typeface="Courier New" pitchFamily="49" charset="0"/>
              </a:rPr>
              <a:t>front</a:t>
            </a:r>
            <a:r>
              <a:rPr lang="en-US" altLang="zh-TW" sz="2400" dirty="0" smtClean="0">
                <a:cs typeface="Courier New" pitchFamily="49" charset="0"/>
              </a:rPr>
              <a:t>[</a:t>
            </a:r>
            <a:r>
              <a:rPr lang="en-US" altLang="zh-TW" sz="2400" i="1" dirty="0" smtClean="0">
                <a:cs typeface="Courier New" pitchFamily="49" charset="0"/>
              </a:rPr>
              <a:t>i</a:t>
            </a:r>
            <a:r>
              <a:rPr lang="en-US" altLang="zh-TW" sz="2400" dirty="0" smtClean="0">
                <a:cs typeface="Courier New" pitchFamily="49" charset="0"/>
              </a:rPr>
              <a:t>] </a:t>
            </a:r>
            <a:r>
              <a:rPr lang="en-US" altLang="zh-TW" sz="2400" dirty="0" smtClean="0">
                <a:latin typeface="Symbol" pitchFamily="18" charset="2"/>
                <a:cs typeface="Courier New" pitchFamily="49" charset="0"/>
              </a:rPr>
              <a:t>=</a:t>
            </a:r>
            <a:r>
              <a:rPr lang="en-US" altLang="zh-TW" sz="2400" dirty="0" smtClean="0">
                <a:cs typeface="Courier New" pitchFamily="49" charset="0"/>
              </a:rPr>
              <a:t> </a:t>
            </a:r>
            <a:r>
              <a:rPr lang="en-US" altLang="zh-TW" sz="2400" i="1" dirty="0" smtClean="0">
                <a:cs typeface="Courier New" pitchFamily="49" charset="0"/>
              </a:rPr>
              <a:t>NULL</a:t>
            </a:r>
            <a:r>
              <a:rPr lang="en-US" altLang="zh-TW" sz="2400" dirty="0" smtClean="0">
                <a:cs typeface="Courier New" pitchFamily="49" charset="0"/>
              </a:rPr>
              <a:t> iff the </a:t>
            </a:r>
            <a:r>
              <a:rPr lang="en-US" altLang="zh-TW" sz="2400" i="1" dirty="0" err="1" smtClean="0">
                <a:cs typeface="Courier New" pitchFamily="49" charset="0"/>
              </a:rPr>
              <a:t>i</a:t>
            </a:r>
            <a:r>
              <a:rPr lang="en-US" altLang="zh-TW" sz="2400" dirty="0" err="1" smtClean="0">
                <a:cs typeface="Courier New" pitchFamily="49" charset="0"/>
              </a:rPr>
              <a:t>th</a:t>
            </a:r>
            <a:r>
              <a:rPr lang="en-US" altLang="zh-TW" sz="2400" dirty="0" smtClean="0">
                <a:cs typeface="Courier New" pitchFamily="49" charset="0"/>
              </a:rPr>
              <a:t> queue is empty</a:t>
            </a:r>
            <a:endParaRPr lang="zh-TW" altLang="en-US" sz="2400" dirty="0" smtClean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addq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queuePointer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queue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front[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rear[ i ]-&gt;link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front[ i ]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rear[ i ]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>
              <a:solidFill>
                <a:prstClr val="black"/>
              </a:solidFill>
            </a:endParaRPr>
          </a:p>
        </p:txBody>
      </p:sp>
      <p:sp>
        <p:nvSpPr>
          <p:cNvPr id="40963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item = { 70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addq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( 0, item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403350" y="4149725"/>
          <a:ext cx="864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980" name="文字方塊 5"/>
          <p:cNvSpPr txBox="1">
            <a:spLocks noChangeArrowheads="1"/>
          </p:cNvSpPr>
          <p:nvPr/>
        </p:nvSpPr>
        <p:spPr bwMode="auto">
          <a:xfrm>
            <a:off x="395288" y="5084763"/>
            <a:ext cx="10080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front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7019925" y="4149725"/>
          <a:ext cx="864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997" name="文字方塊 7"/>
          <p:cNvSpPr txBox="1">
            <a:spLocks noChangeArrowheads="1"/>
          </p:cNvSpPr>
          <p:nvPr/>
        </p:nvSpPr>
        <p:spPr bwMode="auto">
          <a:xfrm>
            <a:off x="7885113" y="5084763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rear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2700338" y="5373688"/>
          <a:ext cx="388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直線單箭頭接點 35"/>
          <p:cNvCxnSpPr/>
          <p:nvPr/>
        </p:nvCxnSpPr>
        <p:spPr>
          <a:xfrm flipV="1">
            <a:off x="3498850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4938713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2057400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10800000">
            <a:off x="6588125" y="5589588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700338" y="4797425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直線單箭頭接點 40"/>
          <p:cNvCxnSpPr/>
          <p:nvPr/>
        </p:nvCxnSpPr>
        <p:spPr>
          <a:xfrm flipV="1">
            <a:off x="2057400" y="4437063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rot="10800000">
            <a:off x="3708400" y="5013325"/>
            <a:ext cx="35274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2700338" y="4221163"/>
          <a:ext cx="24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V="1">
            <a:off x="3498850" y="4437063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2057400" y="50133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rot="10800000">
            <a:off x="5148263" y="4437063"/>
            <a:ext cx="20875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2700338" y="5949950"/>
          <a:ext cx="24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直線單箭頭接點 47"/>
          <p:cNvCxnSpPr/>
          <p:nvPr/>
        </p:nvCxnSpPr>
        <p:spPr>
          <a:xfrm flipV="1">
            <a:off x="3498850" y="61658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2057400" y="61658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10800000">
            <a:off x="5148263" y="6165850"/>
            <a:ext cx="20875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addq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queuePointer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queue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front[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rear[ i ]-&gt;link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front[ i ]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rear[ i ]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>
              <a:solidFill>
                <a:prstClr val="black"/>
              </a:solidFill>
            </a:endParaRPr>
          </a:p>
        </p:txBody>
      </p:sp>
      <p:sp>
        <p:nvSpPr>
          <p:cNvPr id="41987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item = { 70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addq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( 0, item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403350" y="4149725"/>
          <a:ext cx="864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004" name="文字方塊 5"/>
          <p:cNvSpPr txBox="1">
            <a:spLocks noChangeArrowheads="1"/>
          </p:cNvSpPr>
          <p:nvPr/>
        </p:nvSpPr>
        <p:spPr bwMode="auto">
          <a:xfrm>
            <a:off x="395288" y="5084763"/>
            <a:ext cx="10080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front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7019925" y="4149725"/>
          <a:ext cx="864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021" name="文字方塊 7"/>
          <p:cNvSpPr txBox="1">
            <a:spLocks noChangeArrowheads="1"/>
          </p:cNvSpPr>
          <p:nvPr/>
        </p:nvSpPr>
        <p:spPr bwMode="auto">
          <a:xfrm>
            <a:off x="7885113" y="5084763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rear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2700338" y="5373688"/>
          <a:ext cx="388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直線單箭頭接點 35"/>
          <p:cNvCxnSpPr/>
          <p:nvPr/>
        </p:nvCxnSpPr>
        <p:spPr>
          <a:xfrm flipV="1">
            <a:off x="3498850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4938713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2057400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10800000">
            <a:off x="6588125" y="5589588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700338" y="4797425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直線單箭頭接點 40"/>
          <p:cNvCxnSpPr/>
          <p:nvPr/>
        </p:nvCxnSpPr>
        <p:spPr>
          <a:xfrm flipV="1">
            <a:off x="2057400" y="4437063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rot="10800000">
            <a:off x="3708400" y="5013325"/>
            <a:ext cx="35274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2700338" y="4221163"/>
          <a:ext cx="24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V="1">
            <a:off x="3498850" y="4437063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2057400" y="50133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rot="10800000">
            <a:off x="5148263" y="4437063"/>
            <a:ext cx="20875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2700338" y="5949950"/>
          <a:ext cx="24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直線單箭頭接點 47"/>
          <p:cNvCxnSpPr/>
          <p:nvPr/>
        </p:nvCxnSpPr>
        <p:spPr>
          <a:xfrm flipV="1">
            <a:off x="3498850" y="61658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2057400" y="61658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10800000">
            <a:off x="5148263" y="6165850"/>
            <a:ext cx="20875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5580063" y="2852738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104" name="文字方塊 33"/>
          <p:cNvSpPr txBox="1">
            <a:spLocks noChangeArrowheads="1"/>
          </p:cNvSpPr>
          <p:nvPr/>
        </p:nvSpPr>
        <p:spPr bwMode="auto">
          <a:xfrm>
            <a:off x="5580063" y="2420938"/>
            <a:ext cx="10080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temp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addq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queuePointer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queue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front[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rear[ i ]-&gt;link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front[ i ]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rear[ i ]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>
              <a:solidFill>
                <a:prstClr val="black"/>
              </a:solidFill>
            </a:endParaRPr>
          </a:p>
        </p:txBody>
      </p:sp>
      <p:sp>
        <p:nvSpPr>
          <p:cNvPr id="43011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item = { 70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addq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( 0, item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403350" y="4149725"/>
          <a:ext cx="864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028" name="文字方塊 5"/>
          <p:cNvSpPr txBox="1">
            <a:spLocks noChangeArrowheads="1"/>
          </p:cNvSpPr>
          <p:nvPr/>
        </p:nvSpPr>
        <p:spPr bwMode="auto">
          <a:xfrm>
            <a:off x="395288" y="5084763"/>
            <a:ext cx="10080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front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7019925" y="4149725"/>
          <a:ext cx="864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045" name="文字方塊 7"/>
          <p:cNvSpPr txBox="1">
            <a:spLocks noChangeArrowheads="1"/>
          </p:cNvSpPr>
          <p:nvPr/>
        </p:nvSpPr>
        <p:spPr bwMode="auto">
          <a:xfrm>
            <a:off x="7885113" y="5084763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rear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2700338" y="5373688"/>
          <a:ext cx="388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直線單箭頭接點 35"/>
          <p:cNvCxnSpPr/>
          <p:nvPr/>
        </p:nvCxnSpPr>
        <p:spPr>
          <a:xfrm flipV="1">
            <a:off x="3498850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4938713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2057400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10800000">
            <a:off x="6588125" y="5589588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700338" y="4797425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直線單箭頭接點 40"/>
          <p:cNvCxnSpPr/>
          <p:nvPr/>
        </p:nvCxnSpPr>
        <p:spPr>
          <a:xfrm flipV="1">
            <a:off x="2057400" y="4437063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rot="10800000">
            <a:off x="3708400" y="5013325"/>
            <a:ext cx="35274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2700338" y="4221163"/>
          <a:ext cx="24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V="1">
            <a:off x="3498850" y="4437063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2057400" y="50133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rot="10800000">
            <a:off x="5148263" y="4437063"/>
            <a:ext cx="20875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2700338" y="5949950"/>
          <a:ext cx="24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直線單箭頭接點 47"/>
          <p:cNvCxnSpPr/>
          <p:nvPr/>
        </p:nvCxnSpPr>
        <p:spPr>
          <a:xfrm flipV="1">
            <a:off x="3498850" y="61658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2057400" y="61658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10800000">
            <a:off x="5148263" y="6165850"/>
            <a:ext cx="20875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5580063" y="2852738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128" name="文字方塊 33"/>
          <p:cNvSpPr txBox="1">
            <a:spLocks noChangeArrowheads="1"/>
          </p:cNvSpPr>
          <p:nvPr/>
        </p:nvSpPr>
        <p:spPr bwMode="auto">
          <a:xfrm>
            <a:off x="5580063" y="2420938"/>
            <a:ext cx="10080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temp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5580063" y="3714750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直線單箭頭接點 26"/>
          <p:cNvCxnSpPr/>
          <p:nvPr/>
        </p:nvCxnSpPr>
        <p:spPr>
          <a:xfrm rot="5400000">
            <a:off x="5760244" y="3393282"/>
            <a:ext cx="6492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addq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queuePointer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queue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front[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rear[ i ]-&gt;link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front[ i ]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rear[ i ]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>
              <a:solidFill>
                <a:prstClr val="black"/>
              </a:solidFill>
            </a:endParaRPr>
          </a:p>
        </p:txBody>
      </p:sp>
      <p:sp>
        <p:nvSpPr>
          <p:cNvPr id="44035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item = { 70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addq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( 0, item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403350" y="4149725"/>
          <a:ext cx="864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052" name="文字方塊 5"/>
          <p:cNvSpPr txBox="1">
            <a:spLocks noChangeArrowheads="1"/>
          </p:cNvSpPr>
          <p:nvPr/>
        </p:nvSpPr>
        <p:spPr bwMode="auto">
          <a:xfrm>
            <a:off x="395288" y="5084763"/>
            <a:ext cx="10080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front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7019925" y="4149725"/>
          <a:ext cx="864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069" name="文字方塊 7"/>
          <p:cNvSpPr txBox="1">
            <a:spLocks noChangeArrowheads="1"/>
          </p:cNvSpPr>
          <p:nvPr/>
        </p:nvSpPr>
        <p:spPr bwMode="auto">
          <a:xfrm>
            <a:off x="7885113" y="5084763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rear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2700338" y="5373688"/>
          <a:ext cx="388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直線單箭頭接點 35"/>
          <p:cNvCxnSpPr/>
          <p:nvPr/>
        </p:nvCxnSpPr>
        <p:spPr>
          <a:xfrm flipV="1">
            <a:off x="3498850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4938713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2057400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10800000">
            <a:off x="6588125" y="5589588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700338" y="4797425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直線單箭頭接點 40"/>
          <p:cNvCxnSpPr/>
          <p:nvPr/>
        </p:nvCxnSpPr>
        <p:spPr>
          <a:xfrm flipV="1">
            <a:off x="2057400" y="4437063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rot="10800000">
            <a:off x="3708400" y="5013325"/>
            <a:ext cx="35274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2700338" y="4221163"/>
          <a:ext cx="24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V="1">
            <a:off x="3498850" y="4437063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2057400" y="50133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rot="10800000">
            <a:off x="5148263" y="4437063"/>
            <a:ext cx="20875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2700338" y="5949950"/>
          <a:ext cx="24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直線單箭頭接點 47"/>
          <p:cNvCxnSpPr/>
          <p:nvPr/>
        </p:nvCxnSpPr>
        <p:spPr>
          <a:xfrm flipV="1">
            <a:off x="3498850" y="61658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2057400" y="61658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10800000">
            <a:off x="5148263" y="6165850"/>
            <a:ext cx="20875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5580063" y="2852738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152" name="文字方塊 33"/>
          <p:cNvSpPr txBox="1">
            <a:spLocks noChangeArrowheads="1"/>
          </p:cNvSpPr>
          <p:nvPr/>
        </p:nvSpPr>
        <p:spPr bwMode="auto">
          <a:xfrm>
            <a:off x="5580063" y="2420938"/>
            <a:ext cx="10080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temp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5580063" y="3714750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70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直線單箭頭接點 26"/>
          <p:cNvCxnSpPr/>
          <p:nvPr/>
        </p:nvCxnSpPr>
        <p:spPr>
          <a:xfrm rot="5400000">
            <a:off x="5760244" y="3393282"/>
            <a:ext cx="6492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1" name="內容版面配置區 19"/>
          <p:cNvSpPr>
            <a:spLocks noGrp="1"/>
          </p:cNvSpPr>
          <p:nvPr>
            <p:ph idx="1"/>
          </p:nvPr>
        </p:nvSpPr>
        <p:spPr>
          <a:xfrm>
            <a:off x="395478" y="548640"/>
            <a:ext cx="8351838" cy="5328666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zh-TW" sz="2400" dirty="0" smtClean="0">
                <a:cs typeface="Times New Roman" pitchFamily="18" charset="0"/>
              </a:rPr>
              <a:t>If we wish to represent </a:t>
            </a:r>
            <a:r>
              <a:rPr lang="en-US" altLang="zh-TW" sz="2400" i="1" dirty="0" smtClean="0">
                <a:cs typeface="Times New Roman" pitchFamily="18" charset="0"/>
              </a:rPr>
              <a:t>n</a:t>
            </a:r>
            <a:r>
              <a:rPr lang="en-US" altLang="zh-TW" sz="2400" dirty="0" smtClean="0">
                <a:cs typeface="Times New Roman" pitchFamily="18" charset="0"/>
              </a:rPr>
              <a:t> </a:t>
            </a:r>
            <a:r>
              <a:rPr lang="en-US" altLang="zh-TW" sz="2400" dirty="0" smtClean="0">
                <a:cs typeface="Times New Roman" pitchFamily="18" charset="0"/>
                <a:sym typeface="Symbol"/>
              </a:rPr>
              <a:t> </a:t>
            </a:r>
            <a:r>
              <a:rPr lang="en-US" altLang="zh-TW" sz="2400" i="1" dirty="0" smtClean="0">
                <a:cs typeface="Times New Roman" pitchFamily="18" charset="0"/>
                <a:sym typeface="Symbol"/>
              </a:rPr>
              <a:t>MAX</a:t>
            </a:r>
            <a:r>
              <a:rPr lang="en-US" altLang="zh-TW" sz="2400" i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  <a:sym typeface="Symbol"/>
              </a:rPr>
              <a:t>_</a:t>
            </a:r>
            <a:r>
              <a:rPr lang="en-US" altLang="zh-TW" sz="2400" i="1" dirty="0" smtClean="0">
                <a:cs typeface="Times New Roman" pitchFamily="18" charset="0"/>
                <a:sym typeface="Symbol"/>
              </a:rPr>
              <a:t>STACK</a:t>
            </a:r>
            <a:r>
              <a:rPr lang="en-US" altLang="zh-TW" sz="2400" dirty="0" smtClean="0">
                <a:cs typeface="Times New Roman" pitchFamily="18" charset="0"/>
                <a:sym typeface="Symbol"/>
              </a:rPr>
              <a:t> stacks simultaneously, we begin with the declarations: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defRPr/>
            </a:pPr>
            <a:endParaRPr lang="en-US" altLang="zh-TW" dirty="0" smtClean="0">
              <a:cs typeface="Times New Roman" pitchFamily="18" charset="0"/>
            </a:endParaRPr>
          </a:p>
          <a:p>
            <a:pPr marL="1080000" indent="0">
              <a:spcBef>
                <a:spcPts val="0"/>
              </a:spcBef>
            </a:pPr>
            <a:r>
              <a:rPr lang="en-US" altLang="zh-TW" sz="1800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const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MAX_STACKS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10;</a:t>
            </a:r>
          </a:p>
          <a:p>
            <a:pPr marL="1080000" indent="0">
              <a:spcBef>
                <a:spcPts val="0"/>
              </a:spcBef>
            </a:pPr>
            <a:r>
              <a:rPr lang="en-US" altLang="zh-TW" sz="18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struct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element</a:t>
            </a:r>
            <a:endParaRPr lang="en-US" altLang="zh-TW" sz="180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marL="1080000" indent="0">
              <a:spcBef>
                <a:spcPts val="0"/>
              </a:spcBef>
            </a:pP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marL="1080000" indent="0">
              <a:spcBef>
                <a:spcPts val="0"/>
              </a:spcBef>
            </a:pP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key;</a:t>
            </a:r>
          </a:p>
          <a:p>
            <a:pPr marL="1080000" indent="0">
              <a:spcBef>
                <a:spcPts val="0"/>
              </a:spcBef>
            </a:pP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80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// other fields</a:t>
            </a:r>
            <a:endParaRPr lang="en-US" altLang="zh-TW" sz="180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marL="1080000" indent="0">
              <a:spcBef>
                <a:spcPts val="0"/>
              </a:spcBef>
            </a:pP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};</a:t>
            </a:r>
          </a:p>
          <a:p>
            <a:pPr marL="1080000" indent="0">
              <a:spcBef>
                <a:spcPts val="0"/>
              </a:spcBef>
            </a:pPr>
            <a:endParaRPr lang="zh-TW" altLang="en-US" sz="180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marL="1080000" indent="0">
              <a:spcBef>
                <a:spcPts val="0"/>
              </a:spcBef>
            </a:pPr>
            <a:r>
              <a:rPr lang="en-US" altLang="zh-TW" sz="1800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typedef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struct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stack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sz="1800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stackPointer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1080000" indent="0">
              <a:spcBef>
                <a:spcPts val="0"/>
              </a:spcBef>
            </a:pPr>
            <a:r>
              <a:rPr lang="en-US" altLang="zh-TW" sz="18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struct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stack</a:t>
            </a:r>
            <a:endParaRPr lang="en-US" altLang="zh-TW" sz="180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marL="1080000" indent="0">
              <a:spcBef>
                <a:spcPts val="0"/>
              </a:spcBef>
            </a:pP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marL="1080000" indent="0">
              <a:spcBef>
                <a:spcPts val="0"/>
              </a:spcBef>
            </a:pP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80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element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data;</a:t>
            </a:r>
          </a:p>
          <a:p>
            <a:pPr marL="1080000" indent="0">
              <a:spcBef>
                <a:spcPts val="0"/>
              </a:spcBef>
            </a:pP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800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stackPointer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link;</a:t>
            </a:r>
          </a:p>
          <a:p>
            <a:pPr marL="1080000" indent="0">
              <a:spcBef>
                <a:spcPts val="0"/>
              </a:spcBef>
            </a:pP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};</a:t>
            </a:r>
          </a:p>
          <a:p>
            <a:pPr marL="1080000" indent="0">
              <a:spcBef>
                <a:spcPts val="0"/>
              </a:spcBef>
            </a:pPr>
            <a:endParaRPr lang="zh-TW" altLang="en-US" sz="180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marL="1080000" indent="0">
              <a:spcBef>
                <a:spcPts val="0"/>
              </a:spcBef>
            </a:pPr>
            <a:r>
              <a:rPr lang="en-US" altLang="zh-TW" sz="1800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stackPointer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top[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MAX_STACKS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] =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{};</a:t>
            </a:r>
            <a:endParaRPr lang="en-US" altLang="zh-TW" sz="1800" dirty="0" smtClean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addq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queuePointer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queue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front[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rear[ i ]-&gt;link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front[ i ]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rear[ i ]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>
              <a:solidFill>
                <a:prstClr val="black"/>
              </a:solidFill>
            </a:endParaRPr>
          </a:p>
        </p:txBody>
      </p:sp>
      <p:sp>
        <p:nvSpPr>
          <p:cNvPr id="45059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item = { 70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addq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( 0, item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403350" y="4149725"/>
          <a:ext cx="864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076" name="文字方塊 5"/>
          <p:cNvSpPr txBox="1">
            <a:spLocks noChangeArrowheads="1"/>
          </p:cNvSpPr>
          <p:nvPr/>
        </p:nvSpPr>
        <p:spPr bwMode="auto">
          <a:xfrm>
            <a:off x="395288" y="5084763"/>
            <a:ext cx="10080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front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7019925" y="4149725"/>
          <a:ext cx="864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093" name="文字方塊 7"/>
          <p:cNvSpPr txBox="1">
            <a:spLocks noChangeArrowheads="1"/>
          </p:cNvSpPr>
          <p:nvPr/>
        </p:nvSpPr>
        <p:spPr bwMode="auto">
          <a:xfrm>
            <a:off x="7885113" y="5084763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rear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2700338" y="5373688"/>
          <a:ext cx="388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直線單箭頭接點 35"/>
          <p:cNvCxnSpPr/>
          <p:nvPr/>
        </p:nvCxnSpPr>
        <p:spPr>
          <a:xfrm flipV="1">
            <a:off x="3498850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4938713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2057400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10800000">
            <a:off x="6588125" y="5589588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700338" y="4797425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直線單箭頭接點 40"/>
          <p:cNvCxnSpPr/>
          <p:nvPr/>
        </p:nvCxnSpPr>
        <p:spPr>
          <a:xfrm flipV="1">
            <a:off x="2057400" y="4437063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rot="10800000">
            <a:off x="3708400" y="5013325"/>
            <a:ext cx="35274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2700338" y="4221163"/>
          <a:ext cx="24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V="1">
            <a:off x="3498850" y="4437063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2057400" y="50133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rot="10800000">
            <a:off x="6588125" y="3933825"/>
            <a:ext cx="647700" cy="50482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2700338" y="5949950"/>
          <a:ext cx="24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直線單箭頭接點 47"/>
          <p:cNvCxnSpPr/>
          <p:nvPr/>
        </p:nvCxnSpPr>
        <p:spPr>
          <a:xfrm flipV="1">
            <a:off x="3498850" y="61658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2057400" y="61658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10800000">
            <a:off x="5148263" y="6165850"/>
            <a:ext cx="20875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5580063" y="2852738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176" name="文字方塊 33"/>
          <p:cNvSpPr txBox="1">
            <a:spLocks noChangeArrowheads="1"/>
          </p:cNvSpPr>
          <p:nvPr/>
        </p:nvSpPr>
        <p:spPr bwMode="auto">
          <a:xfrm>
            <a:off x="5580063" y="2420938"/>
            <a:ext cx="10080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temp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5580063" y="3714750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70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直線單箭頭接點 26"/>
          <p:cNvCxnSpPr/>
          <p:nvPr/>
        </p:nvCxnSpPr>
        <p:spPr>
          <a:xfrm rot="5400000">
            <a:off x="5760244" y="3393282"/>
            <a:ext cx="6492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4932363" y="3933825"/>
            <a:ext cx="647700" cy="50323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addq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queuePointer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queue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front[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rear[ i ]-&gt;link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front[ i ]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rear[ i ]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>
              <a:solidFill>
                <a:prstClr val="black"/>
              </a:solidFill>
            </a:endParaRPr>
          </a:p>
        </p:txBody>
      </p:sp>
      <p:sp>
        <p:nvSpPr>
          <p:cNvPr id="46083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item = { 70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addq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( 0, item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403350" y="4149725"/>
          <a:ext cx="864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100" name="文字方塊 5"/>
          <p:cNvSpPr txBox="1">
            <a:spLocks noChangeArrowheads="1"/>
          </p:cNvSpPr>
          <p:nvPr/>
        </p:nvSpPr>
        <p:spPr bwMode="auto">
          <a:xfrm>
            <a:off x="395288" y="5084763"/>
            <a:ext cx="10080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front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7019925" y="4149725"/>
          <a:ext cx="864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117" name="文字方塊 7"/>
          <p:cNvSpPr txBox="1">
            <a:spLocks noChangeArrowheads="1"/>
          </p:cNvSpPr>
          <p:nvPr/>
        </p:nvSpPr>
        <p:spPr bwMode="auto">
          <a:xfrm>
            <a:off x="7885113" y="5084763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rear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2700338" y="5373688"/>
          <a:ext cx="388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直線單箭頭接點 35"/>
          <p:cNvCxnSpPr/>
          <p:nvPr/>
        </p:nvCxnSpPr>
        <p:spPr>
          <a:xfrm flipV="1">
            <a:off x="3498850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4938713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2057400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10800000">
            <a:off x="6588125" y="5589588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700338" y="4797425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直線單箭頭接點 40"/>
          <p:cNvCxnSpPr/>
          <p:nvPr/>
        </p:nvCxnSpPr>
        <p:spPr>
          <a:xfrm flipV="1">
            <a:off x="2057400" y="4437063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rot="10800000">
            <a:off x="3708400" y="5013325"/>
            <a:ext cx="35274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2700338" y="4221163"/>
          <a:ext cx="24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V="1">
            <a:off x="3498850" y="4437063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2057400" y="50133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rot="10800000">
            <a:off x="5148263" y="4437063"/>
            <a:ext cx="20875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2700338" y="5949950"/>
          <a:ext cx="24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直線單箭頭接點 47"/>
          <p:cNvCxnSpPr/>
          <p:nvPr/>
        </p:nvCxnSpPr>
        <p:spPr>
          <a:xfrm flipV="1">
            <a:off x="3498850" y="61658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2057400" y="61658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10800000">
            <a:off x="5148263" y="6165850"/>
            <a:ext cx="20875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5580063" y="2852738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200" name="文字方塊 33"/>
          <p:cNvSpPr txBox="1">
            <a:spLocks noChangeArrowheads="1"/>
          </p:cNvSpPr>
          <p:nvPr/>
        </p:nvSpPr>
        <p:spPr bwMode="auto">
          <a:xfrm>
            <a:off x="5580063" y="2420938"/>
            <a:ext cx="10080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temp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5580063" y="3714750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70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直線單箭頭接點 26"/>
          <p:cNvCxnSpPr/>
          <p:nvPr/>
        </p:nvCxnSpPr>
        <p:spPr>
          <a:xfrm rot="5400000">
            <a:off x="5760244" y="3393282"/>
            <a:ext cx="6492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addq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queuePointer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queue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front[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rear[ i ]-&gt;link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front[ i ]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rear[ i ]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>
              <a:solidFill>
                <a:prstClr val="black"/>
              </a:solidFill>
            </a:endParaRPr>
          </a:p>
        </p:txBody>
      </p:sp>
      <p:sp>
        <p:nvSpPr>
          <p:cNvPr id="47107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item = { 70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addq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( 0, item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403350" y="4149725"/>
          <a:ext cx="864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124" name="文字方塊 5"/>
          <p:cNvSpPr txBox="1">
            <a:spLocks noChangeArrowheads="1"/>
          </p:cNvSpPr>
          <p:nvPr/>
        </p:nvSpPr>
        <p:spPr bwMode="auto">
          <a:xfrm>
            <a:off x="395288" y="5084763"/>
            <a:ext cx="10080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front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7019925" y="4149725"/>
          <a:ext cx="864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141" name="文字方塊 7"/>
          <p:cNvSpPr txBox="1">
            <a:spLocks noChangeArrowheads="1"/>
          </p:cNvSpPr>
          <p:nvPr/>
        </p:nvSpPr>
        <p:spPr bwMode="auto">
          <a:xfrm>
            <a:off x="7885113" y="5084763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rear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2700338" y="5373688"/>
          <a:ext cx="388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直線單箭頭接點 35"/>
          <p:cNvCxnSpPr/>
          <p:nvPr/>
        </p:nvCxnSpPr>
        <p:spPr>
          <a:xfrm flipV="1">
            <a:off x="3498850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4938713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2057400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10800000">
            <a:off x="6588125" y="5589588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700338" y="4797425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直線單箭頭接點 40"/>
          <p:cNvCxnSpPr/>
          <p:nvPr/>
        </p:nvCxnSpPr>
        <p:spPr>
          <a:xfrm flipV="1">
            <a:off x="2057400" y="4437063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rot="10800000">
            <a:off x="3708400" y="5013325"/>
            <a:ext cx="35274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2700338" y="4221163"/>
          <a:ext cx="24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V="1">
            <a:off x="3498850" y="4437063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2057400" y="50133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rot="10800000">
            <a:off x="5148263" y="4437063"/>
            <a:ext cx="20875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2700338" y="5949950"/>
          <a:ext cx="24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直線單箭頭接點 47"/>
          <p:cNvCxnSpPr/>
          <p:nvPr/>
        </p:nvCxnSpPr>
        <p:spPr>
          <a:xfrm flipV="1">
            <a:off x="3498850" y="61658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2057400" y="61658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10800000">
            <a:off x="5148263" y="6165850"/>
            <a:ext cx="20875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5580063" y="2852738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224" name="文字方塊 33"/>
          <p:cNvSpPr txBox="1">
            <a:spLocks noChangeArrowheads="1"/>
          </p:cNvSpPr>
          <p:nvPr/>
        </p:nvSpPr>
        <p:spPr bwMode="auto">
          <a:xfrm>
            <a:off x="5580063" y="2420938"/>
            <a:ext cx="10080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temp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5580063" y="3714750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70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直線單箭頭接點 26"/>
          <p:cNvCxnSpPr/>
          <p:nvPr/>
        </p:nvCxnSpPr>
        <p:spPr>
          <a:xfrm rot="5400000">
            <a:off x="5760244" y="3393282"/>
            <a:ext cx="6492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4932363" y="3933825"/>
            <a:ext cx="647700" cy="50323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addq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queuePointer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queue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front[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rear[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]-&gt;link = temp;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front[ i ]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rear[ i ]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>
              <a:solidFill>
                <a:prstClr val="black"/>
              </a:solidFill>
            </a:endParaRPr>
          </a:p>
        </p:txBody>
      </p:sp>
      <p:sp>
        <p:nvSpPr>
          <p:cNvPr id="48131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item = { 70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addq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( 0, item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403350" y="4149725"/>
          <a:ext cx="864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148" name="文字方塊 5"/>
          <p:cNvSpPr txBox="1">
            <a:spLocks noChangeArrowheads="1"/>
          </p:cNvSpPr>
          <p:nvPr/>
        </p:nvSpPr>
        <p:spPr bwMode="auto">
          <a:xfrm>
            <a:off x="395288" y="5084763"/>
            <a:ext cx="10080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front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7019925" y="4149725"/>
          <a:ext cx="864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165" name="文字方塊 7"/>
          <p:cNvSpPr txBox="1">
            <a:spLocks noChangeArrowheads="1"/>
          </p:cNvSpPr>
          <p:nvPr/>
        </p:nvSpPr>
        <p:spPr bwMode="auto">
          <a:xfrm>
            <a:off x="7885113" y="5084763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rear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2700338" y="5373688"/>
          <a:ext cx="388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直線單箭頭接點 35"/>
          <p:cNvCxnSpPr/>
          <p:nvPr/>
        </p:nvCxnSpPr>
        <p:spPr>
          <a:xfrm flipV="1">
            <a:off x="3498850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4938713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2057400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10800000">
            <a:off x="6588125" y="5589588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700338" y="4797425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直線單箭頭接點 40"/>
          <p:cNvCxnSpPr/>
          <p:nvPr/>
        </p:nvCxnSpPr>
        <p:spPr>
          <a:xfrm flipV="1">
            <a:off x="2057400" y="4437063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rot="10800000">
            <a:off x="3708400" y="5013325"/>
            <a:ext cx="35274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2700338" y="4221163"/>
          <a:ext cx="24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V="1">
            <a:off x="3498850" y="4437063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2057400" y="50133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rot="10800000">
            <a:off x="5148263" y="4437063"/>
            <a:ext cx="20875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2700338" y="5949950"/>
          <a:ext cx="24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直線單箭頭接點 47"/>
          <p:cNvCxnSpPr/>
          <p:nvPr/>
        </p:nvCxnSpPr>
        <p:spPr>
          <a:xfrm flipV="1">
            <a:off x="3498850" y="61658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2057400" y="61658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10800000">
            <a:off x="5148263" y="6165850"/>
            <a:ext cx="20875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5580063" y="2852738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248" name="文字方塊 33"/>
          <p:cNvSpPr txBox="1">
            <a:spLocks noChangeArrowheads="1"/>
          </p:cNvSpPr>
          <p:nvPr/>
        </p:nvSpPr>
        <p:spPr bwMode="auto">
          <a:xfrm>
            <a:off x="5580063" y="2420938"/>
            <a:ext cx="10080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temp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5580063" y="3714750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70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直線單箭頭接點 26"/>
          <p:cNvCxnSpPr/>
          <p:nvPr/>
        </p:nvCxnSpPr>
        <p:spPr>
          <a:xfrm rot="5400000">
            <a:off x="5760244" y="3393282"/>
            <a:ext cx="6492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4932363" y="3933825"/>
            <a:ext cx="647700" cy="50323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addq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queuePointer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queue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front[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rear[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]-&gt;link = temp;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front[ i ]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rear[ i ]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>
              <a:solidFill>
                <a:prstClr val="black"/>
              </a:solidFill>
            </a:endParaRPr>
          </a:p>
        </p:txBody>
      </p:sp>
      <p:sp>
        <p:nvSpPr>
          <p:cNvPr id="49155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item = { 70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addq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( 0, item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403350" y="4149725"/>
          <a:ext cx="864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172" name="文字方塊 5"/>
          <p:cNvSpPr txBox="1">
            <a:spLocks noChangeArrowheads="1"/>
          </p:cNvSpPr>
          <p:nvPr/>
        </p:nvSpPr>
        <p:spPr bwMode="auto">
          <a:xfrm>
            <a:off x="395288" y="5084763"/>
            <a:ext cx="10080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front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7019925" y="4149725"/>
          <a:ext cx="864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189" name="文字方塊 7"/>
          <p:cNvSpPr txBox="1">
            <a:spLocks noChangeArrowheads="1"/>
          </p:cNvSpPr>
          <p:nvPr/>
        </p:nvSpPr>
        <p:spPr bwMode="auto">
          <a:xfrm>
            <a:off x="7885113" y="5084763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rear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2700338" y="5373688"/>
          <a:ext cx="388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直線單箭頭接點 35"/>
          <p:cNvCxnSpPr/>
          <p:nvPr/>
        </p:nvCxnSpPr>
        <p:spPr>
          <a:xfrm flipV="1">
            <a:off x="3498850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4938713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2057400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10800000">
            <a:off x="6588125" y="5589588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700338" y="4797425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直線單箭頭接點 40"/>
          <p:cNvCxnSpPr/>
          <p:nvPr/>
        </p:nvCxnSpPr>
        <p:spPr>
          <a:xfrm flipV="1">
            <a:off x="2057400" y="4437063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rot="10800000">
            <a:off x="3708400" y="5013325"/>
            <a:ext cx="35274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2700338" y="4221163"/>
          <a:ext cx="24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V="1">
            <a:off x="3498850" y="4437063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2057400" y="50133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rot="10800000">
            <a:off x="6588125" y="3933825"/>
            <a:ext cx="647700" cy="50482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2700338" y="5949950"/>
          <a:ext cx="24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直線單箭頭接點 47"/>
          <p:cNvCxnSpPr/>
          <p:nvPr/>
        </p:nvCxnSpPr>
        <p:spPr>
          <a:xfrm flipV="1">
            <a:off x="3498850" y="61658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2057400" y="61658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10800000">
            <a:off x="5148263" y="6165850"/>
            <a:ext cx="20875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5580063" y="2852738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272" name="文字方塊 33"/>
          <p:cNvSpPr txBox="1">
            <a:spLocks noChangeArrowheads="1"/>
          </p:cNvSpPr>
          <p:nvPr/>
        </p:nvSpPr>
        <p:spPr bwMode="auto">
          <a:xfrm>
            <a:off x="5580063" y="2420938"/>
            <a:ext cx="10080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temp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5580063" y="3714750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70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直線單箭頭接點 26"/>
          <p:cNvCxnSpPr/>
          <p:nvPr/>
        </p:nvCxnSpPr>
        <p:spPr>
          <a:xfrm rot="5400000">
            <a:off x="5760244" y="3393282"/>
            <a:ext cx="6492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4932363" y="3933825"/>
            <a:ext cx="647700" cy="50323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addq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queuePointer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queue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front[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rear[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]-&gt;link = temp;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front[ i ]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rear[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temp;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>
              <a:solidFill>
                <a:prstClr val="black"/>
              </a:solidFill>
            </a:endParaRPr>
          </a:p>
        </p:txBody>
      </p:sp>
      <p:sp>
        <p:nvSpPr>
          <p:cNvPr id="50179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item = { 70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addq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( 0, item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403350" y="4149725"/>
          <a:ext cx="864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196" name="文字方塊 5"/>
          <p:cNvSpPr txBox="1">
            <a:spLocks noChangeArrowheads="1"/>
          </p:cNvSpPr>
          <p:nvPr/>
        </p:nvSpPr>
        <p:spPr bwMode="auto">
          <a:xfrm>
            <a:off x="395288" y="5084763"/>
            <a:ext cx="10080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front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7019925" y="4149725"/>
          <a:ext cx="864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213" name="文字方塊 7"/>
          <p:cNvSpPr txBox="1">
            <a:spLocks noChangeArrowheads="1"/>
          </p:cNvSpPr>
          <p:nvPr/>
        </p:nvSpPr>
        <p:spPr bwMode="auto">
          <a:xfrm>
            <a:off x="7885113" y="5084763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rear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2700338" y="5373688"/>
          <a:ext cx="388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直線單箭頭接點 35"/>
          <p:cNvCxnSpPr/>
          <p:nvPr/>
        </p:nvCxnSpPr>
        <p:spPr>
          <a:xfrm flipV="1">
            <a:off x="3498850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4938713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2057400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10800000">
            <a:off x="6588125" y="5589588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700338" y="4797425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直線單箭頭接點 40"/>
          <p:cNvCxnSpPr/>
          <p:nvPr/>
        </p:nvCxnSpPr>
        <p:spPr>
          <a:xfrm flipV="1">
            <a:off x="2057400" y="4437063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rot="10800000">
            <a:off x="3708400" y="5013325"/>
            <a:ext cx="35274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2700338" y="4221163"/>
          <a:ext cx="24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V="1">
            <a:off x="3498850" y="4437063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2057400" y="50133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rot="10800000">
            <a:off x="6588125" y="3933825"/>
            <a:ext cx="647700" cy="50482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2700338" y="5949950"/>
          <a:ext cx="24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直線單箭頭接點 47"/>
          <p:cNvCxnSpPr/>
          <p:nvPr/>
        </p:nvCxnSpPr>
        <p:spPr>
          <a:xfrm flipV="1">
            <a:off x="3498850" y="61658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2057400" y="61658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10800000">
            <a:off x="5148263" y="6165850"/>
            <a:ext cx="20875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5580063" y="2852738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296" name="文字方塊 33"/>
          <p:cNvSpPr txBox="1">
            <a:spLocks noChangeArrowheads="1"/>
          </p:cNvSpPr>
          <p:nvPr/>
        </p:nvSpPr>
        <p:spPr bwMode="auto">
          <a:xfrm>
            <a:off x="5580063" y="2420938"/>
            <a:ext cx="10080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temp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5580063" y="3714750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70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直線單箭頭接點 26"/>
          <p:cNvCxnSpPr/>
          <p:nvPr/>
        </p:nvCxnSpPr>
        <p:spPr>
          <a:xfrm rot="5400000">
            <a:off x="5760244" y="3393282"/>
            <a:ext cx="6492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4932363" y="3933825"/>
            <a:ext cx="647700" cy="50323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addq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queuePointer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queue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front[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rear[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]-&gt;link = temp;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front[ i ]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rear[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temp;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>
              <a:solidFill>
                <a:prstClr val="black"/>
              </a:solidFill>
            </a:endParaRPr>
          </a:p>
        </p:txBody>
      </p:sp>
      <p:sp>
        <p:nvSpPr>
          <p:cNvPr id="51203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item = { 70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addq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( 0, item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403350" y="4149725"/>
          <a:ext cx="864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220" name="文字方塊 5"/>
          <p:cNvSpPr txBox="1">
            <a:spLocks noChangeArrowheads="1"/>
          </p:cNvSpPr>
          <p:nvPr/>
        </p:nvSpPr>
        <p:spPr bwMode="auto">
          <a:xfrm>
            <a:off x="395288" y="5084763"/>
            <a:ext cx="10080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front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7019925" y="4149725"/>
          <a:ext cx="864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237" name="文字方塊 7"/>
          <p:cNvSpPr txBox="1">
            <a:spLocks noChangeArrowheads="1"/>
          </p:cNvSpPr>
          <p:nvPr/>
        </p:nvSpPr>
        <p:spPr bwMode="auto">
          <a:xfrm>
            <a:off x="7885113" y="5084763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rear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2700338" y="5373688"/>
          <a:ext cx="388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直線單箭頭接點 35"/>
          <p:cNvCxnSpPr/>
          <p:nvPr/>
        </p:nvCxnSpPr>
        <p:spPr>
          <a:xfrm flipV="1">
            <a:off x="3498850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4938713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2057400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10800000">
            <a:off x="6588125" y="5589588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700338" y="4797425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直線單箭頭接點 40"/>
          <p:cNvCxnSpPr/>
          <p:nvPr/>
        </p:nvCxnSpPr>
        <p:spPr>
          <a:xfrm flipV="1">
            <a:off x="2057400" y="4437063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rot="10800000">
            <a:off x="3708400" y="5013325"/>
            <a:ext cx="35274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2700338" y="4221163"/>
          <a:ext cx="24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V="1">
            <a:off x="3498850" y="4437063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2057400" y="50133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rot="10800000">
            <a:off x="6588125" y="4437063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2700338" y="5949950"/>
          <a:ext cx="24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直線單箭頭接點 47"/>
          <p:cNvCxnSpPr/>
          <p:nvPr/>
        </p:nvCxnSpPr>
        <p:spPr>
          <a:xfrm flipV="1">
            <a:off x="3498850" y="61658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2057400" y="61658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10800000">
            <a:off x="5148263" y="6165850"/>
            <a:ext cx="20875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5580063" y="3359150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320" name="文字方塊 33"/>
          <p:cNvSpPr txBox="1">
            <a:spLocks noChangeArrowheads="1"/>
          </p:cNvSpPr>
          <p:nvPr/>
        </p:nvSpPr>
        <p:spPr bwMode="auto">
          <a:xfrm>
            <a:off x="5580063" y="2927350"/>
            <a:ext cx="10080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temp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5580063" y="4221163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70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直線單箭頭接點 26"/>
          <p:cNvCxnSpPr/>
          <p:nvPr/>
        </p:nvCxnSpPr>
        <p:spPr>
          <a:xfrm rot="5400000">
            <a:off x="5761038" y="389890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4932363" y="4437063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addq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queuePointer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queue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front[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rear[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]-&gt;link = temp;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front[ i ]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rear[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temp;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>
              <a:solidFill>
                <a:prstClr val="black"/>
              </a:solidFill>
            </a:endParaRPr>
          </a:p>
        </p:txBody>
      </p:sp>
      <p:sp>
        <p:nvSpPr>
          <p:cNvPr id="52227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item = { 70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addq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( 0, item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403350" y="4149725"/>
          <a:ext cx="864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244" name="文字方塊 5"/>
          <p:cNvSpPr txBox="1">
            <a:spLocks noChangeArrowheads="1"/>
          </p:cNvSpPr>
          <p:nvPr/>
        </p:nvSpPr>
        <p:spPr bwMode="auto">
          <a:xfrm>
            <a:off x="395288" y="5084763"/>
            <a:ext cx="10080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front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7019925" y="4149725"/>
          <a:ext cx="864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261" name="文字方塊 7"/>
          <p:cNvSpPr txBox="1">
            <a:spLocks noChangeArrowheads="1"/>
          </p:cNvSpPr>
          <p:nvPr/>
        </p:nvSpPr>
        <p:spPr bwMode="auto">
          <a:xfrm>
            <a:off x="7885113" y="5084763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rear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2700338" y="5373688"/>
          <a:ext cx="388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直線單箭頭接點 35"/>
          <p:cNvCxnSpPr/>
          <p:nvPr/>
        </p:nvCxnSpPr>
        <p:spPr>
          <a:xfrm flipV="1">
            <a:off x="3498850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4938713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2057400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10800000">
            <a:off x="6588125" y="5589588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700338" y="4797425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直線單箭頭接點 40"/>
          <p:cNvCxnSpPr/>
          <p:nvPr/>
        </p:nvCxnSpPr>
        <p:spPr>
          <a:xfrm flipV="1">
            <a:off x="2057400" y="4437063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rot="10800000">
            <a:off x="3708400" y="5013325"/>
            <a:ext cx="35274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2700338" y="4221163"/>
          <a:ext cx="24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V="1">
            <a:off x="3498850" y="4437063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2057400" y="50133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rot="10800000">
            <a:off x="6588125" y="4437063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2700338" y="5949950"/>
          <a:ext cx="24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直線單箭頭接點 47"/>
          <p:cNvCxnSpPr/>
          <p:nvPr/>
        </p:nvCxnSpPr>
        <p:spPr>
          <a:xfrm flipV="1">
            <a:off x="3498850" y="61658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2057400" y="61658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10800000">
            <a:off x="5148263" y="6165850"/>
            <a:ext cx="20875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5580063" y="4221163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70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直線單箭頭接點 29"/>
          <p:cNvCxnSpPr/>
          <p:nvPr/>
        </p:nvCxnSpPr>
        <p:spPr>
          <a:xfrm>
            <a:off x="4932363" y="4437063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addq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queuePointer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queue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front[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rear[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]-&gt;link = temp;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front[ i ]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rear[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temp;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>
              <a:solidFill>
                <a:prstClr val="black"/>
              </a:solidFill>
            </a:endParaRPr>
          </a:p>
        </p:txBody>
      </p:sp>
      <p:sp>
        <p:nvSpPr>
          <p:cNvPr id="54275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item = { 70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addq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( 0, item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2413000" y="4149725"/>
          <a:ext cx="864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292" name="文字方塊 5"/>
          <p:cNvSpPr txBox="1">
            <a:spLocks noChangeArrowheads="1"/>
          </p:cNvSpPr>
          <p:nvPr/>
        </p:nvSpPr>
        <p:spPr bwMode="auto">
          <a:xfrm>
            <a:off x="1404938" y="5084763"/>
            <a:ext cx="10080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front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8029575" y="4149725"/>
          <a:ext cx="864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309" name="文字方塊 7"/>
          <p:cNvSpPr txBox="1">
            <a:spLocks noChangeArrowheads="1"/>
          </p:cNvSpPr>
          <p:nvPr/>
        </p:nvSpPr>
        <p:spPr bwMode="auto">
          <a:xfrm>
            <a:off x="7885113" y="3717925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rear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3709988" y="5373688"/>
          <a:ext cx="388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直線單箭頭接點 35"/>
          <p:cNvCxnSpPr/>
          <p:nvPr/>
        </p:nvCxnSpPr>
        <p:spPr>
          <a:xfrm flipV="1">
            <a:off x="4508500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5948363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3067050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10800000">
            <a:off x="7597775" y="5589588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3709988" y="4797425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直線單箭頭接點 41"/>
          <p:cNvCxnSpPr/>
          <p:nvPr/>
        </p:nvCxnSpPr>
        <p:spPr>
          <a:xfrm rot="10800000">
            <a:off x="4718050" y="5013325"/>
            <a:ext cx="35274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3067050" y="50133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3709988" y="5949950"/>
          <a:ext cx="24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直線單箭頭接點 47"/>
          <p:cNvCxnSpPr/>
          <p:nvPr/>
        </p:nvCxnSpPr>
        <p:spPr>
          <a:xfrm flipV="1">
            <a:off x="4508500" y="61658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3067050" y="61658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10800000">
            <a:off x="6157913" y="6165850"/>
            <a:ext cx="20875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/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// add item to the </a:t>
            </a:r>
            <a:r>
              <a:rPr lang="en-US" altLang="zh-TW" sz="1600" b="0" dirty="0" err="1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ith</a:t>
            </a:r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stack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marL="342900" lvl="0" indent="-342900"/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push(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element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item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stackPointer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temp;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temp =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new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stack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temp-&gt;data </a:t>
            </a:r>
            <a:r>
              <a:rPr lang="en-US" altLang="zh-TW" sz="1600" b="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=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item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>
                <a:solidFill>
                  <a:prstClr val="white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temp-&gt;link = top[ i ]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>
                <a:solidFill>
                  <a:prstClr val="white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top[ i ] = temp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147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item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{ 7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push( 4,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item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288" y="2852738"/>
          <a:ext cx="8064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top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451725" y="4149725"/>
          <a:ext cx="866778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 rot="5400000">
            <a:off x="7776369" y="4690269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rot="5400000">
            <a:off x="7775575" y="5554663"/>
            <a:ext cx="64928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16200000" flipH="1">
            <a:off x="6516688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300788" y="4149725"/>
          <a:ext cx="866778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" name="直線單箭頭接點 20"/>
          <p:cNvCxnSpPr/>
          <p:nvPr/>
        </p:nvCxnSpPr>
        <p:spPr>
          <a:xfrm rot="5400000">
            <a:off x="6625432" y="46902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16200000" flipH="1">
            <a:off x="7669213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 flipH="1">
            <a:off x="1908175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16200000" flipH="1">
            <a:off x="3060700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692275" y="41497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2843213" y="4149725"/>
          <a:ext cx="866778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>
          <a:xfrm rot="5400000">
            <a:off x="3167857" y="46902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3167063" y="5554663"/>
            <a:ext cx="64928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addq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queuePointer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queue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front[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rear[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]-&gt;link = temp;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front[ i ]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rear[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temp;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>
              <a:solidFill>
                <a:prstClr val="black"/>
              </a:solidFill>
            </a:endParaRPr>
          </a:p>
        </p:txBody>
      </p:sp>
      <p:sp>
        <p:nvSpPr>
          <p:cNvPr id="55299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item = { 70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addq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( 0, item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2413000" y="4149725"/>
          <a:ext cx="864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316" name="文字方塊 5"/>
          <p:cNvSpPr txBox="1">
            <a:spLocks noChangeArrowheads="1"/>
          </p:cNvSpPr>
          <p:nvPr/>
        </p:nvSpPr>
        <p:spPr bwMode="auto">
          <a:xfrm>
            <a:off x="1404938" y="5084763"/>
            <a:ext cx="10080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front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8029575" y="4149725"/>
          <a:ext cx="864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333" name="文字方塊 7"/>
          <p:cNvSpPr txBox="1">
            <a:spLocks noChangeArrowheads="1"/>
          </p:cNvSpPr>
          <p:nvPr/>
        </p:nvSpPr>
        <p:spPr bwMode="auto">
          <a:xfrm>
            <a:off x="7885113" y="3717925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rear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3709988" y="5373688"/>
          <a:ext cx="388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直線單箭頭接點 35"/>
          <p:cNvCxnSpPr/>
          <p:nvPr/>
        </p:nvCxnSpPr>
        <p:spPr>
          <a:xfrm flipV="1">
            <a:off x="4508500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5948363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3067050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10800000">
            <a:off x="7597775" y="5589588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3709988" y="4797425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直線單箭頭接點 41"/>
          <p:cNvCxnSpPr/>
          <p:nvPr/>
        </p:nvCxnSpPr>
        <p:spPr>
          <a:xfrm rot="10800000">
            <a:off x="4718050" y="5013325"/>
            <a:ext cx="35274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3067050" y="50133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3709988" y="5949950"/>
          <a:ext cx="24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直線單箭頭接點 47"/>
          <p:cNvCxnSpPr/>
          <p:nvPr/>
        </p:nvCxnSpPr>
        <p:spPr>
          <a:xfrm flipV="1">
            <a:off x="4508500" y="61658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3067050" y="61658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10800000">
            <a:off x="6157913" y="6165850"/>
            <a:ext cx="20875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4718050" y="3357563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397" name="文字方塊 33"/>
          <p:cNvSpPr txBox="1">
            <a:spLocks noChangeArrowheads="1"/>
          </p:cNvSpPr>
          <p:nvPr/>
        </p:nvSpPr>
        <p:spPr bwMode="auto">
          <a:xfrm>
            <a:off x="4718050" y="2925763"/>
            <a:ext cx="10080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temp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addq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queuePointer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queue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front[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rear[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]-&gt;link = temp;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front[ i ]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rear[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temp;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>
              <a:solidFill>
                <a:prstClr val="black"/>
              </a:solidFill>
            </a:endParaRPr>
          </a:p>
        </p:txBody>
      </p:sp>
      <p:sp>
        <p:nvSpPr>
          <p:cNvPr id="56323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item = { 70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addq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( 0, item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2413000" y="4149725"/>
          <a:ext cx="864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340" name="文字方塊 5"/>
          <p:cNvSpPr txBox="1">
            <a:spLocks noChangeArrowheads="1"/>
          </p:cNvSpPr>
          <p:nvPr/>
        </p:nvSpPr>
        <p:spPr bwMode="auto">
          <a:xfrm>
            <a:off x="1404938" y="5084763"/>
            <a:ext cx="10080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front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8029575" y="4149725"/>
          <a:ext cx="864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357" name="文字方塊 7"/>
          <p:cNvSpPr txBox="1">
            <a:spLocks noChangeArrowheads="1"/>
          </p:cNvSpPr>
          <p:nvPr/>
        </p:nvSpPr>
        <p:spPr bwMode="auto">
          <a:xfrm>
            <a:off x="7885113" y="3717925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rear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3709988" y="5373688"/>
          <a:ext cx="388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直線單箭頭接點 35"/>
          <p:cNvCxnSpPr/>
          <p:nvPr/>
        </p:nvCxnSpPr>
        <p:spPr>
          <a:xfrm flipV="1">
            <a:off x="4508500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5948363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3067050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10800000">
            <a:off x="7597775" y="5589588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3709988" y="4797425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直線單箭頭接點 41"/>
          <p:cNvCxnSpPr/>
          <p:nvPr/>
        </p:nvCxnSpPr>
        <p:spPr>
          <a:xfrm rot="10800000">
            <a:off x="4718050" y="5013325"/>
            <a:ext cx="35274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3067050" y="50133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3709988" y="5949950"/>
          <a:ext cx="24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直線單箭頭接點 47"/>
          <p:cNvCxnSpPr/>
          <p:nvPr/>
        </p:nvCxnSpPr>
        <p:spPr>
          <a:xfrm flipV="1">
            <a:off x="4508500" y="61658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3067050" y="61658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10800000">
            <a:off x="6157913" y="6165850"/>
            <a:ext cx="20875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4718050" y="3357563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421" name="文字方塊 33"/>
          <p:cNvSpPr txBox="1">
            <a:spLocks noChangeArrowheads="1"/>
          </p:cNvSpPr>
          <p:nvPr/>
        </p:nvSpPr>
        <p:spPr bwMode="auto">
          <a:xfrm>
            <a:off x="4718050" y="2925763"/>
            <a:ext cx="10080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temp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3709988" y="4221163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70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直線單箭頭接點 26"/>
          <p:cNvCxnSpPr/>
          <p:nvPr/>
        </p:nvCxnSpPr>
        <p:spPr>
          <a:xfrm rot="10800000" flipV="1">
            <a:off x="4500563" y="3573463"/>
            <a:ext cx="722312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addq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queuePointer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queue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front[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rear[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]-&gt;link = temp;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front[ i ]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rear[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temp;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>
              <a:solidFill>
                <a:prstClr val="black"/>
              </a:solidFill>
            </a:endParaRPr>
          </a:p>
        </p:txBody>
      </p:sp>
      <p:sp>
        <p:nvSpPr>
          <p:cNvPr id="57347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item = { 70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addq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( 0, item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2413000" y="4149725"/>
          <a:ext cx="864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7364" name="文字方塊 5"/>
          <p:cNvSpPr txBox="1">
            <a:spLocks noChangeArrowheads="1"/>
          </p:cNvSpPr>
          <p:nvPr/>
        </p:nvSpPr>
        <p:spPr bwMode="auto">
          <a:xfrm>
            <a:off x="1404938" y="5084763"/>
            <a:ext cx="10080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front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8029575" y="4149725"/>
          <a:ext cx="864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7381" name="文字方塊 7"/>
          <p:cNvSpPr txBox="1">
            <a:spLocks noChangeArrowheads="1"/>
          </p:cNvSpPr>
          <p:nvPr/>
        </p:nvSpPr>
        <p:spPr bwMode="auto">
          <a:xfrm>
            <a:off x="7885113" y="3717925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rear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3709988" y="5373688"/>
          <a:ext cx="388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直線單箭頭接點 35"/>
          <p:cNvCxnSpPr/>
          <p:nvPr/>
        </p:nvCxnSpPr>
        <p:spPr>
          <a:xfrm flipV="1">
            <a:off x="4508500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5948363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3067050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10800000">
            <a:off x="7597775" y="5589588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3709988" y="4797425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直線單箭頭接點 40"/>
          <p:cNvCxnSpPr/>
          <p:nvPr/>
        </p:nvCxnSpPr>
        <p:spPr>
          <a:xfrm flipV="1">
            <a:off x="3067050" y="4437063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rot="10800000">
            <a:off x="4718050" y="5013325"/>
            <a:ext cx="35274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3067050" y="50133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3709988" y="5949950"/>
          <a:ext cx="24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直線單箭頭接點 47"/>
          <p:cNvCxnSpPr/>
          <p:nvPr/>
        </p:nvCxnSpPr>
        <p:spPr>
          <a:xfrm flipV="1">
            <a:off x="4508500" y="61658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3067050" y="61658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10800000">
            <a:off x="6157913" y="6165850"/>
            <a:ext cx="20875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4718050" y="3357563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46" name="文字方塊 33"/>
          <p:cNvSpPr txBox="1">
            <a:spLocks noChangeArrowheads="1"/>
          </p:cNvSpPr>
          <p:nvPr/>
        </p:nvSpPr>
        <p:spPr bwMode="auto">
          <a:xfrm>
            <a:off x="4718050" y="2925763"/>
            <a:ext cx="10080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temp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3709988" y="4221163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70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直線單箭頭接點 26"/>
          <p:cNvCxnSpPr/>
          <p:nvPr/>
        </p:nvCxnSpPr>
        <p:spPr>
          <a:xfrm rot="10800000" flipV="1">
            <a:off x="4500563" y="3573463"/>
            <a:ext cx="722312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addq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queuePointer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queue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front[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rear[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]-&gt;link = temp;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front[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temp;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rear[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temp;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>
              <a:solidFill>
                <a:prstClr val="black"/>
              </a:solidFill>
            </a:endParaRPr>
          </a:p>
        </p:txBody>
      </p:sp>
      <p:sp>
        <p:nvSpPr>
          <p:cNvPr id="58371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item = { 70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addq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( 0, item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2413000" y="4149725"/>
          <a:ext cx="864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388" name="文字方塊 5"/>
          <p:cNvSpPr txBox="1">
            <a:spLocks noChangeArrowheads="1"/>
          </p:cNvSpPr>
          <p:nvPr/>
        </p:nvSpPr>
        <p:spPr bwMode="auto">
          <a:xfrm>
            <a:off x="1404938" y="5084763"/>
            <a:ext cx="10080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front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8029575" y="4149725"/>
          <a:ext cx="864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405" name="文字方塊 7"/>
          <p:cNvSpPr txBox="1">
            <a:spLocks noChangeArrowheads="1"/>
          </p:cNvSpPr>
          <p:nvPr/>
        </p:nvSpPr>
        <p:spPr bwMode="auto">
          <a:xfrm>
            <a:off x="7885113" y="3717925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rear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3709988" y="5373688"/>
          <a:ext cx="388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直線單箭頭接點 35"/>
          <p:cNvCxnSpPr/>
          <p:nvPr/>
        </p:nvCxnSpPr>
        <p:spPr>
          <a:xfrm flipV="1">
            <a:off x="4508500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5948363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3067050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10800000">
            <a:off x="7597775" y="5589588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3709988" y="4797425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直線單箭頭接點 40"/>
          <p:cNvCxnSpPr/>
          <p:nvPr/>
        </p:nvCxnSpPr>
        <p:spPr>
          <a:xfrm flipV="1">
            <a:off x="3067050" y="4437063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rot="10800000">
            <a:off x="4718050" y="5013325"/>
            <a:ext cx="35274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3067050" y="50133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3709988" y="5949950"/>
          <a:ext cx="24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直線單箭頭接點 47"/>
          <p:cNvCxnSpPr/>
          <p:nvPr/>
        </p:nvCxnSpPr>
        <p:spPr>
          <a:xfrm flipV="1">
            <a:off x="4508500" y="61658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3067050" y="61658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10800000">
            <a:off x="6157913" y="6165850"/>
            <a:ext cx="20875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4718050" y="3357563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70" name="文字方塊 33"/>
          <p:cNvSpPr txBox="1">
            <a:spLocks noChangeArrowheads="1"/>
          </p:cNvSpPr>
          <p:nvPr/>
        </p:nvSpPr>
        <p:spPr bwMode="auto">
          <a:xfrm>
            <a:off x="4718050" y="2925763"/>
            <a:ext cx="10080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temp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3709988" y="4221163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70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直線單箭頭接點 26"/>
          <p:cNvCxnSpPr/>
          <p:nvPr/>
        </p:nvCxnSpPr>
        <p:spPr>
          <a:xfrm rot="10800000" flipV="1">
            <a:off x="4500563" y="3573463"/>
            <a:ext cx="722312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addq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queuePointer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queue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front[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rear[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]-&gt;link = temp;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front[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temp;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rear[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temp;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>
              <a:solidFill>
                <a:prstClr val="black"/>
              </a:solidFill>
            </a:endParaRPr>
          </a:p>
        </p:txBody>
      </p:sp>
      <p:sp>
        <p:nvSpPr>
          <p:cNvPr id="59395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item = { 70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addq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( 0, item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 smtClean="0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2413000" y="4149725"/>
          <a:ext cx="864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9412" name="文字方塊 5"/>
          <p:cNvSpPr txBox="1">
            <a:spLocks noChangeArrowheads="1"/>
          </p:cNvSpPr>
          <p:nvPr/>
        </p:nvSpPr>
        <p:spPr bwMode="auto">
          <a:xfrm>
            <a:off x="1404938" y="5084763"/>
            <a:ext cx="10080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front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8029575" y="4149725"/>
          <a:ext cx="864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9429" name="文字方塊 7"/>
          <p:cNvSpPr txBox="1">
            <a:spLocks noChangeArrowheads="1"/>
          </p:cNvSpPr>
          <p:nvPr/>
        </p:nvSpPr>
        <p:spPr bwMode="auto">
          <a:xfrm>
            <a:off x="7885113" y="3717925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rear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3709988" y="5373688"/>
          <a:ext cx="388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直線單箭頭接點 35"/>
          <p:cNvCxnSpPr/>
          <p:nvPr/>
        </p:nvCxnSpPr>
        <p:spPr>
          <a:xfrm flipV="1">
            <a:off x="4508500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5948363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3067050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10800000">
            <a:off x="7597775" y="5589588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3709988" y="4797425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直線單箭頭接點 40"/>
          <p:cNvCxnSpPr/>
          <p:nvPr/>
        </p:nvCxnSpPr>
        <p:spPr>
          <a:xfrm flipV="1">
            <a:off x="3067050" y="4437063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rot="10800000">
            <a:off x="4718050" y="5013325"/>
            <a:ext cx="35274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3067050" y="50133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rot="10800000">
            <a:off x="4716463" y="4437063"/>
            <a:ext cx="352901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3709988" y="5949950"/>
          <a:ext cx="24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直線單箭頭接點 47"/>
          <p:cNvCxnSpPr/>
          <p:nvPr/>
        </p:nvCxnSpPr>
        <p:spPr>
          <a:xfrm flipV="1">
            <a:off x="4508500" y="61658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3067050" y="61658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10800000">
            <a:off x="6157913" y="6165850"/>
            <a:ext cx="20875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4718050" y="3357563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495" name="文字方塊 33"/>
          <p:cNvSpPr txBox="1">
            <a:spLocks noChangeArrowheads="1"/>
          </p:cNvSpPr>
          <p:nvPr/>
        </p:nvSpPr>
        <p:spPr bwMode="auto">
          <a:xfrm>
            <a:off x="4718050" y="2925763"/>
            <a:ext cx="10080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temp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3709988" y="4221163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70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直線單箭頭接點 26"/>
          <p:cNvCxnSpPr/>
          <p:nvPr/>
        </p:nvCxnSpPr>
        <p:spPr>
          <a:xfrm rot="10800000" flipV="1">
            <a:off x="4500563" y="3573463"/>
            <a:ext cx="722312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addq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queuePointer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temp;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queue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temp-&gt;data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item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front[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]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rear[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]-&gt;link = temp;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  <a:cs typeface="+mn-cs"/>
            </a:endParaRP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front[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] = temp;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rear[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] = temp;</a:t>
            </a:r>
          </a:p>
          <a:p>
            <a:pPr marL="342900" lvl="0" indent="-34290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  <a:endParaRPr lang="en-US" altLang="zh-TW" b="1" dirty="0">
              <a:solidFill>
                <a:prstClr val="black"/>
              </a:solidFill>
            </a:endParaRPr>
          </a:p>
        </p:txBody>
      </p:sp>
      <p:sp>
        <p:nvSpPr>
          <p:cNvPr id="60419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item = { 70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addq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( 0, item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>
              <a:solidFill>
                <a:prstClr val="black"/>
              </a:solidFill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2413000" y="4149725"/>
          <a:ext cx="864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0436" name="文字方塊 5"/>
          <p:cNvSpPr txBox="1">
            <a:spLocks noChangeArrowheads="1"/>
          </p:cNvSpPr>
          <p:nvPr/>
        </p:nvSpPr>
        <p:spPr bwMode="auto">
          <a:xfrm>
            <a:off x="1404938" y="5084763"/>
            <a:ext cx="10080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front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8029575" y="4149725"/>
          <a:ext cx="864000" cy="23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0453" name="文字方塊 7"/>
          <p:cNvSpPr txBox="1">
            <a:spLocks noChangeArrowheads="1"/>
          </p:cNvSpPr>
          <p:nvPr/>
        </p:nvSpPr>
        <p:spPr bwMode="auto">
          <a:xfrm>
            <a:off x="7885113" y="3717925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rear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3709988" y="5373688"/>
          <a:ext cx="388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直線單箭頭接點 35"/>
          <p:cNvCxnSpPr/>
          <p:nvPr/>
        </p:nvCxnSpPr>
        <p:spPr>
          <a:xfrm flipV="1">
            <a:off x="4508500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5948363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3067050" y="558958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10800000">
            <a:off x="7597775" y="5589588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3709988" y="4797425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直線單箭頭接點 40"/>
          <p:cNvCxnSpPr/>
          <p:nvPr/>
        </p:nvCxnSpPr>
        <p:spPr>
          <a:xfrm flipV="1">
            <a:off x="3067050" y="4437063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rot="10800000">
            <a:off x="4718050" y="5013325"/>
            <a:ext cx="35274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3067050" y="50133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rot="10800000">
            <a:off x="4716463" y="4437063"/>
            <a:ext cx="352901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3709988" y="5949950"/>
          <a:ext cx="24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90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直線單箭頭接點 47"/>
          <p:cNvCxnSpPr/>
          <p:nvPr/>
        </p:nvCxnSpPr>
        <p:spPr>
          <a:xfrm flipV="1">
            <a:off x="4508500" y="61658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3067050" y="61658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10800000">
            <a:off x="6157913" y="6165850"/>
            <a:ext cx="20875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3709988" y="4221163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70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sz="160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// add item to the rear of queue i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addq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sz="160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element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item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queuePointer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temp;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temp =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new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queue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temp-&gt;data </a:t>
            </a:r>
            <a:r>
              <a:rPr lang="en-US" altLang="zh-TW" sz="160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=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item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temp-&gt;link =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nullptr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front[ </a:t>
            </a:r>
            <a:r>
              <a:rPr lang="en-US" altLang="zh-TW" sz="16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] !=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nullptr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rear[ </a:t>
            </a:r>
            <a:r>
              <a:rPr lang="en-US" altLang="zh-TW" sz="16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]-&gt;link = temp;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front[ </a:t>
            </a:r>
            <a:r>
              <a:rPr lang="en-US" altLang="zh-TW" sz="16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] = temp;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rear[ </a:t>
            </a:r>
            <a:r>
              <a:rPr lang="en-US" altLang="zh-TW" sz="16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] = temp;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sz="1600" b="1" dirty="0" smtClean="0"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61443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b="1" u="sng" smtClean="0"/>
              <a:t>Program 4.7</a:t>
            </a:r>
            <a:r>
              <a:rPr lang="en-US" altLang="zh-TW" u="sng" smtClean="0"/>
              <a:t>: Add to the rear of a linked queue (p.159)</a:t>
            </a:r>
            <a:endParaRPr lang="zh-TW" altLang="en-US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sz="160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// delete an element from queue i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element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deleteq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queuePointer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temp = front[ </a:t>
            </a:r>
            <a:r>
              <a:rPr lang="en-US" altLang="zh-TW" sz="16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element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item;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temp ==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nullptr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queueEmpty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item </a:t>
            </a:r>
            <a:r>
              <a:rPr lang="en-US" altLang="zh-TW" sz="160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=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temp-&gt;data;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front[ </a:t>
            </a:r>
            <a:r>
              <a:rPr lang="en-US" altLang="zh-TW" sz="16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] = temp-&gt;link;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delete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temp;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item;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sz="1600" b="1" dirty="0" smtClean="0">
              <a:latin typeface="Lucida Console" panose="020B0609040504020204" pitchFamily="49" charset="0"/>
              <a:cs typeface="Courier New" pitchFamily="49" charset="0"/>
            </a:endParaRPr>
          </a:p>
        </p:txBody>
      </p:sp>
      <p:sp>
        <p:nvSpPr>
          <p:cNvPr id="62467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b="1" u="sng" dirty="0" smtClean="0"/>
              <a:t>Program 4.8</a:t>
            </a:r>
            <a:r>
              <a:rPr lang="en-US" altLang="zh-TW" u="sng" dirty="0" smtClean="0"/>
              <a:t>: Delete from the front of a linked queue (</a:t>
            </a:r>
            <a:r>
              <a:rPr lang="en-US" altLang="zh-TW" u="sng" dirty="0" err="1" smtClean="0"/>
              <a:t>p.160</a:t>
            </a:r>
            <a:r>
              <a:rPr lang="en-US" altLang="zh-TW" u="sng" dirty="0" smtClean="0"/>
              <a:t>) </a:t>
            </a:r>
            <a:endParaRPr lang="zh-TW" alt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/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// add item to the </a:t>
            </a:r>
            <a:r>
              <a:rPr lang="en-US" altLang="zh-TW" sz="1600" b="0" dirty="0" err="1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ith</a:t>
            </a:r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stack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marL="342900" lvl="0" indent="-342900"/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push(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element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item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stackPointer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temp;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temp =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new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stack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temp-&gt;data </a:t>
            </a:r>
            <a:r>
              <a:rPr lang="en-US" altLang="zh-TW" sz="1600" b="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=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item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>
                <a:solidFill>
                  <a:prstClr val="white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temp-&gt;link = top[ i ]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>
                <a:solidFill>
                  <a:prstClr val="white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top[ i ] = temp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171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item = { 7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push( 4, item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2000" b="1" dirty="0">
              <a:solidFill>
                <a:prstClr val="black"/>
              </a:solidFill>
              <a:latin typeface="Courier New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288" y="2852738"/>
          <a:ext cx="8064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top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451725" y="4149725"/>
          <a:ext cx="866778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 rot="5400000">
            <a:off x="7776369" y="4690269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rot="5400000">
            <a:off x="7775575" y="5554663"/>
            <a:ext cx="64928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16200000" flipH="1">
            <a:off x="6516688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300788" y="4149725"/>
          <a:ext cx="866778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" name="直線單箭頭接點 20"/>
          <p:cNvCxnSpPr/>
          <p:nvPr/>
        </p:nvCxnSpPr>
        <p:spPr>
          <a:xfrm rot="5400000">
            <a:off x="6625432" y="46902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16200000" flipH="1">
            <a:off x="7669213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 flipH="1">
            <a:off x="1908175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16200000" flipH="1">
            <a:off x="3060700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692275" y="41497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2843213" y="4149725"/>
          <a:ext cx="866778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>
          <a:xfrm rot="5400000">
            <a:off x="3167857" y="46902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3167063" y="5554663"/>
            <a:ext cx="64928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3995738" y="4149725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88" name="文字方塊 33"/>
          <p:cNvSpPr txBox="1">
            <a:spLocks noChangeArrowheads="1"/>
          </p:cNvSpPr>
          <p:nvPr/>
        </p:nvSpPr>
        <p:spPr bwMode="auto">
          <a:xfrm>
            <a:off x="3995738" y="4581525"/>
            <a:ext cx="8651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temp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/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// add item to the </a:t>
            </a:r>
            <a:r>
              <a:rPr lang="en-US" altLang="zh-TW" sz="1600" b="0" dirty="0" err="1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ith</a:t>
            </a:r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stack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marL="342900" lvl="0" indent="-342900"/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push(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element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item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stackPointer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temp;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temp =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new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stack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temp-&gt;data </a:t>
            </a:r>
            <a:r>
              <a:rPr lang="en-US" altLang="zh-TW" sz="1600" b="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=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item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>
                <a:solidFill>
                  <a:prstClr val="white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temp-&gt;link = top[ i ]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>
                <a:solidFill>
                  <a:prstClr val="white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top[ i ] = temp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195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item = { 7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push( 4, item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2000" b="1" dirty="0">
              <a:solidFill>
                <a:prstClr val="black"/>
              </a:solidFill>
              <a:latin typeface="Courier New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288" y="2852738"/>
          <a:ext cx="8064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top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451725" y="4149725"/>
          <a:ext cx="866778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 rot="5400000">
            <a:off x="7776369" y="4690269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rot="5400000">
            <a:off x="7775575" y="5554663"/>
            <a:ext cx="64928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4429125" y="4365625"/>
            <a:ext cx="71913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16200000" flipH="1">
            <a:off x="6516688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300788" y="4149725"/>
          <a:ext cx="866778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" name="直線單箭頭接點 20"/>
          <p:cNvCxnSpPr/>
          <p:nvPr/>
        </p:nvCxnSpPr>
        <p:spPr>
          <a:xfrm rot="5400000">
            <a:off x="6625432" y="46902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16200000" flipH="1">
            <a:off x="7669213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 flipH="1">
            <a:off x="1908175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16200000" flipH="1">
            <a:off x="3060700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692275" y="41497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2843213" y="4149725"/>
          <a:ext cx="866778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>
          <a:xfrm rot="5400000">
            <a:off x="3167857" y="46902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3167063" y="5554663"/>
            <a:ext cx="64928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148263" y="41497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3995738" y="4149725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21" name="文字方塊 33"/>
          <p:cNvSpPr txBox="1">
            <a:spLocks noChangeArrowheads="1"/>
          </p:cNvSpPr>
          <p:nvPr/>
        </p:nvSpPr>
        <p:spPr bwMode="auto">
          <a:xfrm>
            <a:off x="3995738" y="4581525"/>
            <a:ext cx="8651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temp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/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// add item to the </a:t>
            </a:r>
            <a:r>
              <a:rPr lang="en-US" altLang="zh-TW" sz="1600" b="0" dirty="0" err="1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ith</a:t>
            </a:r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stack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marL="342900" lvl="0" indent="-342900"/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push(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element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item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stackPointer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temp;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temp =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new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stack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temp-&gt;data </a:t>
            </a:r>
            <a:r>
              <a:rPr lang="en-US" altLang="zh-TW" sz="1600" b="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=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item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>
                <a:solidFill>
                  <a:prstClr val="white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temp-&gt;link = top[ i ]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>
                <a:solidFill>
                  <a:prstClr val="white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top[ i ] = temp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219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item = { 7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push( 4, item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2000" b="1" dirty="0">
              <a:solidFill>
                <a:prstClr val="black"/>
              </a:solidFill>
              <a:latin typeface="Courier New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288" y="2852738"/>
          <a:ext cx="8064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top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451725" y="4149725"/>
          <a:ext cx="866778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 rot="5400000">
            <a:off x="7776369" y="4690269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rot="5400000">
            <a:off x="7775575" y="5554663"/>
            <a:ext cx="64928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4429125" y="4365625"/>
            <a:ext cx="71913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16200000" flipH="1">
            <a:off x="6516688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300788" y="4149725"/>
          <a:ext cx="866778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" name="直線單箭頭接點 20"/>
          <p:cNvCxnSpPr/>
          <p:nvPr/>
        </p:nvCxnSpPr>
        <p:spPr>
          <a:xfrm rot="5400000">
            <a:off x="6625432" y="46902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16200000" flipH="1">
            <a:off x="7669213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 flipH="1">
            <a:off x="1908175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16200000" flipH="1">
            <a:off x="3060700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692275" y="41497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2843213" y="4149725"/>
          <a:ext cx="866778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>
          <a:xfrm rot="5400000">
            <a:off x="3167857" y="46902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3167063" y="5554663"/>
            <a:ext cx="64928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148263" y="41497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3995738" y="4149725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45" name="文字方塊 33"/>
          <p:cNvSpPr txBox="1">
            <a:spLocks noChangeArrowheads="1"/>
          </p:cNvSpPr>
          <p:nvPr/>
        </p:nvSpPr>
        <p:spPr bwMode="auto">
          <a:xfrm>
            <a:off x="3995738" y="4581525"/>
            <a:ext cx="8651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temp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lvl="0" indent="-342900"/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// add item to the </a:t>
            </a:r>
            <a:r>
              <a:rPr lang="en-US" altLang="zh-TW" sz="1600" b="0" dirty="0" err="1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ith</a:t>
            </a:r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stack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marL="342900" lvl="0" indent="-342900"/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push(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element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item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 err="1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stackPointer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temp;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temp =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new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stack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temp-&gt;data </a:t>
            </a:r>
            <a:r>
              <a:rPr lang="en-US" altLang="zh-TW" sz="1600" b="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=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item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>
                <a:solidFill>
                  <a:prstClr val="white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temp-&gt;link = top[ i ]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dirty="0">
                <a:solidFill>
                  <a:prstClr val="white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top[ i ] = temp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42900" lvl="0" indent="-342900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0243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item = { 7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push( 4, item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2000" b="1" dirty="0">
              <a:solidFill>
                <a:prstClr val="black"/>
              </a:solidFill>
              <a:latin typeface="Courier New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288" y="2852738"/>
          <a:ext cx="8064000" cy="8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5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1" dirty="0" smtClean="0">
                          <a:latin typeface="Courier New" pitchFamily="49" charset="0"/>
                          <a:cs typeface="Courier New" pitchFamily="49" charset="0"/>
                        </a:rPr>
                        <a:t>top</a:t>
                      </a:r>
                      <a:endParaRPr lang="zh-TW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46800" marB="468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90000" marR="90000" marT="46800" marB="468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451725" y="4149725"/>
          <a:ext cx="866778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 rot="5400000">
            <a:off x="7776369" y="4690269"/>
            <a:ext cx="6477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rot="5400000">
            <a:off x="7775575" y="5554663"/>
            <a:ext cx="64928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4429125" y="4365625"/>
            <a:ext cx="71913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16200000" flipH="1">
            <a:off x="6084888" y="4149725"/>
            <a:ext cx="15113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300788" y="5013325"/>
          <a:ext cx="866778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" name="直線單箭頭接點 20"/>
          <p:cNvCxnSpPr/>
          <p:nvPr/>
        </p:nvCxnSpPr>
        <p:spPr>
          <a:xfrm rot="5400000">
            <a:off x="6625432" y="55538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16200000" flipH="1">
            <a:off x="7669213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6200000" flipH="1">
            <a:off x="1908175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16200000" flipH="1">
            <a:off x="3060700" y="3717925"/>
            <a:ext cx="64770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692275" y="41497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2843213" y="4149725"/>
          <a:ext cx="866778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>
          <a:xfrm rot="5400000">
            <a:off x="3167857" y="4690269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3167063" y="5554663"/>
            <a:ext cx="64928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148263" y="4149725"/>
          <a:ext cx="86677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3995738" y="4149725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69" name="文字方塊 33"/>
          <p:cNvSpPr txBox="1">
            <a:spLocks noChangeArrowheads="1"/>
          </p:cNvSpPr>
          <p:nvPr/>
        </p:nvSpPr>
        <p:spPr bwMode="auto">
          <a:xfrm>
            <a:off x="3995738" y="4581525"/>
            <a:ext cx="8651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zh-TW" sz="2000" b="1">
                <a:latin typeface="Courier New" pitchFamily="49" charset="0"/>
                <a:cs typeface="Courier New" pitchFamily="49" charset="0"/>
              </a:rPr>
              <a:t>temp</a:t>
            </a:r>
            <a:endParaRPr lang="zh-TW" altLang="en-US" sz="20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7406</TotalTime>
  <Words>5287</Words>
  <Application>Microsoft Office PowerPoint</Application>
  <PresentationFormat>如螢幕大小 (4:3)</PresentationFormat>
  <Paragraphs>1874</Paragraphs>
  <Slides>57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69" baseType="lpstr">
      <vt:lpstr>tci3</vt:lpstr>
      <vt:lpstr>細明體</vt:lpstr>
      <vt:lpstr>新細明體</vt:lpstr>
      <vt:lpstr>標楷體</vt:lpstr>
      <vt:lpstr>Arial</vt:lpstr>
      <vt:lpstr>Cambria Math</vt:lpstr>
      <vt:lpstr>Courier New</vt:lpstr>
      <vt:lpstr>Lucida Console</vt:lpstr>
      <vt:lpstr>MT Extra</vt:lpstr>
      <vt:lpstr>Symbol</vt:lpstr>
      <vt:lpstr>Times New Roman</vt:lpstr>
      <vt:lpstr>Office 佈景主題</vt:lpstr>
      <vt:lpstr>4.3  Linked Stacks and Queues</vt:lpstr>
      <vt:lpstr>Linked Stacks and Queues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CS235102  Data Structures</dc:title>
  <dc:creator>Gary</dc:creator>
  <cp:lastModifiedBy>james</cp:lastModifiedBy>
  <cp:revision>1753</cp:revision>
  <dcterms:created xsi:type="dcterms:W3CDTF">2005-03-20T09:13:01Z</dcterms:created>
  <dcterms:modified xsi:type="dcterms:W3CDTF">2022-03-16T07:54:11Z</dcterms:modified>
</cp:coreProperties>
</file>