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90" r:id="rId3"/>
    <p:sldId id="291" r:id="rId4"/>
    <p:sldId id="363" r:id="rId5"/>
    <p:sldId id="292" r:id="rId6"/>
    <p:sldId id="643" r:id="rId7"/>
    <p:sldId id="644" r:id="rId8"/>
    <p:sldId id="645" r:id="rId9"/>
    <p:sldId id="669" r:id="rId10"/>
    <p:sldId id="674" r:id="rId11"/>
    <p:sldId id="673" r:id="rId12"/>
    <p:sldId id="675" r:id="rId13"/>
    <p:sldId id="672" r:id="rId14"/>
    <p:sldId id="671" r:id="rId15"/>
    <p:sldId id="366" r:id="rId16"/>
    <p:sldId id="449" r:id="rId17"/>
    <p:sldId id="452" r:id="rId18"/>
    <p:sldId id="453" r:id="rId19"/>
    <p:sldId id="454" r:id="rId20"/>
    <p:sldId id="456" r:id="rId21"/>
    <p:sldId id="455" r:id="rId22"/>
    <p:sldId id="457" r:id="rId23"/>
    <p:sldId id="601" r:id="rId24"/>
    <p:sldId id="600" r:id="rId25"/>
    <p:sldId id="458" r:id="rId26"/>
    <p:sldId id="459" r:id="rId27"/>
    <p:sldId id="460" r:id="rId28"/>
    <p:sldId id="461" r:id="rId29"/>
    <p:sldId id="462" r:id="rId30"/>
    <p:sldId id="472" r:id="rId31"/>
    <p:sldId id="464" r:id="rId32"/>
    <p:sldId id="465" r:id="rId33"/>
    <p:sldId id="466" r:id="rId34"/>
    <p:sldId id="467" r:id="rId35"/>
    <p:sldId id="468" r:id="rId36"/>
    <p:sldId id="469" r:id="rId37"/>
    <p:sldId id="471" r:id="rId38"/>
    <p:sldId id="470" r:id="rId39"/>
    <p:sldId id="473" r:id="rId40"/>
    <p:sldId id="474" r:id="rId41"/>
    <p:sldId id="475" r:id="rId42"/>
    <p:sldId id="476" r:id="rId43"/>
    <p:sldId id="478" r:id="rId44"/>
    <p:sldId id="477" r:id="rId45"/>
    <p:sldId id="479" r:id="rId46"/>
    <p:sldId id="480" r:id="rId47"/>
    <p:sldId id="481" r:id="rId48"/>
    <p:sldId id="482" r:id="rId49"/>
    <p:sldId id="483" r:id="rId50"/>
    <p:sldId id="484" r:id="rId51"/>
    <p:sldId id="448" r:id="rId52"/>
    <p:sldId id="367" r:id="rId53"/>
    <p:sldId id="451" r:id="rId54"/>
    <p:sldId id="295" r:id="rId55"/>
    <p:sldId id="369" r:id="rId56"/>
    <p:sldId id="646" r:id="rId57"/>
    <p:sldId id="647" r:id="rId58"/>
    <p:sldId id="648" r:id="rId59"/>
    <p:sldId id="649" r:id="rId60"/>
    <p:sldId id="650" r:id="rId61"/>
    <p:sldId id="651" r:id="rId62"/>
    <p:sldId id="652" r:id="rId63"/>
    <p:sldId id="653" r:id="rId64"/>
    <p:sldId id="654" r:id="rId65"/>
    <p:sldId id="655" r:id="rId66"/>
    <p:sldId id="656" r:id="rId67"/>
    <p:sldId id="657" r:id="rId68"/>
    <p:sldId id="658" r:id="rId69"/>
    <p:sldId id="659" r:id="rId70"/>
    <p:sldId id="660" r:id="rId71"/>
    <p:sldId id="661" r:id="rId72"/>
    <p:sldId id="301" r:id="rId73"/>
    <p:sldId id="302" r:id="rId74"/>
    <p:sldId id="303" r:id="rId75"/>
    <p:sldId id="485" r:id="rId76"/>
    <p:sldId id="501" r:id="rId77"/>
    <p:sldId id="503" r:id="rId78"/>
    <p:sldId id="504" r:id="rId79"/>
    <p:sldId id="505" r:id="rId80"/>
    <p:sldId id="502" r:id="rId81"/>
    <p:sldId id="506" r:id="rId82"/>
    <p:sldId id="507" r:id="rId83"/>
    <p:sldId id="486" r:id="rId84"/>
    <p:sldId id="497" r:id="rId85"/>
    <p:sldId id="498" r:id="rId86"/>
    <p:sldId id="499" r:id="rId87"/>
    <p:sldId id="500" r:id="rId88"/>
    <p:sldId id="305" r:id="rId89"/>
    <p:sldId id="663" r:id="rId90"/>
    <p:sldId id="491" r:id="rId91"/>
    <p:sldId id="666" r:id="rId92"/>
    <p:sldId id="667" r:id="rId93"/>
    <p:sldId id="489" r:id="rId94"/>
    <p:sldId id="665" r:id="rId95"/>
    <p:sldId id="490" r:id="rId96"/>
    <p:sldId id="492" r:id="rId97"/>
    <p:sldId id="493" r:id="rId98"/>
    <p:sldId id="495" r:id="rId99"/>
    <p:sldId id="496" r:id="rId100"/>
    <p:sldId id="607" r:id="rId101"/>
    <p:sldId id="639" r:id="rId102"/>
    <p:sldId id="640" r:id="rId103"/>
    <p:sldId id="676" r:id="rId104"/>
    <p:sldId id="677" r:id="rId105"/>
    <p:sldId id="306" r:id="rId106"/>
    <p:sldId id="683" r:id="rId107"/>
    <p:sldId id="682" r:id="rId108"/>
    <p:sldId id="684" r:id="rId109"/>
    <p:sldId id="685" r:id="rId110"/>
    <p:sldId id="487" r:id="rId111"/>
    <p:sldId id="488" r:id="rId112"/>
    <p:sldId id="668" r:id="rId113"/>
    <p:sldId id="508" r:id="rId114"/>
    <p:sldId id="602" r:id="rId115"/>
    <p:sldId id="510" r:id="rId116"/>
    <p:sldId id="509" r:id="rId117"/>
    <p:sldId id="511" r:id="rId118"/>
    <p:sldId id="512" r:id="rId119"/>
    <p:sldId id="513" r:id="rId120"/>
    <p:sldId id="514" r:id="rId121"/>
    <p:sldId id="515" r:id="rId122"/>
    <p:sldId id="516" r:id="rId123"/>
    <p:sldId id="517" r:id="rId124"/>
    <p:sldId id="518" r:id="rId125"/>
    <p:sldId id="519" r:id="rId12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7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3300"/>
    <a:srgbClr val="006600"/>
    <a:srgbClr val="CC3300"/>
    <a:srgbClr val="6600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712" autoAdjust="0"/>
  </p:normalViewPr>
  <p:slideViewPr>
    <p:cSldViewPr showGuides="1">
      <p:cViewPr varScale="1">
        <p:scale>
          <a:sx n="97" d="100"/>
          <a:sy n="97" d="100"/>
        </p:scale>
        <p:origin x="134" y="72"/>
      </p:cViewPr>
      <p:guideLst>
        <p:guide orient="horz" pos="3067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51"/>
    </p:cViewPr>
  </p:sorterViewPr>
  <p:gridSpacing cx="144018" cy="14401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460" y="2708910"/>
            <a:ext cx="8641080" cy="1440179"/>
          </a:xfrm>
        </p:spPr>
        <p:txBody>
          <a:bodyPr/>
          <a:lstStyle>
            <a:lvl1pPr>
              <a:defRPr sz="5400">
                <a:solidFill>
                  <a:srgbClr val="0000FF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699766" y="4869180"/>
            <a:ext cx="3744468" cy="432054"/>
          </a:xfrm>
        </p:spPr>
        <p:txBody>
          <a:bodyPr lIns="90000" rIns="90000"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47622" y="5589270"/>
            <a:ext cx="6048756" cy="432054"/>
          </a:xfrm>
        </p:spPr>
        <p:txBody>
          <a:bodyPr lIns="36000" rIns="36000"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333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288" y="6021188"/>
            <a:ext cx="8353425" cy="432000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zh-TW" altLang="en-US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288" y="3578896"/>
            <a:ext cx="8353425" cy="2304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95288" y="2785506"/>
            <a:ext cx="8353425" cy="431074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zh-TW" altLang="en-US" dirty="0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95288" y="256246"/>
            <a:ext cx="8353425" cy="2448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496" y="548640"/>
            <a:ext cx="8065008" cy="576072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6912864" cy="331241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68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116586"/>
            <a:ext cx="8641080" cy="403250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685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60" y="116586"/>
            <a:ext cx="8353044" cy="302437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0" y="3140964"/>
            <a:ext cx="4464558" cy="23042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latin typeface="Lucida Console" panose="020B0609040504020204" pitchFamily="49" charset="0"/>
                <a:cs typeface="Courier New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539496" y="1268413"/>
            <a:ext cx="8065008" cy="2160587"/>
          </a:xfrm>
        </p:spPr>
        <p:txBody>
          <a:bodyPr lIns="0" rIns="0"/>
          <a:lstStyle>
            <a:lvl1pPr marL="269875" indent="-269875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71551" y="5876925"/>
            <a:ext cx="7200900" cy="43200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1268412"/>
            <a:ext cx="5328856" cy="2736659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851910" y="3573018"/>
            <a:ext cx="4896802" cy="432663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478" y="548640"/>
            <a:ext cx="8353044" cy="4752594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479" y="5877307"/>
            <a:ext cx="8353044" cy="432054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96875" y="260350"/>
            <a:ext cx="83518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2051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96875" y="1268413"/>
            <a:ext cx="835183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78" r:id="rId4"/>
    <p:sldLayoutId id="2147483679" r:id="rId5"/>
    <p:sldLayoutId id="2147483668" r:id="rId6"/>
    <p:sldLayoutId id="2147483669" r:id="rId7"/>
    <p:sldLayoutId id="2147483670" r:id="rId8"/>
    <p:sldLayoutId id="2147483671" r:id="rId9"/>
    <p:sldLayoutId id="2147483677" r:id="rId10"/>
    <p:sldLayoutId id="2147483673" r:id="rId11"/>
    <p:sldLayoutId id="214748367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4.4  Polynomials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a &amp;&amp; b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 smtClean="0">
                <a:ea typeface="細明體" panose="02020509000000000000" pitchFamily="49" charset="-120"/>
              </a:rPr>
              <a:t>a-&gt;</a:t>
            </a:r>
            <a:r>
              <a:rPr lang="en-US" altLang="zh-TW" dirty="0" err="1" smtClean="0"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ea typeface="細明體" panose="02020509000000000000" pitchFamily="49" charset="-120"/>
              </a:rPr>
              <a:t>, b-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 smtClean="0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 smtClean="0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 smtClean="0">
                <a:ea typeface="細明體" panose="02020509000000000000" pitchFamily="49" charset="-120"/>
              </a:rPr>
              <a:t>b-&gt;</a:t>
            </a:r>
            <a:r>
              <a:rPr lang="en-US" altLang="zh-TW" dirty="0" err="1" smtClean="0">
                <a:ea typeface="細明體" panose="02020509000000000000" pitchFamily="49" charset="-120"/>
              </a:rPr>
              <a:t>coef</a:t>
            </a:r>
            <a:r>
              <a:rPr lang="en-US" altLang="zh-TW" dirty="0" smtClean="0">
                <a:ea typeface="細明體" panose="02020509000000000000" pitchFamily="49" charset="-120"/>
              </a:rPr>
              <a:t>, b-&gt;</a:t>
            </a:r>
            <a:r>
              <a:rPr lang="en-US" altLang="zh-TW" dirty="0" err="1" smtClean="0"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rear</a:t>
            </a:r>
            <a:r>
              <a:rPr lang="en-US" altLang="zh-TW" dirty="0" smtClean="0">
                <a:ea typeface="細明體" panose="02020509000000000000" pitchFamily="49" charset="-120"/>
              </a:rPr>
              <a:t> );  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b = b-&gt;link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 smtClean="0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 smtClean="0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 smtClean="0">
                <a:ea typeface="細明體" panose="02020509000000000000" pitchFamily="49" charset="-120"/>
              </a:rPr>
              <a:t>a-&gt;coef + b-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 smtClean="0">
                <a:ea typeface="細明體" panose="02020509000000000000" pitchFamily="49" charset="-120"/>
              </a:rPr>
              <a:t>a-&gt;</a:t>
            </a:r>
            <a:r>
              <a:rPr lang="en-US" altLang="zh-TW" dirty="0" err="1" smtClean="0"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rear</a:t>
            </a:r>
            <a:r>
              <a:rPr lang="en-US" altLang="zh-TW" dirty="0" smtClean="0"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a = a-&gt;link</a:t>
            </a:r>
            <a:r>
              <a:rPr lang="en-US" altLang="zh-TW" dirty="0" smtClean="0">
                <a:ea typeface="細明體" panose="02020509000000000000" pitchFamily="49" charset="-120"/>
              </a:rPr>
              <a:t>;  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b = b-&gt;link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 smtClean="0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 smtClean="0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 smtClean="0">
                <a:ea typeface="細明體" panose="02020509000000000000" pitchFamily="49" charset="-120"/>
              </a:rPr>
              <a:t>a-&gt;</a:t>
            </a:r>
            <a:r>
              <a:rPr lang="en-US" altLang="zh-TW" dirty="0" err="1" smtClean="0">
                <a:ea typeface="細明體" panose="02020509000000000000" pitchFamily="49" charset="-120"/>
              </a:rPr>
              <a:t>coef</a:t>
            </a:r>
            <a:r>
              <a:rPr lang="en-US" altLang="zh-TW" dirty="0" smtClean="0">
                <a:ea typeface="細明體" panose="02020509000000000000" pitchFamily="49" charset="-120"/>
              </a:rPr>
              <a:t>, a-&gt;</a:t>
            </a:r>
            <a:r>
              <a:rPr lang="en-US" altLang="zh-TW" dirty="0" err="1" smtClean="0"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rear</a:t>
            </a:r>
            <a:r>
              <a:rPr lang="en-US" altLang="zh-TW" dirty="0" smtClean="0">
                <a:ea typeface="細明體" panose="02020509000000000000" pitchFamily="49" charset="-120"/>
              </a:rPr>
              <a:t> );  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a = a-&gt;link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13315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-&gt;link = temp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 = temp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4000" b="1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80" name="矩形 11"/>
          <p:cNvSpPr>
            <a:spLocks noChangeArrowheads="1"/>
          </p:cNvSpPr>
          <p:nvPr/>
        </p:nvSpPr>
        <p:spPr bwMode="auto">
          <a:xfrm>
            <a:off x="1116013" y="314483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rPr>
              <a:t>a</a:t>
            </a:r>
            <a:endParaRPr kumimoji="0" lang="zh-TW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+mn-cs"/>
            </a:endParaRPr>
          </a:p>
        </p:txBody>
      </p:sp>
      <p:sp>
        <p:nvSpPr>
          <p:cNvPr id="13381" name="矩形 12"/>
          <p:cNvSpPr>
            <a:spLocks noChangeArrowheads="1"/>
          </p:cNvSpPr>
          <p:nvPr/>
        </p:nvSpPr>
        <p:spPr bwMode="auto">
          <a:xfrm>
            <a:off x="1116013" y="429577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rPr>
              <a:t>b</a:t>
            </a:r>
            <a:endParaRPr kumimoji="0" lang="zh-TW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+mn-cs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1331913" y="46561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1331913" y="35036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94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+mn-cs"/>
              </a:rPr>
              <a:t>c</a:t>
            </a:r>
            <a:endParaRPr kumimoji="0" lang="zh-TW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+mn-cs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403350" y="31448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403350" y="42957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81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 smtClean="0"/>
              <a:t>Adding two polynomials represented as circular lists </a:t>
            </a:r>
            <a:endParaRPr lang="zh-TW" alt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內容版面配置區 3"/>
          <p:cNvSpPr>
            <a:spLocks noGrp="1"/>
          </p:cNvSpPr>
          <p:nvPr>
            <p:ph idx="1"/>
          </p:nvPr>
        </p:nvSpPr>
        <p:spPr>
          <a:xfrm>
            <a:off x="395478" y="404622"/>
            <a:ext cx="8353044" cy="3023743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}</a:t>
            </a:r>
            <a:endParaRPr lang="zh-TW" altLang="en-US" dirty="0">
              <a:solidFill>
                <a:prstClr val="black"/>
              </a:solidFill>
              <a:cs typeface="Courier New" pitchFamily="49" charset="0"/>
            </a:endParaRPr>
          </a:p>
          <a:p>
            <a:pPr defTabSz="762000">
              <a:spcBef>
                <a:spcPct val="0"/>
              </a:spcBef>
            </a:pP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38288" y="44386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2257425" y="4583113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3409950" y="4583113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070090"/>
              </p:ext>
            </p:extLst>
          </p:nvPr>
        </p:nvGraphicFramePr>
        <p:xfrm>
          <a:off x="1536700" y="5876925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2255838" y="6022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408363" y="6022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67" name="矩形 11"/>
          <p:cNvSpPr>
            <a:spLocks noChangeArrowheads="1"/>
          </p:cNvSpPr>
          <p:nvPr/>
        </p:nvSpPr>
        <p:spPr bwMode="auto">
          <a:xfrm>
            <a:off x="1538288" y="386397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6868" name="矩形 12"/>
          <p:cNvSpPr>
            <a:spLocks noChangeArrowheads="1"/>
          </p:cNvSpPr>
          <p:nvPr/>
        </p:nvSpPr>
        <p:spPr bwMode="auto">
          <a:xfrm>
            <a:off x="1536700" y="530225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1752600" y="56626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1754188" y="4222750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825625" y="38639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824038" y="53022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線單箭頭接點 23"/>
          <p:cNvCxnSpPr/>
          <p:nvPr/>
        </p:nvCxnSpPr>
        <p:spPr>
          <a:xfrm>
            <a:off x="4562475" y="45847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4849813" y="4727575"/>
            <a:ext cx="287338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0800000">
            <a:off x="1249363" y="4872038"/>
            <a:ext cx="3744912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 flipH="1" flipV="1">
            <a:off x="1104900" y="4727575"/>
            <a:ext cx="2873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1249363" y="4584700"/>
            <a:ext cx="2889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562475" y="60213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rot="5400000">
            <a:off x="4849813" y="6164263"/>
            <a:ext cx="28733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10800000">
            <a:off x="1249363" y="6308725"/>
            <a:ext cx="3744912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1104900" y="6164263"/>
            <a:ext cx="28733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1249363" y="6021388"/>
            <a:ext cx="2889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5570538" y="443706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>
            <a:off x="6289675" y="458152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7442200" y="458152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407939"/>
              </p:ext>
            </p:extLst>
          </p:nvPr>
        </p:nvGraphicFramePr>
        <p:xfrm>
          <a:off x="5570538" y="5878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直線單箭頭接點 36"/>
          <p:cNvCxnSpPr/>
          <p:nvPr/>
        </p:nvCxnSpPr>
        <p:spPr>
          <a:xfrm>
            <a:off x="6289675" y="6024563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7442200" y="6024563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57" name="矩形 11"/>
          <p:cNvSpPr>
            <a:spLocks noChangeArrowheads="1"/>
          </p:cNvSpPr>
          <p:nvPr/>
        </p:nvSpPr>
        <p:spPr bwMode="auto">
          <a:xfrm>
            <a:off x="5570538" y="386238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6958" name="矩形 12"/>
          <p:cNvSpPr>
            <a:spLocks noChangeArrowheads="1"/>
          </p:cNvSpPr>
          <p:nvPr/>
        </p:nvSpPr>
        <p:spPr bwMode="auto">
          <a:xfrm>
            <a:off x="5570538" y="530383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 rot="16200000" flipH="1">
            <a:off x="5786438" y="5664200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>
            <a:off x="5786438" y="422116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5857875" y="38623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5857875" y="53038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內容版面配置區 3"/>
          <p:cNvSpPr>
            <a:spLocks noGrp="1"/>
          </p:cNvSpPr>
          <p:nvPr>
            <p:ph idx="1"/>
          </p:nvPr>
        </p:nvSpPr>
        <p:spPr>
          <a:xfrm>
            <a:off x="395478" y="404623"/>
            <a:ext cx="8353044" cy="3024378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}</a:t>
            </a:r>
            <a:endParaRPr lang="zh-TW" altLang="en-US" dirty="0">
              <a:solidFill>
                <a:prstClr val="black"/>
              </a:solidFill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38288" y="44386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2257425" y="4583113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3409950" y="4583113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800984"/>
              </p:ext>
            </p:extLst>
          </p:nvPr>
        </p:nvGraphicFramePr>
        <p:xfrm>
          <a:off x="1536700" y="5876925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2255838" y="6022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408363" y="6022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1" name="矩形 11"/>
          <p:cNvSpPr>
            <a:spLocks noChangeArrowheads="1"/>
          </p:cNvSpPr>
          <p:nvPr/>
        </p:nvSpPr>
        <p:spPr bwMode="auto">
          <a:xfrm>
            <a:off x="1538288" y="386397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7892" name="矩形 12"/>
          <p:cNvSpPr>
            <a:spLocks noChangeArrowheads="1"/>
          </p:cNvSpPr>
          <p:nvPr/>
        </p:nvSpPr>
        <p:spPr bwMode="auto">
          <a:xfrm>
            <a:off x="1536700" y="530225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1752600" y="56626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1754188" y="4222750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825625" y="38639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824038" y="53022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線單箭頭接點 23"/>
          <p:cNvCxnSpPr/>
          <p:nvPr/>
        </p:nvCxnSpPr>
        <p:spPr>
          <a:xfrm>
            <a:off x="4562475" y="45847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4849813" y="4727575"/>
            <a:ext cx="287338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0800000">
            <a:off x="1249363" y="4872038"/>
            <a:ext cx="3744912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 flipH="1" flipV="1">
            <a:off x="1104900" y="4727575"/>
            <a:ext cx="2873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1249363" y="4584700"/>
            <a:ext cx="2889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562475" y="60213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rot="5400000">
            <a:off x="4849813" y="6164263"/>
            <a:ext cx="28733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10800000">
            <a:off x="1249363" y="6308725"/>
            <a:ext cx="3744912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1104900" y="6164263"/>
            <a:ext cx="28733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1249363" y="6021388"/>
            <a:ext cx="2889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5570538" y="443706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>
            <a:off x="6289675" y="458152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7442200" y="458152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43168"/>
              </p:ext>
            </p:extLst>
          </p:nvPr>
        </p:nvGraphicFramePr>
        <p:xfrm>
          <a:off x="5570538" y="5878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直線單箭頭接點 36"/>
          <p:cNvCxnSpPr/>
          <p:nvPr/>
        </p:nvCxnSpPr>
        <p:spPr>
          <a:xfrm>
            <a:off x="6289675" y="6024563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7442200" y="6024563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81" name="矩形 11"/>
          <p:cNvSpPr>
            <a:spLocks noChangeArrowheads="1"/>
          </p:cNvSpPr>
          <p:nvPr/>
        </p:nvSpPr>
        <p:spPr bwMode="auto">
          <a:xfrm>
            <a:off x="5570538" y="386238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7982" name="矩形 12"/>
          <p:cNvSpPr>
            <a:spLocks noChangeArrowheads="1"/>
          </p:cNvSpPr>
          <p:nvPr/>
        </p:nvSpPr>
        <p:spPr bwMode="auto">
          <a:xfrm>
            <a:off x="5570538" y="530383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 rot="16200000" flipH="1">
            <a:off x="5786438" y="5664200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>
            <a:off x="5786438" y="422116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5857875" y="38623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5857875" y="53038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997" name="矩形 12"/>
          <p:cNvSpPr>
            <a:spLocks noChangeArrowheads="1"/>
          </p:cNvSpPr>
          <p:nvPr/>
        </p:nvSpPr>
        <p:spPr bwMode="auto">
          <a:xfrm>
            <a:off x="385763" y="3860800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90000" bIns="46800" anchor="ctr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1106488" y="38608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" name="直線單箭頭接點 65"/>
          <p:cNvCxnSpPr/>
          <p:nvPr/>
        </p:nvCxnSpPr>
        <p:spPr>
          <a:xfrm rot="16200000" flipH="1">
            <a:off x="1179512" y="4078288"/>
            <a:ext cx="430213" cy="28733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005" name="矩形 12"/>
          <p:cNvSpPr>
            <a:spLocks noChangeArrowheads="1"/>
          </p:cNvSpPr>
          <p:nvPr/>
        </p:nvSpPr>
        <p:spPr bwMode="auto">
          <a:xfrm>
            <a:off x="384175" y="5299075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90000" bIns="46800" anchor="ctr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1104900" y="52990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9" name="直線單箭頭接點 68"/>
          <p:cNvCxnSpPr/>
          <p:nvPr/>
        </p:nvCxnSpPr>
        <p:spPr>
          <a:xfrm rot="16200000" flipH="1">
            <a:off x="1177925" y="5516563"/>
            <a:ext cx="430213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內容版面配置區 3"/>
          <p:cNvSpPr>
            <a:spLocks noGrp="1"/>
          </p:cNvSpPr>
          <p:nvPr>
            <p:ph idx="1"/>
          </p:nvPr>
        </p:nvSpPr>
        <p:spPr>
          <a:xfrm>
            <a:off x="395478" y="404623"/>
            <a:ext cx="8353044" cy="3024378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while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&amp;&amp;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startB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}</a:t>
            </a:r>
            <a:endParaRPr lang="zh-TW" altLang="en-US" dirty="0">
              <a:solidFill>
                <a:prstClr val="black"/>
              </a:solidFill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38288" y="44386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2257425" y="4583113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3409950" y="4583113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800984"/>
              </p:ext>
            </p:extLst>
          </p:nvPr>
        </p:nvGraphicFramePr>
        <p:xfrm>
          <a:off x="1536700" y="5876925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2255838" y="6022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408363" y="6022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1" name="矩形 11"/>
          <p:cNvSpPr>
            <a:spLocks noChangeArrowheads="1"/>
          </p:cNvSpPr>
          <p:nvPr/>
        </p:nvSpPr>
        <p:spPr bwMode="auto">
          <a:xfrm>
            <a:off x="1538288" y="386397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7892" name="矩形 12"/>
          <p:cNvSpPr>
            <a:spLocks noChangeArrowheads="1"/>
          </p:cNvSpPr>
          <p:nvPr/>
        </p:nvSpPr>
        <p:spPr bwMode="auto">
          <a:xfrm>
            <a:off x="1536700" y="530225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1752600" y="56626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1754188" y="4222750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825625" y="38639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824038" y="53022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線單箭頭接點 23"/>
          <p:cNvCxnSpPr/>
          <p:nvPr/>
        </p:nvCxnSpPr>
        <p:spPr>
          <a:xfrm>
            <a:off x="4562475" y="45847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4849813" y="4727575"/>
            <a:ext cx="287338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0800000">
            <a:off x="1249363" y="4872038"/>
            <a:ext cx="3744912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 flipH="1" flipV="1">
            <a:off x="1104900" y="4727575"/>
            <a:ext cx="2873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1249363" y="4584700"/>
            <a:ext cx="2889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562475" y="60213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rot="5400000">
            <a:off x="4849813" y="6164263"/>
            <a:ext cx="28733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10800000">
            <a:off x="1249363" y="6308725"/>
            <a:ext cx="3744912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1104900" y="6164263"/>
            <a:ext cx="28733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1249363" y="6021388"/>
            <a:ext cx="2889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5570538" y="443706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>
            <a:off x="6289675" y="458152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7442200" y="458152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43168"/>
              </p:ext>
            </p:extLst>
          </p:nvPr>
        </p:nvGraphicFramePr>
        <p:xfrm>
          <a:off x="5570538" y="5878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直線單箭頭接點 36"/>
          <p:cNvCxnSpPr/>
          <p:nvPr/>
        </p:nvCxnSpPr>
        <p:spPr>
          <a:xfrm>
            <a:off x="6289675" y="6024563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7442200" y="6024563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81" name="矩形 11"/>
          <p:cNvSpPr>
            <a:spLocks noChangeArrowheads="1"/>
          </p:cNvSpPr>
          <p:nvPr/>
        </p:nvSpPr>
        <p:spPr bwMode="auto">
          <a:xfrm>
            <a:off x="5570538" y="386238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7982" name="矩形 12"/>
          <p:cNvSpPr>
            <a:spLocks noChangeArrowheads="1"/>
          </p:cNvSpPr>
          <p:nvPr/>
        </p:nvSpPr>
        <p:spPr bwMode="auto">
          <a:xfrm>
            <a:off x="5570538" y="530383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 rot="16200000" flipH="1">
            <a:off x="5786438" y="5664200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>
            <a:off x="5786438" y="422116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5857875" y="38623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5857875" y="53038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997" name="矩形 12"/>
          <p:cNvSpPr>
            <a:spLocks noChangeArrowheads="1"/>
          </p:cNvSpPr>
          <p:nvPr/>
        </p:nvSpPr>
        <p:spPr bwMode="auto">
          <a:xfrm>
            <a:off x="385763" y="3860800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90000" bIns="46800" anchor="ctr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1106488" y="38608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" name="直線單箭頭接點 65"/>
          <p:cNvCxnSpPr/>
          <p:nvPr/>
        </p:nvCxnSpPr>
        <p:spPr>
          <a:xfrm rot="16200000" flipH="1">
            <a:off x="1179512" y="4078288"/>
            <a:ext cx="430213" cy="28733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005" name="矩形 12"/>
          <p:cNvSpPr>
            <a:spLocks noChangeArrowheads="1"/>
          </p:cNvSpPr>
          <p:nvPr/>
        </p:nvSpPr>
        <p:spPr bwMode="auto">
          <a:xfrm>
            <a:off x="384175" y="5299075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90000" bIns="46800" anchor="ctr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1104900" y="52990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9" name="直線單箭頭接點 68"/>
          <p:cNvCxnSpPr/>
          <p:nvPr/>
        </p:nvCxnSpPr>
        <p:spPr>
          <a:xfrm rot="16200000" flipH="1">
            <a:off x="1177925" y="5516563"/>
            <a:ext cx="430213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97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內容版面配置區 3"/>
          <p:cNvSpPr>
            <a:spLocks noGrp="1"/>
          </p:cNvSpPr>
          <p:nvPr>
            <p:ph idx="1"/>
          </p:nvPr>
        </p:nvSpPr>
        <p:spPr>
          <a:xfrm>
            <a:off x="395478" y="404623"/>
            <a:ext cx="8353044" cy="3024378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while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&amp;&amp;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startB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b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}</a:t>
            </a:r>
            <a:endParaRPr lang="zh-TW" altLang="en-US" dirty="0">
              <a:solidFill>
                <a:prstClr val="black"/>
              </a:solidFill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38288" y="44386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2257425" y="4583113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3409950" y="4583113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800984"/>
              </p:ext>
            </p:extLst>
          </p:nvPr>
        </p:nvGraphicFramePr>
        <p:xfrm>
          <a:off x="1536700" y="5876925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2255838" y="6022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3408363" y="6022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91" name="矩形 11"/>
          <p:cNvSpPr>
            <a:spLocks noChangeArrowheads="1"/>
          </p:cNvSpPr>
          <p:nvPr/>
        </p:nvSpPr>
        <p:spPr bwMode="auto">
          <a:xfrm>
            <a:off x="1538288" y="386397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7892" name="矩形 12"/>
          <p:cNvSpPr>
            <a:spLocks noChangeArrowheads="1"/>
          </p:cNvSpPr>
          <p:nvPr/>
        </p:nvSpPr>
        <p:spPr bwMode="auto">
          <a:xfrm>
            <a:off x="1536700" y="530225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1752600" y="56626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1754188" y="4222750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825625" y="38639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824038" y="53022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線單箭頭接點 23"/>
          <p:cNvCxnSpPr/>
          <p:nvPr/>
        </p:nvCxnSpPr>
        <p:spPr>
          <a:xfrm>
            <a:off x="4562475" y="45847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4849813" y="4727575"/>
            <a:ext cx="287338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10800000">
            <a:off x="1249363" y="4872038"/>
            <a:ext cx="3744912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 flipH="1" flipV="1">
            <a:off x="1104900" y="4727575"/>
            <a:ext cx="2873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1249363" y="4584700"/>
            <a:ext cx="2889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562475" y="60213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rot="5400000">
            <a:off x="4849813" y="6164263"/>
            <a:ext cx="287337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10800000">
            <a:off x="1249363" y="6308725"/>
            <a:ext cx="3744912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 flipH="1" flipV="1">
            <a:off x="1104900" y="6164263"/>
            <a:ext cx="28733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1249363" y="6021388"/>
            <a:ext cx="2889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5570538" y="443706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>
            <a:off x="6289675" y="458152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7442200" y="458152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743168"/>
              </p:ext>
            </p:extLst>
          </p:nvPr>
        </p:nvGraphicFramePr>
        <p:xfrm>
          <a:off x="5570538" y="5878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直線單箭頭接點 36"/>
          <p:cNvCxnSpPr/>
          <p:nvPr/>
        </p:nvCxnSpPr>
        <p:spPr>
          <a:xfrm>
            <a:off x="6289675" y="6024563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7442200" y="6024563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81" name="矩形 11"/>
          <p:cNvSpPr>
            <a:spLocks noChangeArrowheads="1"/>
          </p:cNvSpPr>
          <p:nvPr/>
        </p:nvSpPr>
        <p:spPr bwMode="auto">
          <a:xfrm>
            <a:off x="5570538" y="386238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7982" name="矩形 12"/>
          <p:cNvSpPr>
            <a:spLocks noChangeArrowheads="1"/>
          </p:cNvSpPr>
          <p:nvPr/>
        </p:nvSpPr>
        <p:spPr bwMode="auto">
          <a:xfrm>
            <a:off x="5570538" y="530383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 rot="16200000" flipH="1">
            <a:off x="5786438" y="5664200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5400000">
            <a:off x="5786438" y="422116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5857875" y="38623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5857875" y="53038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997" name="矩形 12"/>
          <p:cNvSpPr>
            <a:spLocks noChangeArrowheads="1"/>
          </p:cNvSpPr>
          <p:nvPr/>
        </p:nvSpPr>
        <p:spPr bwMode="auto">
          <a:xfrm>
            <a:off x="385763" y="3860800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90000" bIns="46800" anchor="ctr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1106488" y="38608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" name="直線單箭頭接點 65"/>
          <p:cNvCxnSpPr/>
          <p:nvPr/>
        </p:nvCxnSpPr>
        <p:spPr>
          <a:xfrm rot="16200000" flipH="1">
            <a:off x="1179512" y="4078288"/>
            <a:ext cx="430213" cy="28733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005" name="矩形 12"/>
          <p:cNvSpPr>
            <a:spLocks noChangeArrowheads="1"/>
          </p:cNvSpPr>
          <p:nvPr/>
        </p:nvSpPr>
        <p:spPr bwMode="auto">
          <a:xfrm>
            <a:off x="384175" y="5299075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90000" bIns="46800" anchor="ctr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1104900" y="52990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9" name="直線單箭頭接點 68"/>
          <p:cNvCxnSpPr/>
          <p:nvPr/>
        </p:nvCxnSpPr>
        <p:spPr>
          <a:xfrm rot="16200000" flipH="1">
            <a:off x="1177925" y="5516563"/>
            <a:ext cx="430213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2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/>
              <a:t>Circular List Representation of Polynomials</a:t>
            </a:r>
            <a:endParaRPr lang="en-US" altLang="zh-TW" dirty="0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9496" y="1268413"/>
            <a:ext cx="8065008" cy="1296479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We introduce a </a:t>
            </a:r>
            <a:r>
              <a:rPr lang="en-US" altLang="zh-TW" i="1" dirty="0" smtClean="0">
                <a:solidFill>
                  <a:srgbClr val="0000FF"/>
                </a:solidFill>
              </a:rPr>
              <a:t>header node</a:t>
            </a:r>
            <a:r>
              <a:rPr lang="en-US" altLang="zh-TW" dirty="0" smtClean="0"/>
              <a:t> into each polynomial, that is,   each polynomial, zero or nonzero, contains one additional node.</a:t>
            </a:r>
          </a:p>
          <a:p>
            <a:pPr eaLnBrk="1" hangingPunct="1"/>
            <a:r>
              <a:rPr lang="en-US" altLang="zh-TW" dirty="0" smtClean="0"/>
              <a:t>The </a:t>
            </a:r>
            <a:r>
              <a:rPr lang="en-US" altLang="zh-TW" i="1" dirty="0" err="1" smtClean="0">
                <a:solidFill>
                  <a:srgbClr val="0000FF"/>
                </a:solidFill>
              </a:rPr>
              <a:t>expo</a:t>
            </a:r>
            <a:r>
              <a:rPr lang="en-US" altLang="zh-TW" dirty="0" err="1" smtClean="0">
                <a:solidFill>
                  <a:srgbClr val="0000FF"/>
                </a:solidFill>
              </a:rPr>
              <a:t>n</a:t>
            </a:r>
            <a:r>
              <a:rPr lang="en-US" altLang="zh-TW" dirty="0" smtClean="0"/>
              <a:t> and </a:t>
            </a:r>
            <a:r>
              <a:rPr lang="en-US" altLang="zh-TW" i="1" dirty="0" err="1" smtClean="0">
                <a:solidFill>
                  <a:srgbClr val="0000FF"/>
                </a:solidFill>
              </a:rPr>
              <a:t>coef</a:t>
            </a:r>
            <a:r>
              <a:rPr lang="en-US" altLang="zh-TW" dirty="0" smtClean="0"/>
              <a:t> fields of this node are irrelevant.</a:t>
            </a:r>
          </a:p>
        </p:txBody>
      </p:sp>
      <p:sp>
        <p:nvSpPr>
          <p:cNvPr id="78852" name="內容版面配置區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Figure 4.15:</a:t>
            </a:r>
            <a:r>
              <a:rPr lang="en-US" altLang="zh-TW" u="sng" smtClean="0"/>
              <a:t> Example polynomials with header nodes (p.168)</a:t>
            </a:r>
            <a:endParaRPr lang="zh-TW" altLang="en-US" u="sng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43597"/>
              </p:ext>
            </p:extLst>
          </p:nvPr>
        </p:nvGraphicFramePr>
        <p:xfrm>
          <a:off x="2123694" y="4725162"/>
          <a:ext cx="648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400" dirty="0">
                        <a:latin typeface="Symbol" pitchFamily="18" charset="2"/>
                      </a:endParaRPr>
                    </a:p>
                  </a:txBody>
                  <a:tcPr marL="72000" marR="72000"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400" dirty="0">
                        <a:latin typeface="Symbol" pitchFamily="18" charset="2"/>
                      </a:endParaRPr>
                    </a:p>
                  </a:txBody>
                  <a:tcPr marL="72000" marR="72000"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L="72000" marR="72000"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L="72000" marR="72000"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L="72000" marR="72000"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 marL="72000" marR="72000"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L="72000" marR="72000"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>
            <a:off x="4931982" y="4941062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rot="5400000" flipH="1" flipV="1">
            <a:off x="8060944" y="4612449"/>
            <a:ext cx="6556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rot="10800000">
            <a:off x="2339594" y="4291774"/>
            <a:ext cx="6048375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2123694" y="4510849"/>
            <a:ext cx="433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660769" y="4941062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204782" y="4941062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99" name="矩形 20"/>
          <p:cNvSpPr>
            <a:spLocks noChangeArrowheads="1"/>
          </p:cNvSpPr>
          <p:nvPr/>
        </p:nvSpPr>
        <p:spPr bwMode="auto">
          <a:xfrm>
            <a:off x="466344" y="4725162"/>
            <a:ext cx="10080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header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1474407" y="4941062"/>
            <a:ext cx="6492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07584"/>
              </p:ext>
            </p:extLst>
          </p:nvPr>
        </p:nvGraphicFramePr>
        <p:xfrm>
          <a:off x="2123694" y="3429000"/>
          <a:ext cx="1296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2400" dirty="0">
                        <a:latin typeface="Cambria Math" panose="02040503050406030204" pitchFamily="18" charset="0"/>
                      </a:endParaRPr>
                    </a:p>
                  </a:txBody>
                  <a:tcPr marL="72000" marR="72000"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400" dirty="0">
                        <a:latin typeface="Symbol" pitchFamily="18" charset="2"/>
                      </a:endParaRPr>
                    </a:p>
                  </a:txBody>
                  <a:tcPr marL="72000" marR="72000"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rot="5400000" flipH="1" flipV="1">
            <a:off x="2879344" y="3319463"/>
            <a:ext cx="646113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10800000" flipV="1">
            <a:off x="2339594" y="2997200"/>
            <a:ext cx="86201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5400000">
            <a:off x="2122107" y="3214688"/>
            <a:ext cx="4333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914" name="矩形 20"/>
          <p:cNvSpPr>
            <a:spLocks noChangeArrowheads="1"/>
          </p:cNvSpPr>
          <p:nvPr/>
        </p:nvSpPr>
        <p:spPr bwMode="auto">
          <a:xfrm>
            <a:off x="466344" y="3429000"/>
            <a:ext cx="10080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header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1474407" y="3644900"/>
            <a:ext cx="6492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851910" y="3284982"/>
            <a:ext cx="2592387" cy="431800"/>
          </a:xfrm>
          <a:prstGeom prst="rect">
            <a:avLst/>
          </a:prstGeom>
          <a:noFill/>
        </p:spPr>
        <p:txBody>
          <a:bodyPr wrap="none" anchor="ctr"/>
          <a:lstStyle/>
          <a:p>
            <a:pPr>
              <a:defRPr/>
            </a:pPr>
            <a:r>
              <a:rPr lang="en-US" altLang="zh-TW" sz="2400" dirty="0">
                <a:latin typeface="+mj-lt"/>
              </a:rPr>
              <a:t>(a) Zero polynomial</a:t>
            </a:r>
            <a:endParaRPr lang="zh-TW" altLang="en-US" sz="2400" dirty="0">
              <a:latin typeface="+mj-lt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3419855" y="5301234"/>
            <a:ext cx="2304000" cy="431800"/>
          </a:xfrm>
          <a:prstGeom prst="rect">
            <a:avLst/>
          </a:prstGeom>
          <a:noFill/>
        </p:spPr>
        <p:txBody>
          <a:bodyPr wrap="none" anchor="ctr"/>
          <a:lstStyle/>
          <a:p>
            <a:pPr>
              <a:defRPr/>
            </a:pPr>
            <a:r>
              <a:rPr lang="en-US" altLang="zh-TW" sz="2400" dirty="0">
                <a:latin typeface="+mj-lt"/>
              </a:rPr>
              <a:t>(b) 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/>
                <a:ea typeface="標楷體"/>
              </a:rPr>
              <a:t>3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400" baseline="30000" dirty="0">
                <a:solidFill>
                  <a:prstClr val="black"/>
                </a:solidFill>
                <a:latin typeface="Times New Roman"/>
                <a:ea typeface="標楷體"/>
              </a:rPr>
              <a:t>14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/>
                <a:ea typeface="標楷體"/>
              </a:rPr>
              <a:t> </a:t>
            </a:r>
            <a:r>
              <a:rPr kumimoji="0" lang="en-US" altLang="zh-TW" sz="2400" dirty="0">
                <a:solidFill>
                  <a:prstClr val="black"/>
                </a:solidFill>
                <a:latin typeface="Symbol" pitchFamily="18" charset="2"/>
                <a:ea typeface="標楷體"/>
              </a:rPr>
              <a:t>+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/>
                <a:ea typeface="標楷體"/>
              </a:rPr>
              <a:t> 2</a:t>
            </a:r>
            <a:r>
              <a:rPr kumimoji="0" lang="en-US" altLang="zh-TW" sz="2400" i="1" dirty="0">
                <a:solidFill>
                  <a:prstClr val="black"/>
                </a:solidFill>
                <a:latin typeface="Times New Roman"/>
                <a:ea typeface="標楷體"/>
              </a:rPr>
              <a:t>x</a:t>
            </a:r>
            <a:r>
              <a:rPr kumimoji="0" lang="en-US" altLang="zh-TW" sz="2400" baseline="30000" dirty="0">
                <a:solidFill>
                  <a:prstClr val="black"/>
                </a:solidFill>
                <a:latin typeface="Times New Roman"/>
                <a:ea typeface="標楷體"/>
              </a:rPr>
              <a:t>8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/>
                <a:ea typeface="標楷體"/>
              </a:rPr>
              <a:t> </a:t>
            </a:r>
            <a:r>
              <a:rPr kumimoji="0" lang="en-US" altLang="zh-TW" sz="2400" dirty="0">
                <a:solidFill>
                  <a:prstClr val="black"/>
                </a:solidFill>
                <a:latin typeface="Symbol" pitchFamily="18" charset="2"/>
                <a:ea typeface="標楷體"/>
              </a:rPr>
              <a:t>+</a:t>
            </a:r>
            <a:r>
              <a:rPr kumimoji="0" lang="en-US" altLang="zh-TW" sz="2400" dirty="0">
                <a:solidFill>
                  <a:prstClr val="black"/>
                </a:solidFill>
                <a:latin typeface="Times New Roman"/>
                <a:ea typeface="標楷體"/>
              </a:rPr>
              <a:t> 1</a:t>
            </a:r>
            <a:endParaRPr lang="zh-TW" alt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內容版面配置區 3"/>
          <p:cNvSpPr>
            <a:spLocks noGrp="1"/>
          </p:cNvSpPr>
          <p:nvPr>
            <p:ph idx="1"/>
          </p:nvPr>
        </p:nvSpPr>
        <p:spPr>
          <a:xfrm>
            <a:off x="395478" y="260604"/>
            <a:ext cx="8353044" cy="3312414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polynomials a and b are singly linked circular lists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with a header node.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a polynomial which is the sum of a and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cpadd</a:t>
            </a:r>
            <a:r>
              <a:rPr lang="en-US" altLang="zh-TW" dirty="0"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a,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b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startB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sum;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record start of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a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startB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b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  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record start of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a = a-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   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skip header node for a and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    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get a header node for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sum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= c;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057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內容版面配置區 3"/>
          <p:cNvSpPr>
            <a:spLocks noGrp="1"/>
          </p:cNvSpPr>
          <p:nvPr>
            <p:ph idx="1"/>
          </p:nvPr>
        </p:nvSpPr>
        <p:spPr>
          <a:xfrm>
            <a:off x="395478" y="548640"/>
            <a:ext cx="8353044" cy="3024378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while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&amp;&amp;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startB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b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}</a:t>
            </a:r>
            <a:endParaRPr lang="zh-TW" altLang="en-US" dirty="0">
              <a:solidFill>
                <a:prstClr val="black"/>
              </a:solidFill>
              <a:cs typeface="Courier New" pitchFamily="49" charset="0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980812"/>
              </p:ext>
            </p:extLst>
          </p:nvPr>
        </p:nvGraphicFramePr>
        <p:xfrm>
          <a:off x="108585" y="4727385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直線單箭頭接點 51"/>
          <p:cNvCxnSpPr/>
          <p:nvPr/>
        </p:nvCxnSpPr>
        <p:spPr>
          <a:xfrm>
            <a:off x="827723" y="4871847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980248" y="4871847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265882"/>
              </p:ext>
            </p:extLst>
          </p:nvPr>
        </p:nvGraphicFramePr>
        <p:xfrm>
          <a:off x="4717098" y="4727385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線單箭頭接點 54"/>
          <p:cNvCxnSpPr/>
          <p:nvPr/>
        </p:nvCxnSpPr>
        <p:spPr>
          <a:xfrm>
            <a:off x="5436235" y="4875022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6588760" y="4875022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11"/>
          <p:cNvSpPr>
            <a:spLocks noChangeArrowheads="1"/>
          </p:cNvSpPr>
          <p:nvPr/>
        </p:nvSpPr>
        <p:spPr bwMode="auto">
          <a:xfrm>
            <a:off x="1837373" y="414953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8" name="矩形 12"/>
          <p:cNvSpPr>
            <a:spLocks noChangeArrowheads="1"/>
          </p:cNvSpPr>
          <p:nvPr/>
        </p:nvSpPr>
        <p:spPr bwMode="auto">
          <a:xfrm>
            <a:off x="6444298" y="414953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 rot="16200000" flipH="1">
            <a:off x="6085523" y="451148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>
            <a:off x="1477010" y="4509897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627639"/>
              </p:ext>
            </p:extLst>
          </p:nvPr>
        </p:nvGraphicFramePr>
        <p:xfrm>
          <a:off x="1837373" y="602278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矩形 12"/>
          <p:cNvSpPr>
            <a:spLocks noChangeArrowheads="1"/>
          </p:cNvSpPr>
          <p:nvPr/>
        </p:nvSpPr>
        <p:spPr bwMode="auto">
          <a:xfrm>
            <a:off x="972185" y="6022785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1405573" y="6165660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64756"/>
              </p:ext>
            </p:extLst>
          </p:nvPr>
        </p:nvGraphicFramePr>
        <p:xfrm>
          <a:off x="1548448" y="414953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945513"/>
              </p:ext>
            </p:extLst>
          </p:nvPr>
        </p:nvGraphicFramePr>
        <p:xfrm>
          <a:off x="6156960" y="414953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145601"/>
              </p:ext>
            </p:extLst>
          </p:nvPr>
        </p:nvGraphicFramePr>
        <p:xfrm>
          <a:off x="1259523" y="602278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1" name="直線單箭頭接點 70"/>
          <p:cNvCxnSpPr/>
          <p:nvPr/>
        </p:nvCxnSpPr>
        <p:spPr>
          <a:xfrm rot="5400000">
            <a:off x="2055654" y="5806091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646665"/>
              </p:ext>
            </p:extLst>
          </p:nvPr>
        </p:nvGraphicFramePr>
        <p:xfrm>
          <a:off x="2124710" y="5446522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矩形 12"/>
          <p:cNvSpPr>
            <a:spLocks noChangeArrowheads="1"/>
          </p:cNvSpPr>
          <p:nvPr/>
        </p:nvSpPr>
        <p:spPr bwMode="auto">
          <a:xfrm>
            <a:off x="1403985" y="5446522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>
            <a:off x="3134360" y="4868672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rot="5400000" flipH="1" flipV="1">
            <a:off x="3854292" y="4437666"/>
            <a:ext cx="863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rot="10800000">
            <a:off x="251460" y="4005072"/>
            <a:ext cx="40338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rot="16200000" flipH="1">
            <a:off x="-105728" y="4363848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rot="5400000" flipH="1" flipV="1">
            <a:off x="8462804" y="4437666"/>
            <a:ext cx="863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rot="10800000">
            <a:off x="4859973" y="4005072"/>
            <a:ext cx="403383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rot="16200000" flipH="1">
            <a:off x="4502785" y="4363848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12"/>
          <p:cNvSpPr>
            <a:spLocks noChangeArrowheads="1"/>
          </p:cNvSpPr>
          <p:nvPr/>
        </p:nvSpPr>
        <p:spPr bwMode="auto">
          <a:xfrm>
            <a:off x="108585" y="5589397"/>
            <a:ext cx="86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82" name="直線單箭頭接點 81"/>
          <p:cNvCxnSpPr/>
          <p:nvPr/>
        </p:nvCxnSpPr>
        <p:spPr>
          <a:xfrm rot="5400000" flipH="1" flipV="1">
            <a:off x="324485" y="5230622"/>
            <a:ext cx="433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68058"/>
              </p:ext>
            </p:extLst>
          </p:nvPr>
        </p:nvGraphicFramePr>
        <p:xfrm>
          <a:off x="395923" y="530206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4" name="直線單箭頭接點 83"/>
          <p:cNvCxnSpPr/>
          <p:nvPr/>
        </p:nvCxnSpPr>
        <p:spPr>
          <a:xfrm>
            <a:off x="7741285" y="4870260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12"/>
          <p:cNvSpPr>
            <a:spLocks noChangeArrowheads="1"/>
          </p:cNvSpPr>
          <p:nvPr/>
        </p:nvSpPr>
        <p:spPr bwMode="auto">
          <a:xfrm>
            <a:off x="4716653" y="5589778"/>
            <a:ext cx="86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startB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86" name="直線單箭頭接點 85"/>
          <p:cNvCxnSpPr/>
          <p:nvPr/>
        </p:nvCxnSpPr>
        <p:spPr>
          <a:xfrm rot="5400000" flipH="1" flipV="1">
            <a:off x="4932553" y="5231003"/>
            <a:ext cx="433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520088"/>
              </p:ext>
            </p:extLst>
          </p:nvPr>
        </p:nvGraphicFramePr>
        <p:xfrm>
          <a:off x="5003991" y="5302441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52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內容版面配置區 3"/>
          <p:cNvSpPr>
            <a:spLocks noGrp="1"/>
          </p:cNvSpPr>
          <p:nvPr>
            <p:ph idx="1"/>
          </p:nvPr>
        </p:nvSpPr>
        <p:spPr>
          <a:xfrm>
            <a:off x="395478" y="548640"/>
            <a:ext cx="8353044" cy="3024378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while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 ||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startB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b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}</a:t>
            </a:r>
            <a:endParaRPr lang="zh-TW" altLang="en-US" dirty="0">
              <a:solidFill>
                <a:prstClr val="black"/>
              </a:solidFill>
              <a:cs typeface="Courier New" pitchFamily="49" charset="0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54586"/>
              </p:ext>
            </p:extLst>
          </p:nvPr>
        </p:nvGraphicFramePr>
        <p:xfrm>
          <a:off x="108585" y="4727385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直線單箭頭接點 51"/>
          <p:cNvCxnSpPr/>
          <p:nvPr/>
        </p:nvCxnSpPr>
        <p:spPr>
          <a:xfrm>
            <a:off x="827723" y="4871847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980248" y="4871847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800219"/>
              </p:ext>
            </p:extLst>
          </p:nvPr>
        </p:nvGraphicFramePr>
        <p:xfrm>
          <a:off x="4717098" y="4727385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線單箭頭接點 54"/>
          <p:cNvCxnSpPr/>
          <p:nvPr/>
        </p:nvCxnSpPr>
        <p:spPr>
          <a:xfrm>
            <a:off x="5436235" y="4875022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6588760" y="4875022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11"/>
          <p:cNvSpPr>
            <a:spLocks noChangeArrowheads="1"/>
          </p:cNvSpPr>
          <p:nvPr/>
        </p:nvSpPr>
        <p:spPr bwMode="auto">
          <a:xfrm>
            <a:off x="1837373" y="414953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8" name="矩形 12"/>
          <p:cNvSpPr>
            <a:spLocks noChangeArrowheads="1"/>
          </p:cNvSpPr>
          <p:nvPr/>
        </p:nvSpPr>
        <p:spPr bwMode="auto">
          <a:xfrm>
            <a:off x="6444298" y="414953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9" name="直線單箭頭接點 58"/>
          <p:cNvCxnSpPr/>
          <p:nvPr/>
        </p:nvCxnSpPr>
        <p:spPr>
          <a:xfrm rot="16200000" flipH="1">
            <a:off x="6085523" y="451148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>
            <a:off x="1477010" y="4509897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37249"/>
              </p:ext>
            </p:extLst>
          </p:nvPr>
        </p:nvGraphicFramePr>
        <p:xfrm>
          <a:off x="1837373" y="602278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矩形 12"/>
          <p:cNvSpPr>
            <a:spLocks noChangeArrowheads="1"/>
          </p:cNvSpPr>
          <p:nvPr/>
        </p:nvSpPr>
        <p:spPr bwMode="auto">
          <a:xfrm>
            <a:off x="972185" y="6022785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1405573" y="6165660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92367"/>
              </p:ext>
            </p:extLst>
          </p:nvPr>
        </p:nvGraphicFramePr>
        <p:xfrm>
          <a:off x="1548448" y="414953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562260"/>
              </p:ext>
            </p:extLst>
          </p:nvPr>
        </p:nvGraphicFramePr>
        <p:xfrm>
          <a:off x="6156960" y="414953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82062"/>
              </p:ext>
            </p:extLst>
          </p:nvPr>
        </p:nvGraphicFramePr>
        <p:xfrm>
          <a:off x="1259523" y="602278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1" name="直線單箭頭接點 70"/>
          <p:cNvCxnSpPr/>
          <p:nvPr/>
        </p:nvCxnSpPr>
        <p:spPr>
          <a:xfrm rot="5400000">
            <a:off x="2055654" y="5806091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22134"/>
              </p:ext>
            </p:extLst>
          </p:nvPr>
        </p:nvGraphicFramePr>
        <p:xfrm>
          <a:off x="2124710" y="5446522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矩形 12"/>
          <p:cNvSpPr>
            <a:spLocks noChangeArrowheads="1"/>
          </p:cNvSpPr>
          <p:nvPr/>
        </p:nvSpPr>
        <p:spPr bwMode="auto">
          <a:xfrm>
            <a:off x="1403985" y="5446522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74" name="直線單箭頭接點 73"/>
          <p:cNvCxnSpPr/>
          <p:nvPr/>
        </p:nvCxnSpPr>
        <p:spPr>
          <a:xfrm>
            <a:off x="3134360" y="4868672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rot="5400000" flipH="1" flipV="1">
            <a:off x="3854292" y="4437666"/>
            <a:ext cx="863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rot="10800000">
            <a:off x="251460" y="4005072"/>
            <a:ext cx="40338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/>
          <p:nvPr/>
        </p:nvCxnSpPr>
        <p:spPr>
          <a:xfrm rot="16200000" flipH="1">
            <a:off x="-105728" y="4363848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rot="5400000" flipH="1" flipV="1">
            <a:off x="8462804" y="4437666"/>
            <a:ext cx="863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 rot="10800000">
            <a:off x="4859973" y="4005072"/>
            <a:ext cx="403383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rot="16200000" flipH="1">
            <a:off x="4502785" y="4363848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12"/>
          <p:cNvSpPr>
            <a:spLocks noChangeArrowheads="1"/>
          </p:cNvSpPr>
          <p:nvPr/>
        </p:nvSpPr>
        <p:spPr bwMode="auto">
          <a:xfrm>
            <a:off x="108585" y="5589397"/>
            <a:ext cx="86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82" name="直線單箭頭接點 81"/>
          <p:cNvCxnSpPr/>
          <p:nvPr/>
        </p:nvCxnSpPr>
        <p:spPr>
          <a:xfrm rot="5400000" flipH="1" flipV="1">
            <a:off x="324485" y="5230622"/>
            <a:ext cx="433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49409"/>
              </p:ext>
            </p:extLst>
          </p:nvPr>
        </p:nvGraphicFramePr>
        <p:xfrm>
          <a:off x="395923" y="530206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4" name="直線單箭頭接點 83"/>
          <p:cNvCxnSpPr/>
          <p:nvPr/>
        </p:nvCxnSpPr>
        <p:spPr>
          <a:xfrm>
            <a:off x="7741285" y="4870260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12"/>
          <p:cNvSpPr>
            <a:spLocks noChangeArrowheads="1"/>
          </p:cNvSpPr>
          <p:nvPr/>
        </p:nvSpPr>
        <p:spPr bwMode="auto">
          <a:xfrm>
            <a:off x="4716653" y="5589778"/>
            <a:ext cx="86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startB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86" name="直線單箭頭接點 85"/>
          <p:cNvCxnSpPr/>
          <p:nvPr/>
        </p:nvCxnSpPr>
        <p:spPr>
          <a:xfrm rot="5400000" flipH="1" flipV="1">
            <a:off x="4932553" y="5231003"/>
            <a:ext cx="433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530449"/>
              </p:ext>
            </p:extLst>
          </p:nvPr>
        </p:nvGraphicFramePr>
        <p:xfrm>
          <a:off x="5003991" y="5302441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9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內容版面配置區 3"/>
          <p:cNvSpPr>
            <a:spLocks noGrp="1"/>
          </p:cNvSpPr>
          <p:nvPr>
            <p:ph idx="1"/>
          </p:nvPr>
        </p:nvSpPr>
        <p:spPr>
          <a:xfrm>
            <a:off x="395478" y="548640"/>
            <a:ext cx="8353044" cy="3024378"/>
          </a:xfrm>
        </p:spPr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while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(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!=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 ||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startB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!=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b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Courier New" pitchFamily="49" charset="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Courier New" pitchFamily="49" charset="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Courier New" pitchFamily="49" charset="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Courier New" pitchFamily="49" charset="0"/>
              </a:rPr>
              <a:t>}</a:t>
            </a:r>
            <a:endParaRPr lang="zh-TW" altLang="en-US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5" name="矩形 12"/>
          <p:cNvSpPr>
            <a:spLocks noChangeArrowheads="1"/>
          </p:cNvSpPr>
          <p:nvPr/>
        </p:nvSpPr>
        <p:spPr bwMode="auto">
          <a:xfrm>
            <a:off x="4716653" y="5589778"/>
            <a:ext cx="86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startB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86" name="直線單箭頭接點 85"/>
          <p:cNvCxnSpPr/>
          <p:nvPr/>
        </p:nvCxnSpPr>
        <p:spPr>
          <a:xfrm rot="5400000" flipH="1" flipV="1">
            <a:off x="4932553" y="5231003"/>
            <a:ext cx="433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66598"/>
              </p:ext>
            </p:extLst>
          </p:nvPr>
        </p:nvGraphicFramePr>
        <p:xfrm>
          <a:off x="5003991" y="5302441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0220"/>
              </p:ext>
            </p:extLst>
          </p:nvPr>
        </p:nvGraphicFramePr>
        <p:xfrm>
          <a:off x="108585" y="4727385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直線單箭頭接點 36"/>
          <p:cNvCxnSpPr/>
          <p:nvPr/>
        </p:nvCxnSpPr>
        <p:spPr>
          <a:xfrm>
            <a:off x="827723" y="4871847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980248" y="4871847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301587"/>
              </p:ext>
            </p:extLst>
          </p:nvPr>
        </p:nvGraphicFramePr>
        <p:xfrm>
          <a:off x="4717098" y="4727385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直線單箭頭接點 39"/>
          <p:cNvCxnSpPr/>
          <p:nvPr/>
        </p:nvCxnSpPr>
        <p:spPr>
          <a:xfrm>
            <a:off x="5436235" y="4875022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6588760" y="4875022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11"/>
          <p:cNvSpPr>
            <a:spLocks noChangeArrowheads="1"/>
          </p:cNvSpPr>
          <p:nvPr/>
        </p:nvSpPr>
        <p:spPr bwMode="auto">
          <a:xfrm>
            <a:off x="1837373" y="414953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3" name="矩形 12"/>
          <p:cNvSpPr>
            <a:spLocks noChangeArrowheads="1"/>
          </p:cNvSpPr>
          <p:nvPr/>
        </p:nvSpPr>
        <p:spPr bwMode="auto">
          <a:xfrm>
            <a:off x="6444298" y="4149535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rot="16200000" flipH="1">
            <a:off x="6085523" y="451148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rot="5400000">
            <a:off x="1477010" y="4509897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080297"/>
              </p:ext>
            </p:extLst>
          </p:nvPr>
        </p:nvGraphicFramePr>
        <p:xfrm>
          <a:off x="1837373" y="602278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矩形 12"/>
          <p:cNvSpPr>
            <a:spLocks noChangeArrowheads="1"/>
          </p:cNvSpPr>
          <p:nvPr/>
        </p:nvSpPr>
        <p:spPr bwMode="auto">
          <a:xfrm>
            <a:off x="972185" y="6022785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1405573" y="6165660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表格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22237"/>
              </p:ext>
            </p:extLst>
          </p:nvPr>
        </p:nvGraphicFramePr>
        <p:xfrm>
          <a:off x="1548448" y="414953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048154"/>
              </p:ext>
            </p:extLst>
          </p:nvPr>
        </p:nvGraphicFramePr>
        <p:xfrm>
          <a:off x="6156960" y="414953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53368"/>
              </p:ext>
            </p:extLst>
          </p:nvPr>
        </p:nvGraphicFramePr>
        <p:xfrm>
          <a:off x="1259523" y="602278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6" name="直線單箭頭接點 65"/>
          <p:cNvCxnSpPr/>
          <p:nvPr/>
        </p:nvCxnSpPr>
        <p:spPr>
          <a:xfrm rot="5400000">
            <a:off x="2055654" y="5806091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919048"/>
              </p:ext>
            </p:extLst>
          </p:nvPr>
        </p:nvGraphicFramePr>
        <p:xfrm>
          <a:off x="2124710" y="5446522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矩形 12"/>
          <p:cNvSpPr>
            <a:spLocks noChangeArrowheads="1"/>
          </p:cNvSpPr>
          <p:nvPr/>
        </p:nvSpPr>
        <p:spPr bwMode="auto">
          <a:xfrm>
            <a:off x="1403985" y="5446522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>
            <a:off x="3134360" y="4868672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rot="5400000" flipH="1" flipV="1">
            <a:off x="3854292" y="4437666"/>
            <a:ext cx="863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rot="10800000">
            <a:off x="251460" y="4005072"/>
            <a:ext cx="40338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rot="16200000" flipH="1">
            <a:off x="-105728" y="4363848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rot="5400000" flipH="1" flipV="1">
            <a:off x="8462804" y="4437666"/>
            <a:ext cx="863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/>
          <p:nvPr/>
        </p:nvCxnSpPr>
        <p:spPr>
          <a:xfrm rot="10800000">
            <a:off x="4859973" y="4005072"/>
            <a:ext cx="403383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rot="16200000" flipH="1">
            <a:off x="4502785" y="4363848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12"/>
          <p:cNvSpPr>
            <a:spLocks noChangeArrowheads="1"/>
          </p:cNvSpPr>
          <p:nvPr/>
        </p:nvSpPr>
        <p:spPr bwMode="auto">
          <a:xfrm>
            <a:off x="108585" y="5589397"/>
            <a:ext cx="86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96" name="直線單箭頭接點 95"/>
          <p:cNvCxnSpPr/>
          <p:nvPr/>
        </p:nvCxnSpPr>
        <p:spPr>
          <a:xfrm rot="5400000" flipH="1" flipV="1">
            <a:off x="324485" y="5230622"/>
            <a:ext cx="433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格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83083"/>
              </p:ext>
            </p:extLst>
          </p:nvPr>
        </p:nvGraphicFramePr>
        <p:xfrm>
          <a:off x="395923" y="530206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8" name="直線單箭頭接點 97"/>
          <p:cNvCxnSpPr/>
          <p:nvPr/>
        </p:nvCxnSpPr>
        <p:spPr>
          <a:xfrm>
            <a:off x="7741285" y="4870260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44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內容版面配置區 3"/>
          <p:cNvSpPr>
            <a:spLocks noGrp="1"/>
          </p:cNvSpPr>
          <p:nvPr>
            <p:ph idx="1"/>
          </p:nvPr>
        </p:nvSpPr>
        <p:spPr>
          <a:xfrm>
            <a:off x="539496" y="260604"/>
            <a:ext cx="8065008" cy="6480810"/>
          </a:xfrm>
        </p:spPr>
        <p:txBody>
          <a:bodyPr/>
          <a:lstStyle/>
          <a:p>
            <a:r>
              <a:rPr lang="en-US" altLang="zh-TW" dirty="0" err="1" smtClean="0">
                <a:ea typeface="細明體" panose="02020509000000000000" pitchFamily="49" charset="-120"/>
              </a:rPr>
              <a:t>polyPointer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padd</a:t>
            </a:r>
            <a:r>
              <a:rPr lang="en-US" altLang="zh-TW" dirty="0"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a,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b )</a:t>
            </a:r>
          </a:p>
          <a:p>
            <a:r>
              <a:rPr lang="en-US" altLang="zh-TW" dirty="0" smtClean="0"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ea typeface="細明體" panose="02020509000000000000" pitchFamily="49" charset="-120"/>
              </a:rPr>
              <a:t>a &amp;&amp; b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attach( </a:t>
            </a:r>
            <a:r>
              <a:rPr lang="en-US" altLang="zh-TW" dirty="0"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ea typeface="細明體" panose="02020509000000000000" pitchFamily="49" charset="-120"/>
              </a:rPr>
              <a:t>coef</a:t>
            </a:r>
            <a:r>
              <a:rPr lang="en-US" altLang="zh-TW" dirty="0"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ea typeface="細明體" panose="02020509000000000000" pitchFamily="49" charset="-120"/>
              </a:rPr>
              <a:t>c </a:t>
            </a:r>
            <a:r>
              <a:rPr lang="en-US" altLang="zh-TW" dirty="0"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b = b-&gt;link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sum = </a:t>
            </a:r>
            <a:r>
              <a:rPr lang="pt-BR" altLang="zh-TW" dirty="0">
                <a:ea typeface="細明體" panose="02020509000000000000" pitchFamily="49" charset="-120"/>
              </a:rPr>
              <a:t>a-&gt;coef + b-&gt;coef;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if( sum ) attach( sum, a-&gt;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a = a-&gt;link;    b = b-&gt;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attach( </a:t>
            </a:r>
            <a:r>
              <a:rPr lang="en-US" altLang="zh-TW" dirty="0"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ea typeface="細明體" panose="02020509000000000000" pitchFamily="49" charset="-120"/>
              </a:rPr>
              <a:t>coef</a:t>
            </a:r>
            <a:r>
              <a:rPr lang="en-US" altLang="zh-TW" dirty="0"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a = a-&gt;link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7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內容版面配置區 3"/>
          <p:cNvSpPr>
            <a:spLocks noGrp="1"/>
          </p:cNvSpPr>
          <p:nvPr>
            <p:ph idx="1"/>
          </p:nvPr>
        </p:nvSpPr>
        <p:spPr>
          <a:xfrm>
            <a:off x="395478" y="260604"/>
            <a:ext cx="8353044" cy="3312414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polynomials a and b are singly linked circular lists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with a header node.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a polynomial which is the sum of a and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cpadd</a:t>
            </a:r>
            <a:r>
              <a:rPr lang="en-US" altLang="zh-TW" dirty="0"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a,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b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sum, done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record start of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a = a-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   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skip header node for a and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     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get a header node for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sum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-1;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c;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內容版面配置區 3"/>
          <p:cNvSpPr>
            <a:spLocks noGrp="1"/>
          </p:cNvSpPr>
          <p:nvPr>
            <p:ph sz="half" idx="1"/>
          </p:nvPr>
        </p:nvSpPr>
        <p:spPr>
          <a:xfrm>
            <a:off x="395478" y="260604"/>
            <a:ext cx="8353044" cy="59047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ea typeface="細明體" panose="02020509000000000000" pitchFamily="49" charset="-120"/>
              </a:rPr>
              <a:t>attach( b-&gt;</a:t>
            </a:r>
            <a:r>
              <a:rPr lang="en-US" altLang="zh-TW" dirty="0" err="1">
                <a:ea typeface="細明體" panose="02020509000000000000" pitchFamily="49" charset="-120"/>
              </a:rPr>
              <a:t>coef</a:t>
            </a:r>
            <a:r>
              <a:rPr lang="en-US" altLang="zh-TW" dirty="0"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ea typeface="細明體" panose="02020509000000000000" pitchFamily="49" charset="-120"/>
              </a:rPr>
              <a:t>     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done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sum = </a:t>
            </a:r>
            <a:r>
              <a:rPr lang="pt-BR" altLang="zh-TW" dirty="0">
                <a:ea typeface="細明體" panose="02020509000000000000" pitchFamily="49" charset="-120"/>
              </a:rPr>
              <a:t>a-&gt;coef + b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-&gt;coef;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ea typeface="細明體" panose="02020509000000000000" pitchFamily="49" charset="-120"/>
              </a:rPr>
              <a:t>            a = a-&gt;link;   b = b-&gt;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attach( </a:t>
            </a:r>
            <a:r>
              <a:rPr lang="en-US" altLang="zh-TW" dirty="0"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ea typeface="細明體" panose="02020509000000000000" pitchFamily="49" charset="-120"/>
              </a:rPr>
              <a:t>coef</a:t>
            </a:r>
            <a:r>
              <a:rPr lang="en-US" altLang="zh-TW" dirty="0"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ea typeface="細明體" panose="02020509000000000000" pitchFamily="49" charset="-120"/>
              </a:rPr>
              <a:t>         a = a-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}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!done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-&gt;link = c;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 smtClean="0"/>
          </a:p>
        </p:txBody>
      </p:sp>
      <p:sp>
        <p:nvSpPr>
          <p:cNvPr id="80899" name="內容版面配置區 2"/>
          <p:cNvSpPr>
            <a:spLocks noGrp="1"/>
          </p:cNvSpPr>
          <p:nvPr>
            <p:ph sz="half" idx="2"/>
          </p:nvPr>
        </p:nvSpPr>
        <p:spPr>
          <a:xfrm>
            <a:off x="395288" y="6165850"/>
            <a:ext cx="8353425" cy="433388"/>
          </a:xfrm>
        </p:spPr>
        <p:txBody>
          <a:bodyPr/>
          <a:lstStyle/>
          <a:p>
            <a:r>
              <a:rPr lang="en-US" altLang="zh-TW" b="1" u="sng" smtClean="0"/>
              <a:t>Program 4.15:</a:t>
            </a:r>
            <a:r>
              <a:rPr lang="en-US" altLang="zh-TW" u="sng" smtClean="0"/>
              <a:t> Adding two polynomials represented as circular lists (p.169)</a:t>
            </a:r>
            <a:endParaRPr lang="zh-TW" altLang="en-US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內容版面配置區 1"/>
          <p:cNvSpPr>
            <a:spLocks noGrp="1"/>
          </p:cNvSpPr>
          <p:nvPr>
            <p:ph sz="half" idx="1"/>
          </p:nvPr>
        </p:nvSpPr>
        <p:spPr>
          <a:xfrm>
            <a:off x="395478" y="548640"/>
            <a:ext cx="8353044" cy="3312414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create a new node with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coefficient and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exponent,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attach it to the node pointed to by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.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is updated to point to this new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ea typeface="細明體" panose="02020509000000000000" pitchFamily="49" charset="-120"/>
              </a:rPr>
              <a:t>exponent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ea typeface="細明體" panose="02020509000000000000" pitchFamily="49" charset="-120"/>
              </a:rPr>
              <a:t>polyPointer &amp;ptr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ea typeface="細明體" panose="02020509000000000000" pitchFamily="49" charset="-120"/>
              </a:rPr>
              <a:t>coef</a:t>
            </a:r>
            <a:r>
              <a:rPr lang="en-US" altLang="zh-TW" dirty="0">
                <a:ea typeface="細明體" panose="02020509000000000000" pitchFamily="49" charset="-120"/>
              </a:rPr>
              <a:t> = coefficient;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 = exponent;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ptr</a:t>
            </a:r>
            <a:r>
              <a:rPr lang="en-US" altLang="zh-TW" dirty="0">
                <a:ea typeface="細明體" panose="02020509000000000000" pitchFamily="49" charset="-120"/>
              </a:rPr>
              <a:t>-&gt;link = temp;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ptr</a:t>
            </a:r>
            <a:r>
              <a:rPr lang="en-US" altLang="zh-TW" dirty="0">
                <a:ea typeface="細明體" panose="02020509000000000000" pitchFamily="49" charset="-120"/>
              </a:rPr>
              <a:t> = temp;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 smtClean="0">
              <a:cs typeface="Courier New" pitchFamily="49" charset="0"/>
            </a:endParaRPr>
          </a:p>
        </p:txBody>
      </p:sp>
      <p:sp>
        <p:nvSpPr>
          <p:cNvPr id="48131" name="內容版面配置區 2"/>
          <p:cNvSpPr>
            <a:spLocks noGrp="1"/>
          </p:cNvSpPr>
          <p:nvPr>
            <p:ph sz="half" idx="2"/>
          </p:nvPr>
        </p:nvSpPr>
        <p:spPr>
          <a:xfrm>
            <a:off x="395478" y="3861054"/>
            <a:ext cx="8353044" cy="432054"/>
          </a:xfrm>
        </p:spPr>
        <p:txBody>
          <a:bodyPr/>
          <a:lstStyle/>
          <a:p>
            <a:r>
              <a:rPr lang="en-US" altLang="zh-TW" b="1" u="sng" smtClean="0"/>
              <a:t>Program 4.10:</a:t>
            </a:r>
            <a:r>
              <a:rPr lang="en-US" altLang="zh-TW" u="sng" smtClean="0"/>
              <a:t> Attach a node to the end of a list (p.164)</a:t>
            </a:r>
            <a:endParaRPr lang="zh-TW" altLang="en-US" u="sng" smtClean="0"/>
          </a:p>
        </p:txBody>
      </p:sp>
    </p:spTree>
    <p:extLst>
      <p:ext uri="{BB962C8B-B14F-4D97-AF65-F5344CB8AC3E}">
        <p14:creationId xmlns:p14="http://schemas.microsoft.com/office/powerpoint/2010/main" val="24802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polynomials a and b are singly linked circular lists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with a header node.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a polynomial which is the sum of a and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cpadd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sum, done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record start of 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= a-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skip header node for a and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get a header node for sum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c;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806845"/>
              </p:ext>
            </p:extLst>
          </p:nvPr>
        </p:nvGraphicFramePr>
        <p:xfrm>
          <a:off x="107950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827088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1979613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036969"/>
              </p:ext>
            </p:extLst>
          </p:nvPr>
        </p:nvGraphicFramePr>
        <p:xfrm>
          <a:off x="4716463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>
            <a:off x="5435600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588125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07" name="矩形 11"/>
          <p:cNvSpPr>
            <a:spLocks noChangeArrowheads="1"/>
          </p:cNvSpPr>
          <p:nvPr/>
        </p:nvSpPr>
        <p:spPr bwMode="auto">
          <a:xfrm>
            <a:off x="684213" y="4438650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2008" name="矩形 12"/>
          <p:cNvSpPr>
            <a:spLocks noChangeArrowheads="1"/>
          </p:cNvSpPr>
          <p:nvPr/>
        </p:nvSpPr>
        <p:spPr bwMode="auto">
          <a:xfrm>
            <a:off x="5292725" y="4438650"/>
            <a:ext cx="287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rot="16200000" flipH="1">
            <a:off x="4932363" y="480218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5400000">
            <a:off x="323850" y="47990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11" name="矩形 12"/>
          <p:cNvSpPr>
            <a:spLocks noChangeArrowheads="1"/>
          </p:cNvSpPr>
          <p:nvPr/>
        </p:nvSpPr>
        <p:spPr bwMode="auto">
          <a:xfrm>
            <a:off x="971550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95288" y="44386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003800" y="44402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258888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124075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036" name="矩形 12"/>
          <p:cNvSpPr>
            <a:spLocks noChangeArrowheads="1"/>
          </p:cNvSpPr>
          <p:nvPr/>
        </p:nvSpPr>
        <p:spPr bwMode="auto">
          <a:xfrm>
            <a:off x="1403350" y="5734050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3133725" y="51562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 flipH="1" flipV="1">
            <a:off x="3853657" y="4725194"/>
            <a:ext cx="863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0800000">
            <a:off x="250825" y="4292600"/>
            <a:ext cx="40338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6200000" flipH="1">
            <a:off x="-106363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8462169" y="4725194"/>
            <a:ext cx="863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10800000">
            <a:off x="4859338" y="4292600"/>
            <a:ext cx="403383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16200000" flipH="1">
            <a:off x="4502150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44" name="矩形 12"/>
          <p:cNvSpPr>
            <a:spLocks noChangeArrowheads="1"/>
          </p:cNvSpPr>
          <p:nvPr/>
        </p:nvSpPr>
        <p:spPr bwMode="auto">
          <a:xfrm>
            <a:off x="107950" y="5876925"/>
            <a:ext cx="86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95288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線單箭頭接點 27"/>
          <p:cNvCxnSpPr/>
          <p:nvPr/>
        </p:nvCxnSpPr>
        <p:spPr>
          <a:xfrm>
            <a:off x="7740650" y="51577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polynomials a and b are singly linked circular lists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with a header node.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a polynomial which is the sum of a and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cpadd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sum, done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record start of 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= a-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skip header node for a and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get a header node for sum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c;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940360"/>
              </p:ext>
            </p:extLst>
          </p:nvPr>
        </p:nvGraphicFramePr>
        <p:xfrm>
          <a:off x="107950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827088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1979613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085798"/>
              </p:ext>
            </p:extLst>
          </p:nvPr>
        </p:nvGraphicFramePr>
        <p:xfrm>
          <a:off x="4716463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>
            <a:off x="5435600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588125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31" name="矩形 11"/>
          <p:cNvSpPr>
            <a:spLocks noChangeArrowheads="1"/>
          </p:cNvSpPr>
          <p:nvPr/>
        </p:nvSpPr>
        <p:spPr bwMode="auto">
          <a:xfrm>
            <a:off x="684213" y="4438650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3032" name="矩形 12"/>
          <p:cNvSpPr>
            <a:spLocks noChangeArrowheads="1"/>
          </p:cNvSpPr>
          <p:nvPr/>
        </p:nvSpPr>
        <p:spPr bwMode="auto">
          <a:xfrm>
            <a:off x="5292725" y="4438650"/>
            <a:ext cx="287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rot="16200000" flipH="1">
            <a:off x="4932363" y="480218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5400000">
            <a:off x="323850" y="47990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35" name="矩形 12"/>
          <p:cNvSpPr>
            <a:spLocks noChangeArrowheads="1"/>
          </p:cNvSpPr>
          <p:nvPr/>
        </p:nvSpPr>
        <p:spPr bwMode="auto">
          <a:xfrm>
            <a:off x="971550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95288" y="44386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003800" y="44402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258888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124075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060" name="矩形 12"/>
          <p:cNvSpPr>
            <a:spLocks noChangeArrowheads="1"/>
          </p:cNvSpPr>
          <p:nvPr/>
        </p:nvSpPr>
        <p:spPr bwMode="auto">
          <a:xfrm>
            <a:off x="1403350" y="5734050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3133725" y="51562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 flipH="1" flipV="1">
            <a:off x="3853657" y="4725194"/>
            <a:ext cx="863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0800000">
            <a:off x="250825" y="4292600"/>
            <a:ext cx="40338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6200000" flipH="1">
            <a:off x="-106363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8462169" y="4725194"/>
            <a:ext cx="863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10800000">
            <a:off x="4859338" y="4292600"/>
            <a:ext cx="403383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16200000" flipH="1">
            <a:off x="4502150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068" name="矩形 12"/>
          <p:cNvSpPr>
            <a:spLocks noChangeArrowheads="1"/>
          </p:cNvSpPr>
          <p:nvPr/>
        </p:nvSpPr>
        <p:spPr bwMode="auto">
          <a:xfrm>
            <a:off x="107950" y="5876925"/>
            <a:ext cx="86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95288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線單箭頭接點 27"/>
          <p:cNvCxnSpPr/>
          <p:nvPr/>
        </p:nvCxnSpPr>
        <p:spPr>
          <a:xfrm>
            <a:off x="7740650" y="51577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 flipH="1" flipV="1">
            <a:off x="323850" y="5518150"/>
            <a:ext cx="433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polynomials a and b are singly linked circular lists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with a header node.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a polynomial which is the sum of a and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cpadd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c,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sum, done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record start of 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= a-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skip header node for a and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get a header node for sum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c-&gt;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c;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22819"/>
              </p:ext>
            </p:extLst>
          </p:nvPr>
        </p:nvGraphicFramePr>
        <p:xfrm>
          <a:off x="107950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827088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1979613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39413"/>
              </p:ext>
            </p:extLst>
          </p:nvPr>
        </p:nvGraphicFramePr>
        <p:xfrm>
          <a:off x="4716463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>
            <a:off x="5435600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588125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55" name="矩形 11"/>
          <p:cNvSpPr>
            <a:spLocks noChangeArrowheads="1"/>
          </p:cNvSpPr>
          <p:nvPr/>
        </p:nvSpPr>
        <p:spPr bwMode="auto">
          <a:xfrm>
            <a:off x="1836738" y="4437063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4056" name="矩形 12"/>
          <p:cNvSpPr>
            <a:spLocks noChangeArrowheads="1"/>
          </p:cNvSpPr>
          <p:nvPr/>
        </p:nvSpPr>
        <p:spPr bwMode="auto">
          <a:xfrm>
            <a:off x="6443663" y="4437063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rot="16200000" flipH="1">
            <a:off x="6084888" y="47990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rot="5400000">
            <a:off x="1476375" y="479742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059672"/>
              </p:ext>
            </p:extLst>
          </p:nvPr>
        </p:nvGraphicFramePr>
        <p:xfrm>
          <a:off x="1836738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69" name="矩形 12"/>
          <p:cNvSpPr>
            <a:spLocks noChangeArrowheads="1"/>
          </p:cNvSpPr>
          <p:nvPr/>
        </p:nvSpPr>
        <p:spPr bwMode="auto">
          <a:xfrm>
            <a:off x="971550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1404938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547813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6156325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258888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 rot="5400000">
            <a:off x="2055019" y="6093619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124075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96" name="矩形 12"/>
          <p:cNvSpPr>
            <a:spLocks noChangeArrowheads="1"/>
          </p:cNvSpPr>
          <p:nvPr/>
        </p:nvSpPr>
        <p:spPr bwMode="auto">
          <a:xfrm>
            <a:off x="1403350" y="5734050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3133725" y="51562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 flipH="1" flipV="1">
            <a:off x="3853657" y="4725194"/>
            <a:ext cx="863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rot="10800000">
            <a:off x="250825" y="4292600"/>
            <a:ext cx="40338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16200000" flipH="1">
            <a:off x="-106363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rot="5400000" flipH="1" flipV="1">
            <a:off x="8462169" y="4725194"/>
            <a:ext cx="863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rot="10800000">
            <a:off x="4859338" y="4292600"/>
            <a:ext cx="403383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rot="16200000" flipH="1">
            <a:off x="4502150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104" name="矩形 12"/>
          <p:cNvSpPr>
            <a:spLocks noChangeArrowheads="1"/>
          </p:cNvSpPr>
          <p:nvPr/>
        </p:nvSpPr>
        <p:spPr bwMode="auto">
          <a:xfrm>
            <a:off x="107950" y="5876925"/>
            <a:ext cx="86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9" name="直線單箭頭接點 38"/>
          <p:cNvCxnSpPr/>
          <p:nvPr/>
        </p:nvCxnSpPr>
        <p:spPr>
          <a:xfrm rot="5400000" flipH="1" flipV="1">
            <a:off x="323850" y="5518150"/>
            <a:ext cx="433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95288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>
            <a:off x="7740650" y="51577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5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attach(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);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done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95000"/>
              </a:lnSpc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-&gt;coef;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      a = a-&gt;link;   b = b-&gt;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);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= a-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}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!done );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96280"/>
              </p:ext>
            </p:extLst>
          </p:nvPr>
        </p:nvGraphicFramePr>
        <p:xfrm>
          <a:off x="107950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>
            <a:off x="827088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979613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964437"/>
              </p:ext>
            </p:extLst>
          </p:nvPr>
        </p:nvGraphicFramePr>
        <p:xfrm>
          <a:off x="4716463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5435600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588125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079" name="矩形 11"/>
          <p:cNvSpPr>
            <a:spLocks noChangeArrowheads="1"/>
          </p:cNvSpPr>
          <p:nvPr/>
        </p:nvSpPr>
        <p:spPr bwMode="auto">
          <a:xfrm>
            <a:off x="1836738" y="4437063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5080" name="矩形 12"/>
          <p:cNvSpPr>
            <a:spLocks noChangeArrowheads="1"/>
          </p:cNvSpPr>
          <p:nvPr/>
        </p:nvSpPr>
        <p:spPr bwMode="auto">
          <a:xfrm>
            <a:off x="6443663" y="4437063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rot="16200000" flipH="1">
            <a:off x="6084888" y="47990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5400000">
            <a:off x="1476375" y="479742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661833"/>
              </p:ext>
            </p:extLst>
          </p:nvPr>
        </p:nvGraphicFramePr>
        <p:xfrm>
          <a:off x="1836738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093" name="矩形 12"/>
          <p:cNvSpPr>
            <a:spLocks noChangeArrowheads="1"/>
          </p:cNvSpPr>
          <p:nvPr/>
        </p:nvSpPr>
        <p:spPr bwMode="auto">
          <a:xfrm>
            <a:off x="971550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1404938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1547813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6156325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1258888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直線單箭頭接點 53"/>
          <p:cNvCxnSpPr/>
          <p:nvPr/>
        </p:nvCxnSpPr>
        <p:spPr>
          <a:xfrm rot="5400000">
            <a:off x="2055019" y="6093619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2124075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120" name="矩形 12"/>
          <p:cNvSpPr>
            <a:spLocks noChangeArrowheads="1"/>
          </p:cNvSpPr>
          <p:nvPr/>
        </p:nvSpPr>
        <p:spPr bwMode="auto">
          <a:xfrm>
            <a:off x="1403350" y="5734050"/>
            <a:ext cx="72072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133725" y="51562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853657" y="4725194"/>
            <a:ext cx="863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10800000">
            <a:off x="250825" y="4292600"/>
            <a:ext cx="40338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16200000" flipH="1">
            <a:off x="-106363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 flipH="1" flipV="1">
            <a:off x="8462169" y="4725194"/>
            <a:ext cx="863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10800000">
            <a:off x="4859338" y="4292600"/>
            <a:ext cx="403383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16200000" flipH="1">
            <a:off x="4502150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128" name="矩形 12"/>
          <p:cNvSpPr>
            <a:spLocks noChangeArrowheads="1"/>
          </p:cNvSpPr>
          <p:nvPr/>
        </p:nvSpPr>
        <p:spPr bwMode="auto">
          <a:xfrm>
            <a:off x="107950" y="5876925"/>
            <a:ext cx="86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 rot="5400000" flipH="1" flipV="1">
            <a:off x="323850" y="5518150"/>
            <a:ext cx="433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95288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>
            <a:off x="7740650" y="51577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5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attach(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done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95000"/>
              </a:lnSpc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-&gt;coef;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      a = a-&gt;link;   b = b-&gt;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   a = a-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}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!done );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795046"/>
              </p:ext>
            </p:extLst>
          </p:nvPr>
        </p:nvGraphicFramePr>
        <p:xfrm>
          <a:off x="107950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>
            <a:off x="827088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979613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589985"/>
              </p:ext>
            </p:extLst>
          </p:nvPr>
        </p:nvGraphicFramePr>
        <p:xfrm>
          <a:off x="4716463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5435600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588125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103" name="矩形 11"/>
          <p:cNvSpPr>
            <a:spLocks noChangeArrowheads="1"/>
          </p:cNvSpPr>
          <p:nvPr/>
        </p:nvSpPr>
        <p:spPr bwMode="auto">
          <a:xfrm>
            <a:off x="2989263" y="4437063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6104" name="矩形 12"/>
          <p:cNvSpPr>
            <a:spLocks noChangeArrowheads="1"/>
          </p:cNvSpPr>
          <p:nvPr/>
        </p:nvSpPr>
        <p:spPr bwMode="auto">
          <a:xfrm>
            <a:off x="7596188" y="4437063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rot="16200000" flipH="1">
            <a:off x="7237413" y="47990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5400000">
            <a:off x="2628900" y="479742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63320"/>
              </p:ext>
            </p:extLst>
          </p:nvPr>
        </p:nvGraphicFramePr>
        <p:xfrm>
          <a:off x="1836738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117" name="矩形 12"/>
          <p:cNvSpPr>
            <a:spLocks noChangeArrowheads="1"/>
          </p:cNvSpPr>
          <p:nvPr/>
        </p:nvSpPr>
        <p:spPr bwMode="auto">
          <a:xfrm>
            <a:off x="971550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1404938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2700338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7308850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1258888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直線單箭頭接點 53"/>
          <p:cNvCxnSpPr/>
          <p:nvPr/>
        </p:nvCxnSpPr>
        <p:spPr>
          <a:xfrm rot="5400000">
            <a:off x="3207544" y="6093619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327660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144" name="矩形 12"/>
          <p:cNvSpPr>
            <a:spLocks noChangeArrowheads="1"/>
          </p:cNvSpPr>
          <p:nvPr/>
        </p:nvSpPr>
        <p:spPr bwMode="auto">
          <a:xfrm>
            <a:off x="2555875" y="5734050"/>
            <a:ext cx="7191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133725" y="51562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853657" y="4725194"/>
            <a:ext cx="863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10800000">
            <a:off x="250825" y="4292600"/>
            <a:ext cx="40338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16200000" flipH="1">
            <a:off x="-106363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 flipH="1" flipV="1">
            <a:off x="8462169" y="4725194"/>
            <a:ext cx="863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10800000">
            <a:off x="4859338" y="4292600"/>
            <a:ext cx="403383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16200000" flipH="1">
            <a:off x="4502150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152" name="矩形 12"/>
          <p:cNvSpPr>
            <a:spLocks noChangeArrowheads="1"/>
          </p:cNvSpPr>
          <p:nvPr/>
        </p:nvSpPr>
        <p:spPr bwMode="auto">
          <a:xfrm>
            <a:off x="107950" y="5876925"/>
            <a:ext cx="86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 rot="5400000" flipH="1" flipV="1">
            <a:off x="323850" y="5518150"/>
            <a:ext cx="433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95288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29876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直線單箭頭接點 33"/>
          <p:cNvCxnSpPr/>
          <p:nvPr/>
        </p:nvCxnSpPr>
        <p:spPr>
          <a:xfrm flipV="1">
            <a:off x="2555875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7740650" y="51577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5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attach(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done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95000"/>
              </a:lnSpc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-&gt;coef;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      a = a-&gt;link;   b = b-&gt;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   a = a-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}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!done );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95454"/>
              </p:ext>
            </p:extLst>
          </p:nvPr>
        </p:nvGraphicFramePr>
        <p:xfrm>
          <a:off x="107950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>
            <a:off x="827088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979613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96085"/>
              </p:ext>
            </p:extLst>
          </p:nvPr>
        </p:nvGraphicFramePr>
        <p:xfrm>
          <a:off x="4716463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5435600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588125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127" name="矩形 11"/>
          <p:cNvSpPr>
            <a:spLocks noChangeArrowheads="1"/>
          </p:cNvSpPr>
          <p:nvPr/>
        </p:nvSpPr>
        <p:spPr bwMode="auto">
          <a:xfrm>
            <a:off x="2989263" y="4437063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7128" name="矩形 12"/>
          <p:cNvSpPr>
            <a:spLocks noChangeArrowheads="1"/>
          </p:cNvSpPr>
          <p:nvPr/>
        </p:nvSpPr>
        <p:spPr bwMode="auto">
          <a:xfrm>
            <a:off x="8172450" y="4437063"/>
            <a:ext cx="287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rot="16200000" flipH="1">
            <a:off x="8389938" y="47990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5400000">
            <a:off x="2628900" y="479742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58289"/>
              </p:ext>
            </p:extLst>
          </p:nvPr>
        </p:nvGraphicFramePr>
        <p:xfrm>
          <a:off x="1836738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41" name="矩形 12"/>
          <p:cNvSpPr>
            <a:spLocks noChangeArrowheads="1"/>
          </p:cNvSpPr>
          <p:nvPr/>
        </p:nvSpPr>
        <p:spPr bwMode="auto">
          <a:xfrm>
            <a:off x="971550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1404938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2700338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461375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1258888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直線單箭頭接點 53"/>
          <p:cNvCxnSpPr/>
          <p:nvPr/>
        </p:nvCxnSpPr>
        <p:spPr>
          <a:xfrm rot="5400000">
            <a:off x="4360069" y="6093619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4429125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168" name="矩形 12"/>
          <p:cNvSpPr>
            <a:spLocks noChangeArrowheads="1"/>
          </p:cNvSpPr>
          <p:nvPr/>
        </p:nvSpPr>
        <p:spPr bwMode="auto">
          <a:xfrm>
            <a:off x="3708400" y="5734050"/>
            <a:ext cx="7191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133725" y="51562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853657" y="4725194"/>
            <a:ext cx="863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10800000">
            <a:off x="250825" y="4292600"/>
            <a:ext cx="40338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16200000" flipH="1">
            <a:off x="-106363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 flipH="1" flipV="1">
            <a:off x="8462169" y="4725194"/>
            <a:ext cx="863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10800000">
            <a:off x="4859338" y="4292600"/>
            <a:ext cx="403383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16200000" flipH="1">
            <a:off x="4502150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176" name="矩形 12"/>
          <p:cNvSpPr>
            <a:spLocks noChangeArrowheads="1"/>
          </p:cNvSpPr>
          <p:nvPr/>
        </p:nvSpPr>
        <p:spPr bwMode="auto">
          <a:xfrm>
            <a:off x="107950" y="5876925"/>
            <a:ext cx="86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 rot="5400000" flipH="1" flipV="1">
            <a:off x="323850" y="5518150"/>
            <a:ext cx="433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95288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29876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直線單箭頭接點 33"/>
          <p:cNvCxnSpPr/>
          <p:nvPr/>
        </p:nvCxnSpPr>
        <p:spPr>
          <a:xfrm flipV="1">
            <a:off x="2555875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432592"/>
              </p:ext>
            </p:extLst>
          </p:nvPr>
        </p:nvGraphicFramePr>
        <p:xfrm>
          <a:off x="414020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V="1">
            <a:off x="370840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7740650" y="51577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5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attach(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done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95000"/>
              </a:lnSpc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-&gt;coef;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      a = a-&gt;link;   b = b-&gt;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   a = a-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}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!done );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14861"/>
              </p:ext>
            </p:extLst>
          </p:nvPr>
        </p:nvGraphicFramePr>
        <p:xfrm>
          <a:off x="107950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>
            <a:off x="827088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979613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27767"/>
              </p:ext>
            </p:extLst>
          </p:nvPr>
        </p:nvGraphicFramePr>
        <p:xfrm>
          <a:off x="4716463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5435600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588125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51" name="矩形 11"/>
          <p:cNvSpPr>
            <a:spLocks noChangeArrowheads="1"/>
          </p:cNvSpPr>
          <p:nvPr/>
        </p:nvSpPr>
        <p:spPr bwMode="auto">
          <a:xfrm>
            <a:off x="3563938" y="4437063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8152" name="矩形 12"/>
          <p:cNvSpPr>
            <a:spLocks noChangeArrowheads="1"/>
          </p:cNvSpPr>
          <p:nvPr/>
        </p:nvSpPr>
        <p:spPr bwMode="auto">
          <a:xfrm>
            <a:off x="8172450" y="4437063"/>
            <a:ext cx="287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rot="16200000" flipH="1">
            <a:off x="8389938" y="47990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5400000">
            <a:off x="3779838" y="479742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3874"/>
              </p:ext>
            </p:extLst>
          </p:nvPr>
        </p:nvGraphicFramePr>
        <p:xfrm>
          <a:off x="1836738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165" name="矩形 12"/>
          <p:cNvSpPr>
            <a:spLocks noChangeArrowheads="1"/>
          </p:cNvSpPr>
          <p:nvPr/>
        </p:nvSpPr>
        <p:spPr bwMode="auto">
          <a:xfrm>
            <a:off x="971550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1404938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3851275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461375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1258888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直線單箭頭接點 53"/>
          <p:cNvCxnSpPr/>
          <p:nvPr/>
        </p:nvCxnSpPr>
        <p:spPr>
          <a:xfrm rot="5400000">
            <a:off x="5511006" y="609361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5580063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192" name="矩形 12"/>
          <p:cNvSpPr>
            <a:spLocks noChangeArrowheads="1"/>
          </p:cNvSpPr>
          <p:nvPr/>
        </p:nvSpPr>
        <p:spPr bwMode="auto">
          <a:xfrm>
            <a:off x="4859338" y="5734050"/>
            <a:ext cx="7191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133725" y="51562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853657" y="4725194"/>
            <a:ext cx="863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10800000">
            <a:off x="250825" y="4292600"/>
            <a:ext cx="40338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16200000" flipH="1">
            <a:off x="-106363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 flipH="1" flipV="1">
            <a:off x="8462169" y="4725194"/>
            <a:ext cx="863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10800000">
            <a:off x="4859338" y="4292600"/>
            <a:ext cx="403383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16200000" flipH="1">
            <a:off x="4502150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00" name="矩形 12"/>
          <p:cNvSpPr>
            <a:spLocks noChangeArrowheads="1"/>
          </p:cNvSpPr>
          <p:nvPr/>
        </p:nvSpPr>
        <p:spPr bwMode="auto">
          <a:xfrm>
            <a:off x="107950" y="5876925"/>
            <a:ext cx="86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 rot="5400000" flipH="1" flipV="1">
            <a:off x="323850" y="5518150"/>
            <a:ext cx="433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95288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29876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直線單箭頭接點 33"/>
          <p:cNvCxnSpPr/>
          <p:nvPr/>
        </p:nvCxnSpPr>
        <p:spPr>
          <a:xfrm flipV="1">
            <a:off x="2555875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582506"/>
              </p:ext>
            </p:extLst>
          </p:nvPr>
        </p:nvGraphicFramePr>
        <p:xfrm>
          <a:off x="414020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V="1">
            <a:off x="370840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7740650" y="51577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29272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4860925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內容版面配置區 3"/>
          <p:cNvSpPr>
            <a:spLocks noGrp="1"/>
          </p:cNvSpPr>
          <p:nvPr>
            <p:ph idx="1"/>
          </p:nvPr>
        </p:nvSpPr>
        <p:spPr>
          <a:xfrm>
            <a:off x="539496" y="260604"/>
            <a:ext cx="8065008" cy="6480810"/>
          </a:xfrm>
        </p:spPr>
        <p:txBody>
          <a:bodyPr/>
          <a:lstStyle/>
          <a:p>
            <a:r>
              <a:rPr lang="en-US" altLang="zh-TW" dirty="0" err="1" smtClean="0">
                <a:ea typeface="細明體" panose="02020509000000000000" pitchFamily="49" charset="-120"/>
              </a:rPr>
              <a:t>polyPointer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padd</a:t>
            </a:r>
            <a:r>
              <a:rPr lang="en-US" altLang="zh-TW" dirty="0"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a,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b )</a:t>
            </a:r>
          </a:p>
          <a:p>
            <a:r>
              <a:rPr lang="en-US" altLang="zh-TW" dirty="0" smtClean="0"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ea typeface="細明體" panose="02020509000000000000" pitchFamily="49" charset="-120"/>
              </a:rPr>
              <a:t>a &amp;&amp; b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attach( </a:t>
            </a:r>
            <a:r>
              <a:rPr lang="en-US" altLang="zh-TW" dirty="0"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ea typeface="細明體" panose="02020509000000000000" pitchFamily="49" charset="-120"/>
              </a:rPr>
              <a:t>coef</a:t>
            </a:r>
            <a:r>
              <a:rPr lang="en-US" altLang="zh-TW" dirty="0"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ea typeface="細明體" panose="02020509000000000000" pitchFamily="49" charset="-120"/>
              </a:rPr>
              <a:t>c </a:t>
            </a:r>
            <a:r>
              <a:rPr lang="en-US" altLang="zh-TW" dirty="0"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b = b-&gt;link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sum = </a:t>
            </a:r>
            <a:r>
              <a:rPr lang="pt-BR" altLang="zh-TW" dirty="0">
                <a:ea typeface="細明體" panose="02020509000000000000" pitchFamily="49" charset="-120"/>
              </a:rPr>
              <a:t>a-&gt;coef + b-&gt;coef;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if( sum ) attach( sum, a-&gt;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a = a-&gt;link;    b = b-&gt;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attach( </a:t>
            </a:r>
            <a:r>
              <a:rPr lang="en-US" altLang="zh-TW" dirty="0"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ea typeface="細明體" panose="02020509000000000000" pitchFamily="49" charset="-120"/>
              </a:rPr>
              <a:t>coef</a:t>
            </a:r>
            <a:r>
              <a:rPr lang="en-US" altLang="zh-TW" dirty="0"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a = a-&gt;link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ptr</a:t>
            </a:r>
            <a:r>
              <a:rPr lang="en-US" altLang="zh-TW" dirty="0"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ptr</a:t>
            </a:r>
            <a:r>
              <a:rPr lang="en-US" altLang="zh-TW" dirty="0"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5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5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attach(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done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95000"/>
              </a:lnSpc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-&gt;coef;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      a = a-&gt;link;   b = b-&gt;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   a = a-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}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!done );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926239"/>
              </p:ext>
            </p:extLst>
          </p:nvPr>
        </p:nvGraphicFramePr>
        <p:xfrm>
          <a:off x="107950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>
            <a:off x="827088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979613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63588"/>
              </p:ext>
            </p:extLst>
          </p:nvPr>
        </p:nvGraphicFramePr>
        <p:xfrm>
          <a:off x="4716463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5435600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588125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75" name="矩形 11"/>
          <p:cNvSpPr>
            <a:spLocks noChangeArrowheads="1"/>
          </p:cNvSpPr>
          <p:nvPr/>
        </p:nvSpPr>
        <p:spPr bwMode="auto">
          <a:xfrm>
            <a:off x="3563938" y="4437063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9176" name="矩形 12"/>
          <p:cNvSpPr>
            <a:spLocks noChangeArrowheads="1"/>
          </p:cNvSpPr>
          <p:nvPr/>
        </p:nvSpPr>
        <p:spPr bwMode="auto">
          <a:xfrm>
            <a:off x="8172450" y="4437063"/>
            <a:ext cx="287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rot="16200000" flipH="1">
            <a:off x="8389938" y="47990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5400000">
            <a:off x="3779838" y="479742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04160"/>
              </p:ext>
            </p:extLst>
          </p:nvPr>
        </p:nvGraphicFramePr>
        <p:xfrm>
          <a:off x="1836738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189" name="矩形 12"/>
          <p:cNvSpPr>
            <a:spLocks noChangeArrowheads="1"/>
          </p:cNvSpPr>
          <p:nvPr/>
        </p:nvSpPr>
        <p:spPr bwMode="auto">
          <a:xfrm>
            <a:off x="971550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1404938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3851275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8461375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1258888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直線單箭頭接點 53"/>
          <p:cNvCxnSpPr/>
          <p:nvPr/>
        </p:nvCxnSpPr>
        <p:spPr>
          <a:xfrm rot="5400000">
            <a:off x="6663531" y="609361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6732588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216" name="矩形 12"/>
          <p:cNvSpPr>
            <a:spLocks noChangeArrowheads="1"/>
          </p:cNvSpPr>
          <p:nvPr/>
        </p:nvSpPr>
        <p:spPr bwMode="auto">
          <a:xfrm>
            <a:off x="6011863" y="5734050"/>
            <a:ext cx="7191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133725" y="51562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853657" y="4725194"/>
            <a:ext cx="863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10800000">
            <a:off x="250825" y="4292600"/>
            <a:ext cx="40338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16200000" flipH="1">
            <a:off x="-106363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 flipH="1" flipV="1">
            <a:off x="8462169" y="4725194"/>
            <a:ext cx="863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10800000">
            <a:off x="4859338" y="4292600"/>
            <a:ext cx="403383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16200000" flipH="1">
            <a:off x="4502150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224" name="矩形 12"/>
          <p:cNvSpPr>
            <a:spLocks noChangeArrowheads="1"/>
          </p:cNvSpPr>
          <p:nvPr/>
        </p:nvSpPr>
        <p:spPr bwMode="auto">
          <a:xfrm>
            <a:off x="107950" y="5876925"/>
            <a:ext cx="86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 rot="5400000" flipH="1" flipV="1">
            <a:off x="323850" y="5518150"/>
            <a:ext cx="433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95288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29876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直線單箭頭接點 33"/>
          <p:cNvCxnSpPr/>
          <p:nvPr/>
        </p:nvCxnSpPr>
        <p:spPr>
          <a:xfrm flipV="1">
            <a:off x="2555875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14641"/>
              </p:ext>
            </p:extLst>
          </p:nvPr>
        </p:nvGraphicFramePr>
        <p:xfrm>
          <a:off x="414020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V="1">
            <a:off x="370840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7740650" y="51577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29272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4860925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644525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直線單箭頭接點 48"/>
          <p:cNvCxnSpPr/>
          <p:nvPr/>
        </p:nvCxnSpPr>
        <p:spPr>
          <a:xfrm flipV="1">
            <a:off x="60134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5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attach(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done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95000"/>
              </a:lnSpc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-&gt;coef;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      a = a-&gt;link;   b = b-&gt;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   a = a-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}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!done );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96315"/>
              </p:ext>
            </p:extLst>
          </p:nvPr>
        </p:nvGraphicFramePr>
        <p:xfrm>
          <a:off x="107950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>
            <a:off x="827088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979613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36396"/>
              </p:ext>
            </p:extLst>
          </p:nvPr>
        </p:nvGraphicFramePr>
        <p:xfrm>
          <a:off x="4716463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5435600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588125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99" name="矩形 11"/>
          <p:cNvSpPr>
            <a:spLocks noChangeArrowheads="1"/>
          </p:cNvSpPr>
          <p:nvPr/>
        </p:nvSpPr>
        <p:spPr bwMode="auto">
          <a:xfrm>
            <a:off x="3563938" y="4437063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0200" name="矩形 12"/>
          <p:cNvSpPr>
            <a:spLocks noChangeArrowheads="1"/>
          </p:cNvSpPr>
          <p:nvPr/>
        </p:nvSpPr>
        <p:spPr bwMode="auto">
          <a:xfrm>
            <a:off x="5292725" y="4437063"/>
            <a:ext cx="287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rot="16200000" flipH="1">
            <a:off x="4933950" y="47990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5400000">
            <a:off x="3779838" y="479742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608272"/>
              </p:ext>
            </p:extLst>
          </p:nvPr>
        </p:nvGraphicFramePr>
        <p:xfrm>
          <a:off x="1836738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213" name="矩形 12"/>
          <p:cNvSpPr>
            <a:spLocks noChangeArrowheads="1"/>
          </p:cNvSpPr>
          <p:nvPr/>
        </p:nvSpPr>
        <p:spPr bwMode="auto">
          <a:xfrm>
            <a:off x="971550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1404938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3851275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5005388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1258888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直線單箭頭接點 53"/>
          <p:cNvCxnSpPr/>
          <p:nvPr/>
        </p:nvCxnSpPr>
        <p:spPr>
          <a:xfrm rot="5400000">
            <a:off x="6663531" y="609361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6732588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240" name="矩形 12"/>
          <p:cNvSpPr>
            <a:spLocks noChangeArrowheads="1"/>
          </p:cNvSpPr>
          <p:nvPr/>
        </p:nvSpPr>
        <p:spPr bwMode="auto">
          <a:xfrm>
            <a:off x="6011863" y="5734050"/>
            <a:ext cx="7191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133725" y="51562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853657" y="4725194"/>
            <a:ext cx="863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10800000">
            <a:off x="250825" y="4292600"/>
            <a:ext cx="40338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16200000" flipH="1">
            <a:off x="-106363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 flipH="1" flipV="1">
            <a:off x="8462169" y="4725194"/>
            <a:ext cx="863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10800000">
            <a:off x="4859338" y="4292600"/>
            <a:ext cx="403383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16200000" flipH="1">
            <a:off x="4502150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48" name="矩形 12"/>
          <p:cNvSpPr>
            <a:spLocks noChangeArrowheads="1"/>
          </p:cNvSpPr>
          <p:nvPr/>
        </p:nvSpPr>
        <p:spPr bwMode="auto">
          <a:xfrm>
            <a:off x="107950" y="5876925"/>
            <a:ext cx="86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 rot="5400000" flipH="1" flipV="1">
            <a:off x="323850" y="5518150"/>
            <a:ext cx="433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95288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29876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直線單箭頭接點 33"/>
          <p:cNvCxnSpPr/>
          <p:nvPr/>
        </p:nvCxnSpPr>
        <p:spPr>
          <a:xfrm flipV="1">
            <a:off x="2555875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49246"/>
              </p:ext>
            </p:extLst>
          </p:nvPr>
        </p:nvGraphicFramePr>
        <p:xfrm>
          <a:off x="414020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V="1">
            <a:off x="370840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7740650" y="51577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29272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4860925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644525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直線單箭頭接點 48"/>
          <p:cNvCxnSpPr/>
          <p:nvPr/>
        </p:nvCxnSpPr>
        <p:spPr>
          <a:xfrm flipV="1">
            <a:off x="60134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5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attach(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done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95000"/>
              </a:lnSpc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-&gt;coef;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      a = a-&gt;link;   b = b-&gt;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   a = a-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}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!done );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33350"/>
              </p:ext>
            </p:extLst>
          </p:nvPr>
        </p:nvGraphicFramePr>
        <p:xfrm>
          <a:off x="107950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>
            <a:off x="827088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979613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30233"/>
              </p:ext>
            </p:extLst>
          </p:nvPr>
        </p:nvGraphicFramePr>
        <p:xfrm>
          <a:off x="4716463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5435600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588125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223" name="矩形 11"/>
          <p:cNvSpPr>
            <a:spLocks noChangeArrowheads="1"/>
          </p:cNvSpPr>
          <p:nvPr/>
        </p:nvSpPr>
        <p:spPr bwMode="auto">
          <a:xfrm>
            <a:off x="3563938" y="4437063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1224" name="矩形 12"/>
          <p:cNvSpPr>
            <a:spLocks noChangeArrowheads="1"/>
          </p:cNvSpPr>
          <p:nvPr/>
        </p:nvSpPr>
        <p:spPr bwMode="auto">
          <a:xfrm>
            <a:off x="5292725" y="4437063"/>
            <a:ext cx="287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rot="16200000" flipH="1">
            <a:off x="4933950" y="47990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5400000">
            <a:off x="3779838" y="479742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360553"/>
              </p:ext>
            </p:extLst>
          </p:nvPr>
        </p:nvGraphicFramePr>
        <p:xfrm>
          <a:off x="1836738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237" name="矩形 12"/>
          <p:cNvSpPr>
            <a:spLocks noChangeArrowheads="1"/>
          </p:cNvSpPr>
          <p:nvPr/>
        </p:nvSpPr>
        <p:spPr bwMode="auto">
          <a:xfrm>
            <a:off x="971550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1404938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3851275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5005388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1258888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直線單箭頭接點 53"/>
          <p:cNvCxnSpPr/>
          <p:nvPr/>
        </p:nvCxnSpPr>
        <p:spPr>
          <a:xfrm rot="5400000">
            <a:off x="7816056" y="609361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7885113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264" name="矩形 12"/>
          <p:cNvSpPr>
            <a:spLocks noChangeArrowheads="1"/>
          </p:cNvSpPr>
          <p:nvPr/>
        </p:nvSpPr>
        <p:spPr bwMode="auto">
          <a:xfrm>
            <a:off x="7164388" y="5734050"/>
            <a:ext cx="7191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133725" y="51562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853657" y="4725194"/>
            <a:ext cx="863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10800000">
            <a:off x="250825" y="4292600"/>
            <a:ext cx="40338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16200000" flipH="1">
            <a:off x="-106363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 flipH="1" flipV="1">
            <a:off x="8462169" y="4725194"/>
            <a:ext cx="863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10800000">
            <a:off x="4859338" y="4292600"/>
            <a:ext cx="403383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16200000" flipH="1">
            <a:off x="4502150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272" name="矩形 12"/>
          <p:cNvSpPr>
            <a:spLocks noChangeArrowheads="1"/>
          </p:cNvSpPr>
          <p:nvPr/>
        </p:nvSpPr>
        <p:spPr bwMode="auto">
          <a:xfrm>
            <a:off x="107950" y="5876925"/>
            <a:ext cx="86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 rot="5400000" flipH="1" flipV="1">
            <a:off x="323850" y="5518150"/>
            <a:ext cx="433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95288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29876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直線單箭頭接點 33"/>
          <p:cNvCxnSpPr/>
          <p:nvPr/>
        </p:nvCxnSpPr>
        <p:spPr>
          <a:xfrm flipV="1">
            <a:off x="2555875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03989"/>
              </p:ext>
            </p:extLst>
          </p:nvPr>
        </p:nvGraphicFramePr>
        <p:xfrm>
          <a:off x="414020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V="1">
            <a:off x="370840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7740650" y="51577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29272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4860925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644525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直線單箭頭接點 48"/>
          <p:cNvCxnSpPr/>
          <p:nvPr/>
        </p:nvCxnSpPr>
        <p:spPr>
          <a:xfrm flipV="1">
            <a:off x="60134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7596188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" name="直線單箭頭接點 63"/>
          <p:cNvCxnSpPr/>
          <p:nvPr/>
        </p:nvCxnSpPr>
        <p:spPr>
          <a:xfrm flipV="1">
            <a:off x="7164388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95000"/>
              </a:lnSpc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attach(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startA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done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95000"/>
              </a:lnSpc>
            </a:pP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-&gt;coef;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      a = a-&gt;link;   b = b-&gt;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);   a = a-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>
              <a:lnSpc>
                <a:spcPct val="95000"/>
              </a:lnSpc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95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}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!done );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916111"/>
              </p:ext>
            </p:extLst>
          </p:nvPr>
        </p:nvGraphicFramePr>
        <p:xfrm>
          <a:off x="107950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>
            <a:off x="827088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979613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60256"/>
              </p:ext>
            </p:extLst>
          </p:nvPr>
        </p:nvGraphicFramePr>
        <p:xfrm>
          <a:off x="4716463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5435600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588125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47" name="矩形 11"/>
          <p:cNvSpPr>
            <a:spLocks noChangeArrowheads="1"/>
          </p:cNvSpPr>
          <p:nvPr/>
        </p:nvSpPr>
        <p:spPr bwMode="auto">
          <a:xfrm>
            <a:off x="684213" y="4437063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2248" name="矩形 12"/>
          <p:cNvSpPr>
            <a:spLocks noChangeArrowheads="1"/>
          </p:cNvSpPr>
          <p:nvPr/>
        </p:nvSpPr>
        <p:spPr bwMode="auto">
          <a:xfrm>
            <a:off x="5292725" y="4437063"/>
            <a:ext cx="287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rot="16200000" flipH="1">
            <a:off x="4933950" y="47990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5400000">
            <a:off x="325438" y="479742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776641"/>
              </p:ext>
            </p:extLst>
          </p:nvPr>
        </p:nvGraphicFramePr>
        <p:xfrm>
          <a:off x="1836738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261" name="矩形 12"/>
          <p:cNvSpPr>
            <a:spLocks noChangeArrowheads="1"/>
          </p:cNvSpPr>
          <p:nvPr/>
        </p:nvSpPr>
        <p:spPr bwMode="auto">
          <a:xfrm>
            <a:off x="971550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1404938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396875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5005388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1258888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直線單箭頭接點 53"/>
          <p:cNvCxnSpPr/>
          <p:nvPr/>
        </p:nvCxnSpPr>
        <p:spPr>
          <a:xfrm rot="5400000">
            <a:off x="7816056" y="609361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7885113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288" name="矩形 12"/>
          <p:cNvSpPr>
            <a:spLocks noChangeArrowheads="1"/>
          </p:cNvSpPr>
          <p:nvPr/>
        </p:nvSpPr>
        <p:spPr bwMode="auto">
          <a:xfrm>
            <a:off x="7164388" y="5734050"/>
            <a:ext cx="7191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133725" y="51562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853657" y="4725194"/>
            <a:ext cx="863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10800000">
            <a:off x="250825" y="4292600"/>
            <a:ext cx="40338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16200000" flipH="1">
            <a:off x="-106363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 flipH="1" flipV="1">
            <a:off x="8462169" y="4725194"/>
            <a:ext cx="863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10800000">
            <a:off x="4859338" y="4292600"/>
            <a:ext cx="403383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16200000" flipH="1">
            <a:off x="4502150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96" name="矩形 12"/>
          <p:cNvSpPr>
            <a:spLocks noChangeArrowheads="1"/>
          </p:cNvSpPr>
          <p:nvPr/>
        </p:nvSpPr>
        <p:spPr bwMode="auto">
          <a:xfrm>
            <a:off x="107950" y="5876925"/>
            <a:ext cx="86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 rot="5400000" flipH="1" flipV="1">
            <a:off x="323850" y="5518150"/>
            <a:ext cx="433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95288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29876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直線單箭頭接點 33"/>
          <p:cNvCxnSpPr/>
          <p:nvPr/>
        </p:nvCxnSpPr>
        <p:spPr>
          <a:xfrm flipV="1">
            <a:off x="2555875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231175"/>
              </p:ext>
            </p:extLst>
          </p:nvPr>
        </p:nvGraphicFramePr>
        <p:xfrm>
          <a:off x="414020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V="1">
            <a:off x="370840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7740650" y="51577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29272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4860925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644525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直線單箭頭接點 48"/>
          <p:cNvCxnSpPr/>
          <p:nvPr/>
        </p:nvCxnSpPr>
        <p:spPr>
          <a:xfrm flipV="1">
            <a:off x="60134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7596188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" name="直線單箭頭接點 63"/>
          <p:cNvCxnSpPr/>
          <p:nvPr/>
        </p:nvCxnSpPr>
        <p:spPr>
          <a:xfrm flipV="1">
            <a:off x="7164388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 smtClean="0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 smtClean="0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}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!done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-&gt;link = c;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968175"/>
              </p:ext>
            </p:extLst>
          </p:nvPr>
        </p:nvGraphicFramePr>
        <p:xfrm>
          <a:off x="107950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>
            <a:off x="827088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979613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78463"/>
              </p:ext>
            </p:extLst>
          </p:nvPr>
        </p:nvGraphicFramePr>
        <p:xfrm>
          <a:off x="4716463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5435600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588125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71" name="矩形 11"/>
          <p:cNvSpPr>
            <a:spLocks noChangeArrowheads="1"/>
          </p:cNvSpPr>
          <p:nvPr/>
        </p:nvSpPr>
        <p:spPr bwMode="auto">
          <a:xfrm>
            <a:off x="684213" y="4437063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3272" name="矩形 12"/>
          <p:cNvSpPr>
            <a:spLocks noChangeArrowheads="1"/>
          </p:cNvSpPr>
          <p:nvPr/>
        </p:nvSpPr>
        <p:spPr bwMode="auto">
          <a:xfrm>
            <a:off x="5292725" y="4437063"/>
            <a:ext cx="287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rot="16200000" flipH="1">
            <a:off x="4933950" y="47990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5400000">
            <a:off x="325438" y="479742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402098"/>
              </p:ext>
            </p:extLst>
          </p:nvPr>
        </p:nvGraphicFramePr>
        <p:xfrm>
          <a:off x="1836738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285" name="矩形 12"/>
          <p:cNvSpPr>
            <a:spLocks noChangeArrowheads="1"/>
          </p:cNvSpPr>
          <p:nvPr/>
        </p:nvSpPr>
        <p:spPr bwMode="auto">
          <a:xfrm>
            <a:off x="971550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1404938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396875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5005388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1258888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直線單箭頭接點 53"/>
          <p:cNvCxnSpPr/>
          <p:nvPr/>
        </p:nvCxnSpPr>
        <p:spPr>
          <a:xfrm rot="5400000">
            <a:off x="7816056" y="609361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7885113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312" name="矩形 12"/>
          <p:cNvSpPr>
            <a:spLocks noChangeArrowheads="1"/>
          </p:cNvSpPr>
          <p:nvPr/>
        </p:nvSpPr>
        <p:spPr bwMode="auto">
          <a:xfrm>
            <a:off x="7164388" y="5734050"/>
            <a:ext cx="7191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133725" y="51562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853657" y="4725194"/>
            <a:ext cx="863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10800000">
            <a:off x="250825" y="4292600"/>
            <a:ext cx="40338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16200000" flipH="1">
            <a:off x="-106363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 flipH="1" flipV="1">
            <a:off x="8462169" y="4725194"/>
            <a:ext cx="863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10800000">
            <a:off x="4859338" y="4292600"/>
            <a:ext cx="403383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16200000" flipH="1">
            <a:off x="4502150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320" name="矩形 12"/>
          <p:cNvSpPr>
            <a:spLocks noChangeArrowheads="1"/>
          </p:cNvSpPr>
          <p:nvPr/>
        </p:nvSpPr>
        <p:spPr bwMode="auto">
          <a:xfrm>
            <a:off x="107950" y="5876925"/>
            <a:ext cx="86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 rot="5400000" flipH="1" flipV="1">
            <a:off x="323850" y="5518150"/>
            <a:ext cx="433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95288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29876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直線單箭頭接點 33"/>
          <p:cNvCxnSpPr/>
          <p:nvPr/>
        </p:nvCxnSpPr>
        <p:spPr>
          <a:xfrm flipV="1">
            <a:off x="2555875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64936"/>
              </p:ext>
            </p:extLst>
          </p:nvPr>
        </p:nvGraphicFramePr>
        <p:xfrm>
          <a:off x="414020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V="1">
            <a:off x="370840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7740650" y="51577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29272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4860925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644525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直線單箭頭接點 48"/>
          <p:cNvCxnSpPr/>
          <p:nvPr/>
        </p:nvCxnSpPr>
        <p:spPr>
          <a:xfrm flipV="1">
            <a:off x="60134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7596188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" name="直線單箭頭接點 63"/>
          <p:cNvCxnSpPr/>
          <p:nvPr/>
        </p:nvCxnSpPr>
        <p:spPr>
          <a:xfrm flipV="1">
            <a:off x="7164388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}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!done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-&gt;link = c;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 smtClean="0">
              <a:latin typeface="Courier New" pitchFamily="49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745338"/>
              </p:ext>
            </p:extLst>
          </p:nvPr>
        </p:nvGraphicFramePr>
        <p:xfrm>
          <a:off x="107950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>
            <a:off x="827088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1979613" y="51593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168702"/>
              </p:ext>
            </p:extLst>
          </p:nvPr>
        </p:nvGraphicFramePr>
        <p:xfrm>
          <a:off x="4716463" y="5014913"/>
          <a:ext cx="4320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ymbol" pitchFamily="18" charset="2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5435600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6588125" y="51625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95" name="矩形 11"/>
          <p:cNvSpPr>
            <a:spLocks noChangeArrowheads="1"/>
          </p:cNvSpPr>
          <p:nvPr/>
        </p:nvSpPr>
        <p:spPr bwMode="auto">
          <a:xfrm>
            <a:off x="684213" y="4437063"/>
            <a:ext cx="2873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94296" name="矩形 12"/>
          <p:cNvSpPr>
            <a:spLocks noChangeArrowheads="1"/>
          </p:cNvSpPr>
          <p:nvPr/>
        </p:nvSpPr>
        <p:spPr bwMode="auto">
          <a:xfrm>
            <a:off x="5292725" y="4437063"/>
            <a:ext cx="28733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rot="16200000" flipH="1">
            <a:off x="4933950" y="47990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rot="5400000">
            <a:off x="325438" y="4797425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90983"/>
              </p:ext>
            </p:extLst>
          </p:nvPr>
        </p:nvGraphicFramePr>
        <p:xfrm>
          <a:off x="1836738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309" name="矩形 12"/>
          <p:cNvSpPr>
            <a:spLocks noChangeArrowheads="1"/>
          </p:cNvSpPr>
          <p:nvPr/>
        </p:nvSpPr>
        <p:spPr bwMode="auto">
          <a:xfrm>
            <a:off x="971550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V="1">
            <a:off x="1404938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396875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5005388" y="44370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1258888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直線單箭頭接點 53"/>
          <p:cNvCxnSpPr/>
          <p:nvPr/>
        </p:nvCxnSpPr>
        <p:spPr>
          <a:xfrm rot="5400000">
            <a:off x="7816056" y="609361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7885113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336" name="矩形 12"/>
          <p:cNvSpPr>
            <a:spLocks noChangeArrowheads="1"/>
          </p:cNvSpPr>
          <p:nvPr/>
        </p:nvSpPr>
        <p:spPr bwMode="auto">
          <a:xfrm>
            <a:off x="7164388" y="5734050"/>
            <a:ext cx="7191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lastC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>
            <a:off x="3133725" y="51562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3853657" y="4725194"/>
            <a:ext cx="863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10800000">
            <a:off x="250825" y="4292600"/>
            <a:ext cx="40338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16200000" flipH="1">
            <a:off x="-106363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rot="5400000" flipH="1" flipV="1">
            <a:off x="8462169" y="4725194"/>
            <a:ext cx="8636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rot="10800000">
            <a:off x="4859338" y="4292600"/>
            <a:ext cx="4033837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 rot="16200000" flipH="1">
            <a:off x="4502150" y="46513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44" name="矩形 12"/>
          <p:cNvSpPr>
            <a:spLocks noChangeArrowheads="1"/>
          </p:cNvSpPr>
          <p:nvPr/>
        </p:nvSpPr>
        <p:spPr bwMode="auto">
          <a:xfrm>
            <a:off x="107950" y="5876925"/>
            <a:ext cx="8636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startA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5" name="直線單箭頭接點 64"/>
          <p:cNvCxnSpPr/>
          <p:nvPr/>
        </p:nvCxnSpPr>
        <p:spPr>
          <a:xfrm rot="5400000" flipH="1" flipV="1">
            <a:off x="323850" y="5518150"/>
            <a:ext cx="4333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95288" y="558958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29876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直線單箭頭接點 33"/>
          <p:cNvCxnSpPr/>
          <p:nvPr/>
        </p:nvCxnSpPr>
        <p:spPr>
          <a:xfrm flipV="1">
            <a:off x="2555875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81412"/>
              </p:ext>
            </p:extLst>
          </p:nvPr>
        </p:nvGraphicFramePr>
        <p:xfrm>
          <a:off x="414020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V="1">
            <a:off x="370840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7740650" y="51577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29272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4860925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644525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直線單箭頭接點 48"/>
          <p:cNvCxnSpPr/>
          <p:nvPr/>
        </p:nvCxnSpPr>
        <p:spPr>
          <a:xfrm flipV="1">
            <a:off x="60134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7596188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4" name="直線單箭頭接點 63"/>
          <p:cNvCxnSpPr/>
          <p:nvPr/>
        </p:nvCxnSpPr>
        <p:spPr>
          <a:xfrm flipV="1">
            <a:off x="7164388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rot="5400000" flipH="1" flipV="1">
            <a:off x="7885907" y="6020594"/>
            <a:ext cx="8636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rot="10800000">
            <a:off x="1979613" y="5589588"/>
            <a:ext cx="63373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rot="16200000" flipH="1">
            <a:off x="1616075" y="5946776"/>
            <a:ext cx="720725" cy="635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a polynomial which is the sum of a and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padd</a:t>
            </a:r>
            <a:r>
              <a:rPr lang="en-US" altLang="zh-TW" dirty="0"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a,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b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ear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c, temp;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 = rear;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attach( </a:t>
            </a:r>
            <a:r>
              <a:rPr lang="en-US" altLang="zh-TW" dirty="0"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ea typeface="細明體" panose="02020509000000000000" pitchFamily="49" charset="-120"/>
              </a:rPr>
              <a:t>coef</a:t>
            </a:r>
            <a:r>
              <a:rPr lang="en-US" altLang="zh-TW" dirty="0"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rear );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b = b-&gt;link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sum = </a:t>
            </a:r>
            <a:r>
              <a:rPr lang="pt-BR" altLang="zh-TW" dirty="0">
                <a:ea typeface="細明體" panose="02020509000000000000" pitchFamily="49" charset="-120"/>
              </a:rPr>
              <a:t>a-&gt;coef + b-&gt;coef;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if( sum ) attach( sum, a-&gt;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rear );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a = a-&gt;link;    b = b-&gt;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attach( </a:t>
            </a:r>
            <a:r>
              <a:rPr lang="en-US" altLang="zh-TW" dirty="0"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ea typeface="細明體" panose="02020509000000000000" pitchFamily="49" charset="-120"/>
              </a:rPr>
              <a:t>coef</a:t>
            </a:r>
            <a:r>
              <a:rPr lang="en-US" altLang="zh-TW" dirty="0"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rear );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a = a-&gt;link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338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內容版面配置區 1"/>
          <p:cNvSpPr>
            <a:spLocks noGrp="1"/>
          </p:cNvSpPr>
          <p:nvPr>
            <p:ph sz="half" idx="1"/>
          </p:nvPr>
        </p:nvSpPr>
        <p:spPr>
          <a:xfrm>
            <a:off x="395478" y="548640"/>
            <a:ext cx="8353044" cy="3312414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create a new node with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coefficient and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exponent,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attach it to the node pointed to by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.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is updated to point to this new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ea typeface="細明體" panose="02020509000000000000" pitchFamily="49" charset="-120"/>
              </a:rPr>
              <a:t>exponent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ea typeface="細明體" panose="02020509000000000000" pitchFamily="49" charset="-120"/>
              </a:rPr>
              <a:t>polyPointer &amp;ptr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ea typeface="細明體" panose="02020509000000000000" pitchFamily="49" charset="-120"/>
              </a:rPr>
              <a:t>coef</a:t>
            </a:r>
            <a:r>
              <a:rPr lang="en-US" altLang="zh-TW" dirty="0">
                <a:ea typeface="細明體" panose="02020509000000000000" pitchFamily="49" charset="-120"/>
              </a:rPr>
              <a:t> = coefficient;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 = exponent;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ptr</a:t>
            </a:r>
            <a:r>
              <a:rPr lang="en-US" altLang="zh-TW" dirty="0">
                <a:ea typeface="細明體" panose="02020509000000000000" pitchFamily="49" charset="-120"/>
              </a:rPr>
              <a:t>-&gt;link = temp;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ptr</a:t>
            </a:r>
            <a:r>
              <a:rPr lang="en-US" altLang="zh-TW" dirty="0">
                <a:ea typeface="細明體" panose="02020509000000000000" pitchFamily="49" charset="-120"/>
              </a:rPr>
              <a:t> = temp;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 smtClean="0">
              <a:cs typeface="Courier New" pitchFamily="49" charset="0"/>
            </a:endParaRPr>
          </a:p>
        </p:txBody>
      </p:sp>
      <p:sp>
        <p:nvSpPr>
          <p:cNvPr id="48131" name="內容版面配置區 2"/>
          <p:cNvSpPr>
            <a:spLocks noGrp="1"/>
          </p:cNvSpPr>
          <p:nvPr>
            <p:ph sz="half" idx="2"/>
          </p:nvPr>
        </p:nvSpPr>
        <p:spPr>
          <a:xfrm>
            <a:off x="395478" y="3861054"/>
            <a:ext cx="8353044" cy="432054"/>
          </a:xfrm>
        </p:spPr>
        <p:txBody>
          <a:bodyPr/>
          <a:lstStyle/>
          <a:p>
            <a:r>
              <a:rPr lang="en-US" altLang="zh-TW" b="1" u="sng" smtClean="0"/>
              <a:t>Program 4.10:</a:t>
            </a:r>
            <a:r>
              <a:rPr lang="en-US" altLang="zh-TW" u="sng" smtClean="0"/>
              <a:t> Attach a node to the end of a list (p.164)</a:t>
            </a:r>
            <a:endParaRPr lang="zh-TW" altLang="en-US" u="sng" smtClean="0"/>
          </a:p>
        </p:txBody>
      </p:sp>
    </p:spTree>
    <p:extLst>
      <p:ext uri="{BB962C8B-B14F-4D97-AF65-F5344CB8AC3E}">
        <p14:creationId xmlns:p14="http://schemas.microsoft.com/office/powerpoint/2010/main" val="160271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a polynomial which is the sum of a and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padd</a:t>
            </a:r>
            <a:r>
              <a:rPr lang="en-US" altLang="zh-TW" dirty="0"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a,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b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rear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c, temp;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 = rear;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a polynomial which is the sum of a and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padd</a:t>
            </a:r>
            <a:r>
              <a:rPr lang="en-US" altLang="zh-TW" dirty="0"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a,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b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rear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c, temp;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 = rear;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線單箭頭接點 19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7" name="矩形 11"/>
          <p:cNvSpPr>
            <a:spLocks noChangeArrowheads="1"/>
          </p:cNvSpPr>
          <p:nvPr/>
        </p:nvSpPr>
        <p:spPr bwMode="auto">
          <a:xfrm>
            <a:off x="1116013" y="314483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0308" name="矩形 12"/>
          <p:cNvSpPr>
            <a:spLocks noChangeArrowheads="1"/>
          </p:cNvSpPr>
          <p:nvPr/>
        </p:nvSpPr>
        <p:spPr bwMode="auto">
          <a:xfrm>
            <a:off x="1116013" y="429577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 rot="16200000" flipH="1">
            <a:off x="1331913" y="46561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rot="5400000">
            <a:off x="1331913" y="35036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1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403350" y="31448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1403350" y="42957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140335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36" name="矩形 12"/>
          <p:cNvSpPr>
            <a:spLocks noChangeArrowheads="1"/>
          </p:cNvSpPr>
          <p:nvPr/>
        </p:nvSpPr>
        <p:spPr bwMode="auto">
          <a:xfrm>
            <a:off x="1258888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a polynomial which is the sum of a and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padd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rear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c,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 = rear;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31" name="矩形 11"/>
          <p:cNvSpPr>
            <a:spLocks noChangeArrowheads="1"/>
          </p:cNvSpPr>
          <p:nvPr/>
        </p:nvSpPr>
        <p:spPr bwMode="auto">
          <a:xfrm>
            <a:off x="1116013" y="314483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332" name="矩形 12"/>
          <p:cNvSpPr>
            <a:spLocks noChangeArrowheads="1"/>
          </p:cNvSpPr>
          <p:nvPr/>
        </p:nvSpPr>
        <p:spPr bwMode="auto">
          <a:xfrm>
            <a:off x="1116013" y="429577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rot="16200000" flipH="1">
            <a:off x="1331913" y="46561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1331913" y="35036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45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403350" y="31448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1403350" y="42957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線單箭頭接點 45"/>
          <p:cNvCxnSpPr/>
          <p:nvPr/>
        </p:nvCxnSpPr>
        <p:spPr>
          <a:xfrm rot="5400000">
            <a:off x="1334294" y="6093619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140335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71" name="矩形 12"/>
          <p:cNvSpPr>
            <a:spLocks noChangeArrowheads="1"/>
          </p:cNvSpPr>
          <p:nvPr/>
        </p:nvSpPr>
        <p:spPr bwMode="auto">
          <a:xfrm>
            <a:off x="1258888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a polynomial which is the sum of a and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padd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a,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b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rear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c,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 = rear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55" name="矩形 11"/>
          <p:cNvSpPr>
            <a:spLocks noChangeArrowheads="1"/>
          </p:cNvSpPr>
          <p:nvPr/>
        </p:nvSpPr>
        <p:spPr bwMode="auto">
          <a:xfrm>
            <a:off x="1116013" y="314483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2356" name="矩形 12"/>
          <p:cNvSpPr>
            <a:spLocks noChangeArrowheads="1"/>
          </p:cNvSpPr>
          <p:nvPr/>
        </p:nvSpPr>
        <p:spPr bwMode="auto">
          <a:xfrm>
            <a:off x="1116013" y="429577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rot="16200000" flipH="1">
            <a:off x="1331913" y="46561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5400000">
            <a:off x="1331913" y="35036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69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1403350" y="31448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1403350" y="42957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3" name="直線單箭頭接點 52"/>
          <p:cNvCxnSpPr/>
          <p:nvPr/>
        </p:nvCxnSpPr>
        <p:spPr>
          <a:xfrm rot="5400000">
            <a:off x="1334294" y="6093619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140335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96" name="矩形 12"/>
          <p:cNvSpPr>
            <a:spLocks noChangeArrowheads="1"/>
          </p:cNvSpPr>
          <p:nvPr/>
        </p:nvSpPr>
        <p:spPr bwMode="auto">
          <a:xfrm>
            <a:off x="1258888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 smtClean="0">
                <a:ea typeface="細明體" panose="02020509000000000000" pitchFamily="49" charset="-120"/>
              </a:rPr>
              <a:t>a-&gt;</a:t>
            </a:r>
            <a:r>
              <a:rPr lang="en-US" altLang="zh-TW" dirty="0" err="1" smtClean="0"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ea typeface="細明體" panose="02020509000000000000" pitchFamily="49" charset="-120"/>
              </a:rPr>
              <a:t>, b-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 smtClean="0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 smtClean="0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 smtClean="0">
                <a:ea typeface="細明體" panose="02020509000000000000" pitchFamily="49" charset="-120"/>
              </a:rPr>
              <a:t>b-&gt;</a:t>
            </a:r>
            <a:r>
              <a:rPr lang="en-US" altLang="zh-TW" dirty="0" err="1" smtClean="0">
                <a:ea typeface="細明體" panose="02020509000000000000" pitchFamily="49" charset="-120"/>
              </a:rPr>
              <a:t>coef</a:t>
            </a:r>
            <a:r>
              <a:rPr lang="en-US" altLang="zh-TW" dirty="0" smtClean="0">
                <a:ea typeface="細明體" panose="02020509000000000000" pitchFamily="49" charset="-120"/>
              </a:rPr>
              <a:t>, b-&gt;</a:t>
            </a:r>
            <a:r>
              <a:rPr lang="en-US" altLang="zh-TW" dirty="0" err="1" smtClean="0"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ea typeface="細明體" panose="02020509000000000000" pitchFamily="49" charset="-120"/>
              </a:rPr>
              <a:t>, rear );    b = b-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 smtClean="0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 smtClean="0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 smtClean="0">
                <a:ea typeface="細明體" panose="02020509000000000000" pitchFamily="49" charset="-120"/>
              </a:rPr>
              <a:t>a-&gt;coef + b-</a:t>
            </a:r>
            <a:r>
              <a:rPr lang="pt-B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 smtClean="0">
                <a:ea typeface="細明體" panose="02020509000000000000" pitchFamily="49" charset="-120"/>
              </a:rPr>
              <a:t>a-&gt;</a:t>
            </a:r>
            <a:r>
              <a:rPr lang="en-US" altLang="zh-TW" dirty="0" err="1" smtClean="0"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ea typeface="細明體" panose="02020509000000000000" pitchFamily="49" charset="-120"/>
              </a:rPr>
              <a:t>, rear );</a:t>
            </a:r>
          </a:p>
          <a:p>
            <a:r>
              <a:rPr lang="en-US" altLang="zh-TW" dirty="0" smtClean="0"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 smtClean="0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 smtClean="0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 smtClean="0">
                <a:ea typeface="細明體" panose="02020509000000000000" pitchFamily="49" charset="-120"/>
              </a:rPr>
              <a:t>a-&gt;</a:t>
            </a:r>
            <a:r>
              <a:rPr lang="en-US" altLang="zh-TW" dirty="0" err="1" smtClean="0">
                <a:ea typeface="細明體" panose="02020509000000000000" pitchFamily="49" charset="-120"/>
              </a:rPr>
              <a:t>coef</a:t>
            </a:r>
            <a:r>
              <a:rPr lang="en-US" altLang="zh-TW" dirty="0" smtClean="0">
                <a:ea typeface="細明體" panose="02020509000000000000" pitchFamily="49" charset="-120"/>
              </a:rPr>
              <a:t>, a-&gt;</a:t>
            </a:r>
            <a:r>
              <a:rPr lang="en-US" altLang="zh-TW" dirty="0" err="1" smtClean="0">
                <a:ea typeface="細明體" panose="02020509000000000000" pitchFamily="49" charset="-120"/>
              </a:rPr>
              <a:t>expon</a:t>
            </a:r>
            <a:r>
              <a:rPr lang="en-US" altLang="zh-TW" dirty="0" smtClean="0">
                <a:ea typeface="細明體" panose="02020509000000000000" pitchFamily="49" charset="-120"/>
              </a:rPr>
              <a:t>, rear );    a = a-&gt;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13315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-&gt;link = temp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 = temp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4000" b="1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80" name="矩形 11"/>
          <p:cNvSpPr>
            <a:spLocks noChangeArrowheads="1"/>
          </p:cNvSpPr>
          <p:nvPr/>
        </p:nvSpPr>
        <p:spPr bwMode="auto">
          <a:xfrm>
            <a:off x="1116013" y="314483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381" name="矩形 12"/>
          <p:cNvSpPr>
            <a:spLocks noChangeArrowheads="1"/>
          </p:cNvSpPr>
          <p:nvPr/>
        </p:nvSpPr>
        <p:spPr bwMode="auto">
          <a:xfrm>
            <a:off x="1116013" y="429577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1331913" y="46561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1331913" y="35036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94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403350" y="31448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403350" y="42957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rot="5400000">
            <a:off x="1334294" y="6093619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40335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21" name="矩形 12"/>
          <p:cNvSpPr>
            <a:spLocks noChangeArrowheads="1"/>
          </p:cNvSpPr>
          <p:nvPr/>
        </p:nvSpPr>
        <p:spPr bwMode="auto">
          <a:xfrm>
            <a:off x="1258888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Polynomials Represention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268413"/>
            <a:ext cx="8351838" cy="302469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/>
              <a:t>In general, we want to represent the polynomial:</a:t>
            </a:r>
          </a:p>
          <a:p>
            <a:pPr lvl="1" eaLnBrk="1" hangingPunct="1">
              <a:defRPr/>
            </a:pP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marL="358775" lvl="1" indent="0" eaLnBrk="1" hangingPunct="1">
              <a:buFont typeface="Arial" charset="0"/>
              <a:buNone/>
              <a:defRPr/>
            </a:pPr>
            <a:r>
              <a:rPr lang="en-US" altLang="zh-TW" dirty="0" smtClean="0"/>
              <a:t>where the </a:t>
            </a:r>
            <a:r>
              <a:rPr lang="en-US" altLang="zh-TW" i="1" dirty="0" err="1" smtClean="0"/>
              <a:t>a</a:t>
            </a:r>
            <a:r>
              <a:rPr lang="en-US" altLang="zh-TW" i="1" baseline="-25000" dirty="0" err="1" smtClean="0"/>
              <a:t>i</a:t>
            </a:r>
            <a:r>
              <a:rPr lang="en-US" altLang="zh-TW" i="1" baseline="-25000" dirty="0" smtClean="0"/>
              <a:t>  </a:t>
            </a:r>
            <a:r>
              <a:rPr lang="en-US" altLang="zh-TW" dirty="0" smtClean="0"/>
              <a:t>are nonzero coefficients and the </a:t>
            </a:r>
            <a:r>
              <a:rPr lang="en-US" altLang="zh-TW" i="1" dirty="0" err="1" smtClean="0"/>
              <a:t>e</a:t>
            </a:r>
            <a:r>
              <a:rPr lang="en-US" altLang="zh-TW" i="1" baseline="-25000" dirty="0" err="1" smtClean="0"/>
              <a:t>i</a:t>
            </a:r>
            <a:r>
              <a:rPr lang="en-US" altLang="zh-TW" dirty="0" smtClean="0"/>
              <a:t> are nonnegative integer exponents such that </a:t>
            </a:r>
            <a:r>
              <a:rPr lang="en-US" altLang="zh-TW" i="1" dirty="0" smtClean="0"/>
              <a:t>e</a:t>
            </a:r>
            <a:r>
              <a:rPr lang="en-US" altLang="zh-TW" i="1" baseline="-25000" dirty="0" smtClean="0"/>
              <a:t>m</a:t>
            </a:r>
            <a:r>
              <a:rPr lang="en-US" altLang="zh-TW" baseline="-25000" dirty="0" smtClean="0">
                <a:latin typeface="Symbol" pitchFamily="18" charset="2"/>
              </a:rPr>
              <a:t>-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&gt;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e</a:t>
            </a:r>
            <a:r>
              <a:rPr lang="en-US" altLang="zh-TW" i="1" baseline="-25000" dirty="0" smtClean="0"/>
              <a:t>m</a:t>
            </a:r>
            <a:r>
              <a:rPr lang="en-US" altLang="zh-TW" baseline="-25000" dirty="0" smtClean="0">
                <a:latin typeface="Symbol" pitchFamily="18" charset="2"/>
              </a:rPr>
              <a:t>-</a:t>
            </a:r>
            <a:r>
              <a:rPr lang="en-US" altLang="zh-TW" baseline="-25000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&gt;</a:t>
            </a:r>
            <a:r>
              <a:rPr lang="zh-TW" altLang="en-US" dirty="0" smtClean="0">
                <a:latin typeface="+mj-lt"/>
              </a:rPr>
              <a:t> </a:t>
            </a:r>
            <a:r>
              <a:rPr lang="zh-TW" altLang="en-US" dirty="0" smtClean="0">
                <a:latin typeface="Cambria Math"/>
              </a:rPr>
              <a:t>⋯</a:t>
            </a:r>
            <a:r>
              <a:rPr lang="en-US" altLang="zh-TW" dirty="0" smtClean="0">
                <a:cs typeface="Times New Roman" pitchFamily="18" charset="0"/>
              </a:rPr>
              <a:t> </a:t>
            </a:r>
            <a:r>
              <a:rPr lang="en-US" altLang="zh-TW" dirty="0" smtClean="0">
                <a:latin typeface="Symbol" pitchFamily="18" charset="2"/>
              </a:rPr>
              <a:t>&gt;</a:t>
            </a:r>
            <a:r>
              <a:rPr lang="zh-TW" altLang="en-US" dirty="0" smtClean="0">
                <a:cs typeface="Times New Roman" pitchFamily="18" charset="0"/>
              </a:rPr>
              <a:t> </a:t>
            </a:r>
            <a:r>
              <a:rPr lang="en-US" altLang="zh-TW" i="1" dirty="0" smtClean="0"/>
              <a:t>e</a:t>
            </a:r>
            <a:r>
              <a:rPr lang="en-US" altLang="zh-TW" baseline="-25000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&gt;</a:t>
            </a:r>
            <a:r>
              <a:rPr lang="zh-TW" altLang="en-US" dirty="0" smtClean="0">
                <a:latin typeface="+mj-lt"/>
              </a:rPr>
              <a:t> </a:t>
            </a:r>
            <a:r>
              <a:rPr lang="en-US" altLang="zh-TW" i="1" dirty="0" smtClean="0"/>
              <a:t>e</a:t>
            </a:r>
            <a:r>
              <a:rPr lang="en-US" altLang="zh-TW" baseline="-25000" dirty="0" smtClean="0"/>
              <a:t>0</a:t>
            </a:r>
            <a:r>
              <a:rPr lang="en-US" altLang="zh-TW" dirty="0" smtClean="0">
                <a:sym typeface="Symbol"/>
              </a:rPr>
              <a:t>  </a:t>
            </a:r>
            <a:r>
              <a:rPr lang="en-US" altLang="zh-TW" dirty="0" smtClean="0"/>
              <a:t>0.</a:t>
            </a:r>
          </a:p>
          <a:p>
            <a:pPr eaLnBrk="1" hangingPunct="1">
              <a:defRPr/>
            </a:pPr>
            <a:r>
              <a:rPr lang="en-US" altLang="zh-TW" dirty="0" smtClean="0"/>
              <a:t>We represent each term as a node containing </a:t>
            </a:r>
            <a:r>
              <a:rPr lang="en-US" altLang="zh-TW" dirty="0" smtClean="0">
                <a:solidFill>
                  <a:srgbClr val="0000FF"/>
                </a:solidFill>
              </a:rPr>
              <a:t>coefficient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0000FF"/>
                </a:solidFill>
              </a:rPr>
              <a:t>exponent</a:t>
            </a:r>
            <a:r>
              <a:rPr lang="en-US" altLang="zh-TW" dirty="0" smtClean="0"/>
              <a:t> fields, as well as a </a:t>
            </a:r>
            <a:r>
              <a:rPr lang="en-US" altLang="zh-TW" dirty="0" smtClean="0">
                <a:solidFill>
                  <a:srgbClr val="0000FF"/>
                </a:solidFill>
              </a:rPr>
              <a:t>pointer</a:t>
            </a:r>
            <a:r>
              <a:rPr lang="en-US" altLang="zh-TW" dirty="0" smtClean="0">
                <a:solidFill>
                  <a:schemeClr val="tx2"/>
                </a:solidFill>
              </a:rPr>
              <a:t> </a:t>
            </a:r>
            <a:r>
              <a:rPr lang="en-US" altLang="zh-TW" dirty="0" smtClean="0"/>
              <a:t>to the next term.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700338" y="1989138"/>
          <a:ext cx="3200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方程式" r:id="rId3" imgW="1688760" imgH="241200" progId="Equation.3">
                  <p:embed/>
                </p:oleObj>
              </mc:Choice>
              <mc:Fallback>
                <p:oleObj name="方程式" r:id="rId3" imgW="16887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989138"/>
                        <a:ext cx="3200400" cy="4540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14339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-&gt;link = temp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 = temp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04" name="矩形 11"/>
          <p:cNvSpPr>
            <a:spLocks noChangeArrowheads="1"/>
          </p:cNvSpPr>
          <p:nvPr/>
        </p:nvSpPr>
        <p:spPr bwMode="auto">
          <a:xfrm>
            <a:off x="1116013" y="314483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4405" name="矩形 12"/>
          <p:cNvSpPr>
            <a:spLocks noChangeArrowheads="1"/>
          </p:cNvSpPr>
          <p:nvPr/>
        </p:nvSpPr>
        <p:spPr bwMode="auto">
          <a:xfrm>
            <a:off x="1116013" y="429577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1331913" y="46561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1331913" y="35036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18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403350" y="31448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403350" y="42957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rot="5400000">
            <a:off x="1334294" y="6093619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40335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45" name="矩形 12"/>
          <p:cNvSpPr>
            <a:spLocks noChangeArrowheads="1"/>
          </p:cNvSpPr>
          <p:nvPr/>
        </p:nvSpPr>
        <p:spPr bwMode="auto">
          <a:xfrm>
            <a:off x="1258888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2555875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52" name="矩形 12"/>
          <p:cNvSpPr>
            <a:spLocks noChangeArrowheads="1"/>
          </p:cNvSpPr>
          <p:nvPr/>
        </p:nvSpPr>
        <p:spPr bwMode="auto">
          <a:xfrm>
            <a:off x="2411413" y="54451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4459" name="矩形 12"/>
          <p:cNvSpPr>
            <a:spLocks noChangeArrowheads="1"/>
          </p:cNvSpPr>
          <p:nvPr/>
        </p:nvSpPr>
        <p:spPr bwMode="auto">
          <a:xfrm>
            <a:off x="827532" y="5733288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15363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-&gt;link = temp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 = temp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28" name="矩形 11"/>
          <p:cNvSpPr>
            <a:spLocks noChangeArrowheads="1"/>
          </p:cNvSpPr>
          <p:nvPr/>
        </p:nvSpPr>
        <p:spPr bwMode="auto">
          <a:xfrm>
            <a:off x="1116013" y="314483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5429" name="矩形 12"/>
          <p:cNvSpPr>
            <a:spLocks noChangeArrowheads="1"/>
          </p:cNvSpPr>
          <p:nvPr/>
        </p:nvSpPr>
        <p:spPr bwMode="auto">
          <a:xfrm>
            <a:off x="1116013" y="429577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1331913" y="46561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1331913" y="35036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42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403350" y="31448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403350" y="42957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rot="5400000">
            <a:off x="1334294" y="6093619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40335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69" name="矩形 12"/>
          <p:cNvSpPr>
            <a:spLocks noChangeArrowheads="1"/>
          </p:cNvSpPr>
          <p:nvPr/>
        </p:nvSpPr>
        <p:spPr bwMode="auto">
          <a:xfrm>
            <a:off x="1258888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2555875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76" name="矩形 12"/>
          <p:cNvSpPr>
            <a:spLocks noChangeArrowheads="1"/>
          </p:cNvSpPr>
          <p:nvPr/>
        </p:nvSpPr>
        <p:spPr bwMode="auto">
          <a:xfrm>
            <a:off x="2411413" y="54451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rot="5400000">
            <a:off x="2485231" y="6090444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12"/>
          <p:cNvSpPr>
            <a:spLocks noChangeArrowheads="1"/>
          </p:cNvSpPr>
          <p:nvPr/>
        </p:nvSpPr>
        <p:spPr bwMode="auto">
          <a:xfrm>
            <a:off x="827532" y="5733288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16387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-&gt;link = temp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 = temp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52" name="矩形 11"/>
          <p:cNvSpPr>
            <a:spLocks noChangeArrowheads="1"/>
          </p:cNvSpPr>
          <p:nvPr/>
        </p:nvSpPr>
        <p:spPr bwMode="auto">
          <a:xfrm>
            <a:off x="1116013" y="314483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6453" name="矩形 12"/>
          <p:cNvSpPr>
            <a:spLocks noChangeArrowheads="1"/>
          </p:cNvSpPr>
          <p:nvPr/>
        </p:nvSpPr>
        <p:spPr bwMode="auto">
          <a:xfrm>
            <a:off x="1116013" y="429577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1331913" y="46561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1331913" y="35036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66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403350" y="31448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403350" y="42957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rot="5400000">
            <a:off x="1334294" y="6093619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40335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93" name="矩形 12"/>
          <p:cNvSpPr>
            <a:spLocks noChangeArrowheads="1"/>
          </p:cNvSpPr>
          <p:nvPr/>
        </p:nvSpPr>
        <p:spPr bwMode="auto">
          <a:xfrm>
            <a:off x="1258888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2555875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00" name="矩形 12"/>
          <p:cNvSpPr>
            <a:spLocks noChangeArrowheads="1"/>
          </p:cNvSpPr>
          <p:nvPr/>
        </p:nvSpPr>
        <p:spPr bwMode="auto">
          <a:xfrm>
            <a:off x="2411413" y="54451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rot="5400000">
            <a:off x="2485231" y="6090444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12"/>
          <p:cNvSpPr>
            <a:spLocks noChangeArrowheads="1"/>
          </p:cNvSpPr>
          <p:nvPr/>
        </p:nvSpPr>
        <p:spPr bwMode="auto">
          <a:xfrm>
            <a:off x="827532" y="5733288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17411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-&gt;link = temp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 = temp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76" name="矩形 11"/>
          <p:cNvSpPr>
            <a:spLocks noChangeArrowheads="1"/>
          </p:cNvSpPr>
          <p:nvPr/>
        </p:nvSpPr>
        <p:spPr bwMode="auto">
          <a:xfrm>
            <a:off x="1116013" y="314483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7477" name="矩形 12"/>
          <p:cNvSpPr>
            <a:spLocks noChangeArrowheads="1"/>
          </p:cNvSpPr>
          <p:nvPr/>
        </p:nvSpPr>
        <p:spPr bwMode="auto">
          <a:xfrm>
            <a:off x="1116013" y="429577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1331913" y="46561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1331913" y="35036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90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403350" y="31448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403350" y="42957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>
            <a:off x="1549400" y="5880100"/>
            <a:ext cx="862013" cy="42862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40335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17" name="矩形 12"/>
          <p:cNvSpPr>
            <a:spLocks noChangeArrowheads="1"/>
          </p:cNvSpPr>
          <p:nvPr/>
        </p:nvSpPr>
        <p:spPr bwMode="auto">
          <a:xfrm>
            <a:off x="1258888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2555875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24" name="矩形 12"/>
          <p:cNvSpPr>
            <a:spLocks noChangeArrowheads="1"/>
          </p:cNvSpPr>
          <p:nvPr/>
        </p:nvSpPr>
        <p:spPr bwMode="auto">
          <a:xfrm>
            <a:off x="2411413" y="54451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rot="5400000">
            <a:off x="2485231" y="6090444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12"/>
          <p:cNvSpPr>
            <a:spLocks noChangeArrowheads="1"/>
          </p:cNvSpPr>
          <p:nvPr/>
        </p:nvSpPr>
        <p:spPr bwMode="auto">
          <a:xfrm>
            <a:off x="827532" y="5733288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18435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-&gt;link = temp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 = temp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00" name="矩形 11"/>
          <p:cNvSpPr>
            <a:spLocks noChangeArrowheads="1"/>
          </p:cNvSpPr>
          <p:nvPr/>
        </p:nvSpPr>
        <p:spPr bwMode="auto">
          <a:xfrm>
            <a:off x="1116013" y="314483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8501" name="矩形 12"/>
          <p:cNvSpPr>
            <a:spLocks noChangeArrowheads="1"/>
          </p:cNvSpPr>
          <p:nvPr/>
        </p:nvSpPr>
        <p:spPr bwMode="auto">
          <a:xfrm>
            <a:off x="1116013" y="429577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1331913" y="46561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1331913" y="35036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14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403350" y="31448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403350" y="42957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rot="5400000">
            <a:off x="1334294" y="6093619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40335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41" name="矩形 12"/>
          <p:cNvSpPr>
            <a:spLocks noChangeArrowheads="1"/>
          </p:cNvSpPr>
          <p:nvPr/>
        </p:nvSpPr>
        <p:spPr bwMode="auto">
          <a:xfrm>
            <a:off x="1258888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2555875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48" name="矩形 12"/>
          <p:cNvSpPr>
            <a:spLocks noChangeArrowheads="1"/>
          </p:cNvSpPr>
          <p:nvPr/>
        </p:nvSpPr>
        <p:spPr bwMode="auto">
          <a:xfrm>
            <a:off x="2411413" y="54451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rot="5400000">
            <a:off x="2485231" y="6090444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12"/>
          <p:cNvSpPr>
            <a:spLocks noChangeArrowheads="1"/>
          </p:cNvSpPr>
          <p:nvPr/>
        </p:nvSpPr>
        <p:spPr bwMode="auto">
          <a:xfrm>
            <a:off x="827532" y="5733288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19459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-&gt;link = temp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= temp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24" name="矩形 11"/>
          <p:cNvSpPr>
            <a:spLocks noChangeArrowheads="1"/>
          </p:cNvSpPr>
          <p:nvPr/>
        </p:nvSpPr>
        <p:spPr bwMode="auto">
          <a:xfrm>
            <a:off x="1116013" y="314483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9525" name="矩形 12"/>
          <p:cNvSpPr>
            <a:spLocks noChangeArrowheads="1"/>
          </p:cNvSpPr>
          <p:nvPr/>
        </p:nvSpPr>
        <p:spPr bwMode="auto">
          <a:xfrm>
            <a:off x="1116013" y="429577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1331913" y="46561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1331913" y="35036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538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403350" y="31448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403350" y="42957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rot="5400000">
            <a:off x="1334294" y="6093619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40335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565" name="矩形 12"/>
          <p:cNvSpPr>
            <a:spLocks noChangeArrowheads="1"/>
          </p:cNvSpPr>
          <p:nvPr/>
        </p:nvSpPr>
        <p:spPr bwMode="auto">
          <a:xfrm>
            <a:off x="1258888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2555875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572" name="矩形 12"/>
          <p:cNvSpPr>
            <a:spLocks noChangeArrowheads="1"/>
          </p:cNvSpPr>
          <p:nvPr/>
        </p:nvSpPr>
        <p:spPr bwMode="auto">
          <a:xfrm>
            <a:off x="2411413" y="54451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rot="5400000">
            <a:off x="2485231" y="6090444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12"/>
          <p:cNvSpPr>
            <a:spLocks noChangeArrowheads="1"/>
          </p:cNvSpPr>
          <p:nvPr/>
        </p:nvSpPr>
        <p:spPr bwMode="auto">
          <a:xfrm>
            <a:off x="827532" y="5733288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20483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= temp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8" name="矩形 11"/>
          <p:cNvSpPr>
            <a:spLocks noChangeArrowheads="1"/>
          </p:cNvSpPr>
          <p:nvPr/>
        </p:nvSpPr>
        <p:spPr bwMode="auto">
          <a:xfrm>
            <a:off x="1116013" y="314483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0549" name="矩形 12"/>
          <p:cNvSpPr>
            <a:spLocks noChangeArrowheads="1"/>
          </p:cNvSpPr>
          <p:nvPr/>
        </p:nvSpPr>
        <p:spPr bwMode="auto">
          <a:xfrm>
            <a:off x="1116013" y="429577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1331913" y="46561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1331913" y="35036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62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403350" y="31448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403350" y="42957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rot="5400000">
            <a:off x="1334294" y="6093619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40335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89" name="矩形 12"/>
          <p:cNvSpPr>
            <a:spLocks noChangeArrowheads="1"/>
          </p:cNvSpPr>
          <p:nvPr/>
        </p:nvSpPr>
        <p:spPr bwMode="auto">
          <a:xfrm>
            <a:off x="1258888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2555875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96" name="矩形 12"/>
          <p:cNvSpPr>
            <a:spLocks noChangeArrowheads="1"/>
          </p:cNvSpPr>
          <p:nvPr/>
        </p:nvSpPr>
        <p:spPr bwMode="auto">
          <a:xfrm>
            <a:off x="2411413" y="54451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rot="5400000">
            <a:off x="2485231" y="6090444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12"/>
          <p:cNvSpPr>
            <a:spLocks noChangeArrowheads="1"/>
          </p:cNvSpPr>
          <p:nvPr/>
        </p:nvSpPr>
        <p:spPr bwMode="auto">
          <a:xfrm>
            <a:off x="827532" y="5733288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21507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= temp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72" name="矩形 11"/>
          <p:cNvSpPr>
            <a:spLocks noChangeArrowheads="1"/>
          </p:cNvSpPr>
          <p:nvPr/>
        </p:nvSpPr>
        <p:spPr bwMode="auto">
          <a:xfrm>
            <a:off x="1116013" y="314483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1573" name="矩形 12"/>
          <p:cNvSpPr>
            <a:spLocks noChangeArrowheads="1"/>
          </p:cNvSpPr>
          <p:nvPr/>
        </p:nvSpPr>
        <p:spPr bwMode="auto">
          <a:xfrm>
            <a:off x="1116013" y="429577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1331913" y="46561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1331913" y="35036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86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403350" y="31448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403350" y="42957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>
            <a:off x="1549400" y="5880100"/>
            <a:ext cx="862013" cy="42862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40335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613" name="矩形 12"/>
          <p:cNvSpPr>
            <a:spLocks noChangeArrowheads="1"/>
          </p:cNvSpPr>
          <p:nvPr/>
        </p:nvSpPr>
        <p:spPr bwMode="auto">
          <a:xfrm>
            <a:off x="1258888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2555875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620" name="矩形 12"/>
          <p:cNvSpPr>
            <a:spLocks noChangeArrowheads="1"/>
          </p:cNvSpPr>
          <p:nvPr/>
        </p:nvSpPr>
        <p:spPr bwMode="auto">
          <a:xfrm>
            <a:off x="2411413" y="54451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rot="5400000">
            <a:off x="2485231" y="6090444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12"/>
          <p:cNvSpPr>
            <a:spLocks noChangeArrowheads="1"/>
          </p:cNvSpPr>
          <p:nvPr/>
        </p:nvSpPr>
        <p:spPr bwMode="auto">
          <a:xfrm>
            <a:off x="827532" y="5733288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22531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96" name="矩形 11"/>
          <p:cNvSpPr>
            <a:spLocks noChangeArrowheads="1"/>
          </p:cNvSpPr>
          <p:nvPr/>
        </p:nvSpPr>
        <p:spPr bwMode="auto">
          <a:xfrm>
            <a:off x="1116013" y="314483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2597" name="矩形 12"/>
          <p:cNvSpPr>
            <a:spLocks noChangeArrowheads="1"/>
          </p:cNvSpPr>
          <p:nvPr/>
        </p:nvSpPr>
        <p:spPr bwMode="auto">
          <a:xfrm>
            <a:off x="1116013" y="429577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1331913" y="46561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1331913" y="35036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610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403350" y="31448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403350" y="42957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>
            <a:off x="1549400" y="5880100"/>
            <a:ext cx="862013" cy="42862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40335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637" name="矩形 12"/>
          <p:cNvSpPr>
            <a:spLocks noChangeArrowheads="1"/>
          </p:cNvSpPr>
          <p:nvPr/>
        </p:nvSpPr>
        <p:spPr bwMode="auto">
          <a:xfrm>
            <a:off x="1258888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2555875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644" name="矩形 12"/>
          <p:cNvSpPr>
            <a:spLocks noChangeArrowheads="1"/>
          </p:cNvSpPr>
          <p:nvPr/>
        </p:nvSpPr>
        <p:spPr bwMode="auto">
          <a:xfrm>
            <a:off x="2411413" y="54451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rot="5400000">
            <a:off x="2485231" y="6090444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12"/>
          <p:cNvSpPr>
            <a:spLocks noChangeArrowheads="1"/>
          </p:cNvSpPr>
          <p:nvPr/>
        </p:nvSpPr>
        <p:spPr bwMode="auto">
          <a:xfrm>
            <a:off x="827532" y="5733288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23555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20" name="矩形 11"/>
          <p:cNvSpPr>
            <a:spLocks noChangeArrowheads="1"/>
          </p:cNvSpPr>
          <p:nvPr/>
        </p:nvSpPr>
        <p:spPr bwMode="auto">
          <a:xfrm>
            <a:off x="1116013" y="3144838"/>
            <a:ext cx="2873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3621" name="矩形 12"/>
          <p:cNvSpPr>
            <a:spLocks noChangeArrowheads="1"/>
          </p:cNvSpPr>
          <p:nvPr/>
        </p:nvSpPr>
        <p:spPr bwMode="auto">
          <a:xfrm>
            <a:off x="1116013" y="4295775"/>
            <a:ext cx="287337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1331913" y="46561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1331913" y="350361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34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1403350" y="31448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403350" y="42957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>
            <a:off x="1549400" y="5880100"/>
            <a:ext cx="862013" cy="42862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40335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61" name="矩形 12"/>
          <p:cNvSpPr>
            <a:spLocks noChangeArrowheads="1"/>
          </p:cNvSpPr>
          <p:nvPr/>
        </p:nvSpPr>
        <p:spPr bwMode="auto">
          <a:xfrm>
            <a:off x="1258888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Polynomials </a:t>
            </a:r>
            <a:r>
              <a:rPr lang="en-US" altLang="zh-TW" dirty="0" err="1" smtClean="0"/>
              <a:t>Represention</a:t>
            </a:r>
            <a:endParaRPr lang="en-US" altLang="zh-TW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268413"/>
            <a:ext cx="8351838" cy="4464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Assuming that the coefficients are integers, the type declarations are: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000" dirty="0" smtClean="0"/>
          </a:p>
          <a:p>
            <a:pPr marL="355600" indent="0">
              <a:spcBef>
                <a:spcPts val="200"/>
              </a:spcBef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typedef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struct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polyNode</a:t>
            </a:r>
            <a:r>
              <a:rPr lang="en-US" altLang="zh-TW" sz="1800" dirty="0"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8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polyPointer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5560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struct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polyNode</a:t>
            </a:r>
            <a:endParaRPr lang="en-US" altLang="zh-TW" sz="1800" dirty="0"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35560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35560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coef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5560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expon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355600" indent="0">
              <a:spcBef>
                <a:spcPts val="200"/>
              </a:spcBef>
              <a:buNone/>
            </a:pP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8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polyPointer</a:t>
            </a:r>
            <a:r>
              <a:rPr lang="en-US" altLang="zh-TW" sz="1800" dirty="0">
                <a:latin typeface="Lucida Console" panose="020B0609040504020204" pitchFamily="49" charset="0"/>
                <a:ea typeface="細明體" panose="02020509000000000000" pitchFamily="49" charset="-120"/>
              </a:rPr>
              <a:t> link;</a:t>
            </a:r>
          </a:p>
          <a:p>
            <a:pPr marL="355600" indent="0">
              <a:spcBef>
                <a:spcPts val="200"/>
              </a:spcBef>
              <a:buNone/>
            </a:pPr>
            <a:r>
              <a:rPr lang="en-US" altLang="zh-TW" sz="1800" dirty="0" smtClean="0">
                <a:latin typeface="Lucida Console" panose="020B0609040504020204" pitchFamily="49" charset="0"/>
                <a:ea typeface="細明體" panose="02020509000000000000" pitchFamily="49" charset="-120"/>
              </a:rPr>
              <a:t>};</a:t>
            </a:r>
          </a:p>
          <a:p>
            <a:pPr marL="355600" indent="0">
              <a:spcBef>
                <a:spcPts val="0"/>
              </a:spcBef>
              <a:buNone/>
            </a:pPr>
            <a:endParaRPr lang="en-US" altLang="zh-TW" sz="1800" dirty="0"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355600" indent="0">
              <a:spcBef>
                <a:spcPts val="0"/>
              </a:spcBef>
              <a:buNone/>
            </a:pPr>
            <a:r>
              <a:rPr lang="en-US" altLang="zh-TW" sz="18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polyPointer</a:t>
            </a:r>
            <a:r>
              <a:rPr lang="en-US" altLang="zh-TW" sz="18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a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, b;</a:t>
            </a:r>
            <a:endParaRPr lang="en-US" altLang="zh-TW" sz="1800" b="1" dirty="0" smtClean="0">
              <a:latin typeface="Lucida Console" panose="020B0609040504020204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We draw </a:t>
            </a:r>
            <a:r>
              <a:rPr lang="en-US" altLang="zh-TW" i="1" dirty="0" err="1" smtClean="0"/>
              <a:t>polyNodes</a:t>
            </a:r>
            <a:r>
              <a:rPr lang="en-US" altLang="zh-TW" dirty="0" smtClean="0"/>
              <a:t> as:</a:t>
            </a:r>
          </a:p>
        </p:txBody>
      </p:sp>
      <p:graphicFrame>
        <p:nvGraphicFramePr>
          <p:cNvPr id="44050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036046"/>
              </p:ext>
            </p:extLst>
          </p:nvPr>
        </p:nvGraphicFramePr>
        <p:xfrm>
          <a:off x="3995928" y="5301234"/>
          <a:ext cx="3024000" cy="432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coef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expon</a:t>
                      </a:r>
                      <a:endParaRPr kumimoji="1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新細明體" pitchFamily="18" charset="-120"/>
                        </a:rPr>
                        <a:t>link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24579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44" name="矩形 11"/>
          <p:cNvSpPr>
            <a:spLocks noChangeArrowheads="1"/>
          </p:cNvSpPr>
          <p:nvPr/>
        </p:nvSpPr>
        <p:spPr bwMode="auto">
          <a:xfrm>
            <a:off x="2266950" y="31416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4645" name="矩形 12"/>
          <p:cNvSpPr>
            <a:spLocks noChangeArrowheads="1"/>
          </p:cNvSpPr>
          <p:nvPr/>
        </p:nvSpPr>
        <p:spPr bwMode="auto">
          <a:xfrm>
            <a:off x="2266950" y="42926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2482850" y="465296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2482850" y="35004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58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554288" y="31416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2554288" y="42926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>
            <a:off x="1549400" y="5880100"/>
            <a:ext cx="862013" cy="42862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40335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85" name="矩形 12"/>
          <p:cNvSpPr>
            <a:spLocks noChangeArrowheads="1"/>
          </p:cNvSpPr>
          <p:nvPr/>
        </p:nvSpPr>
        <p:spPr bwMode="auto">
          <a:xfrm>
            <a:off x="1258888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25603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68" name="矩形 11"/>
          <p:cNvSpPr>
            <a:spLocks noChangeArrowheads="1"/>
          </p:cNvSpPr>
          <p:nvPr/>
        </p:nvSpPr>
        <p:spPr bwMode="auto">
          <a:xfrm>
            <a:off x="2266950" y="31416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5669" name="矩形 12"/>
          <p:cNvSpPr>
            <a:spLocks noChangeArrowheads="1"/>
          </p:cNvSpPr>
          <p:nvPr/>
        </p:nvSpPr>
        <p:spPr bwMode="auto">
          <a:xfrm>
            <a:off x="2266950" y="42926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2482850" y="465296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2482850" y="35004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82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554288" y="31416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2554288" y="42926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rot="5400000">
            <a:off x="2486819" y="6093619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2555875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709" name="矩形 12"/>
          <p:cNvSpPr>
            <a:spLocks noChangeArrowheads="1"/>
          </p:cNvSpPr>
          <p:nvPr/>
        </p:nvSpPr>
        <p:spPr bwMode="auto">
          <a:xfrm>
            <a:off x="2411413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26627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92" name="矩形 11"/>
          <p:cNvSpPr>
            <a:spLocks noChangeArrowheads="1"/>
          </p:cNvSpPr>
          <p:nvPr/>
        </p:nvSpPr>
        <p:spPr bwMode="auto">
          <a:xfrm>
            <a:off x="2266950" y="31416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6693" name="矩形 12"/>
          <p:cNvSpPr>
            <a:spLocks noChangeArrowheads="1"/>
          </p:cNvSpPr>
          <p:nvPr/>
        </p:nvSpPr>
        <p:spPr bwMode="auto">
          <a:xfrm>
            <a:off x="2266950" y="42926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2482850" y="465296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2482850" y="35004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706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554288" y="31416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2554288" y="42926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2486819" y="6095207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555875" y="57356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744" name="矩形 12"/>
          <p:cNvSpPr>
            <a:spLocks noChangeArrowheads="1"/>
          </p:cNvSpPr>
          <p:nvPr/>
        </p:nvSpPr>
        <p:spPr bwMode="auto">
          <a:xfrm>
            <a:off x="2411413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370840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751" name="矩形 12"/>
          <p:cNvSpPr>
            <a:spLocks noChangeArrowheads="1"/>
          </p:cNvSpPr>
          <p:nvPr/>
        </p:nvSpPr>
        <p:spPr bwMode="auto">
          <a:xfrm>
            <a:off x="3563938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4" name="矩形 12"/>
          <p:cNvSpPr>
            <a:spLocks noChangeArrowheads="1"/>
          </p:cNvSpPr>
          <p:nvPr/>
        </p:nvSpPr>
        <p:spPr bwMode="auto">
          <a:xfrm>
            <a:off x="1979676" y="5733288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27651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16" name="矩形 11"/>
          <p:cNvSpPr>
            <a:spLocks noChangeArrowheads="1"/>
          </p:cNvSpPr>
          <p:nvPr/>
        </p:nvSpPr>
        <p:spPr bwMode="auto">
          <a:xfrm>
            <a:off x="2266950" y="31416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7717" name="矩形 12"/>
          <p:cNvSpPr>
            <a:spLocks noChangeArrowheads="1"/>
          </p:cNvSpPr>
          <p:nvPr/>
        </p:nvSpPr>
        <p:spPr bwMode="auto">
          <a:xfrm>
            <a:off x="2266950" y="42926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2482850" y="465296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2482850" y="35004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30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554288" y="31416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2554288" y="42926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2486819" y="6095207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555875" y="57356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68" name="矩形 12"/>
          <p:cNvSpPr>
            <a:spLocks noChangeArrowheads="1"/>
          </p:cNvSpPr>
          <p:nvPr/>
        </p:nvSpPr>
        <p:spPr bwMode="auto">
          <a:xfrm>
            <a:off x="2411413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370840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75" name="矩形 12"/>
          <p:cNvSpPr>
            <a:spLocks noChangeArrowheads="1"/>
          </p:cNvSpPr>
          <p:nvPr/>
        </p:nvSpPr>
        <p:spPr bwMode="auto">
          <a:xfrm>
            <a:off x="3563938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4194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3" name="直線單箭頭接點 42"/>
          <p:cNvCxnSpPr/>
          <p:nvPr/>
        </p:nvCxnSpPr>
        <p:spPr>
          <a:xfrm rot="5400000">
            <a:off x="3638550" y="6091238"/>
            <a:ext cx="4270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12"/>
          <p:cNvSpPr>
            <a:spLocks noChangeArrowheads="1"/>
          </p:cNvSpPr>
          <p:nvPr/>
        </p:nvSpPr>
        <p:spPr bwMode="auto">
          <a:xfrm>
            <a:off x="1979676" y="5733288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28675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40" name="矩形 11"/>
          <p:cNvSpPr>
            <a:spLocks noChangeArrowheads="1"/>
          </p:cNvSpPr>
          <p:nvPr/>
        </p:nvSpPr>
        <p:spPr bwMode="auto">
          <a:xfrm>
            <a:off x="2266950" y="31416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8741" name="矩形 12"/>
          <p:cNvSpPr>
            <a:spLocks noChangeArrowheads="1"/>
          </p:cNvSpPr>
          <p:nvPr/>
        </p:nvSpPr>
        <p:spPr bwMode="auto">
          <a:xfrm>
            <a:off x="2266950" y="42926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2482850" y="465296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2482850" y="35004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54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554288" y="31416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2554288" y="42926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2486819" y="6095207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555875" y="57356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92" name="矩形 12"/>
          <p:cNvSpPr>
            <a:spLocks noChangeArrowheads="1"/>
          </p:cNvSpPr>
          <p:nvPr/>
        </p:nvSpPr>
        <p:spPr bwMode="auto">
          <a:xfrm>
            <a:off x="2411413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370840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99" name="矩形 12"/>
          <p:cNvSpPr>
            <a:spLocks noChangeArrowheads="1"/>
          </p:cNvSpPr>
          <p:nvPr/>
        </p:nvSpPr>
        <p:spPr bwMode="auto">
          <a:xfrm>
            <a:off x="3563938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4194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3" name="直線單箭頭接點 42"/>
          <p:cNvCxnSpPr/>
          <p:nvPr/>
        </p:nvCxnSpPr>
        <p:spPr>
          <a:xfrm rot="5400000">
            <a:off x="3638550" y="6091238"/>
            <a:ext cx="4270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298767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12"/>
          <p:cNvSpPr>
            <a:spLocks noChangeArrowheads="1"/>
          </p:cNvSpPr>
          <p:nvPr/>
        </p:nvSpPr>
        <p:spPr bwMode="auto">
          <a:xfrm>
            <a:off x="1979676" y="5733288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29699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64" name="矩形 11"/>
          <p:cNvSpPr>
            <a:spLocks noChangeArrowheads="1"/>
          </p:cNvSpPr>
          <p:nvPr/>
        </p:nvSpPr>
        <p:spPr bwMode="auto">
          <a:xfrm>
            <a:off x="2266950" y="31416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9765" name="矩形 12"/>
          <p:cNvSpPr>
            <a:spLocks noChangeArrowheads="1"/>
          </p:cNvSpPr>
          <p:nvPr/>
        </p:nvSpPr>
        <p:spPr bwMode="auto">
          <a:xfrm>
            <a:off x="2266950" y="42926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2482850" y="465296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2482850" y="35004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78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554288" y="31416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2554288" y="42926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555875" y="57356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815" name="矩形 12"/>
          <p:cNvSpPr>
            <a:spLocks noChangeArrowheads="1"/>
          </p:cNvSpPr>
          <p:nvPr/>
        </p:nvSpPr>
        <p:spPr bwMode="auto">
          <a:xfrm>
            <a:off x="2411413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370840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822" name="矩形 12"/>
          <p:cNvSpPr>
            <a:spLocks noChangeArrowheads="1"/>
          </p:cNvSpPr>
          <p:nvPr/>
        </p:nvSpPr>
        <p:spPr bwMode="auto">
          <a:xfrm>
            <a:off x="3563938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4194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3" name="直線單箭頭接點 42"/>
          <p:cNvCxnSpPr/>
          <p:nvPr/>
        </p:nvCxnSpPr>
        <p:spPr>
          <a:xfrm rot="5400000">
            <a:off x="3638550" y="6091238"/>
            <a:ext cx="4270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298767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2700338" y="5876925"/>
            <a:ext cx="862012" cy="42862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12"/>
          <p:cNvSpPr>
            <a:spLocks noChangeArrowheads="1"/>
          </p:cNvSpPr>
          <p:nvPr/>
        </p:nvSpPr>
        <p:spPr bwMode="auto">
          <a:xfrm>
            <a:off x="1979676" y="5733288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30723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8" name="矩形 11"/>
          <p:cNvSpPr>
            <a:spLocks noChangeArrowheads="1"/>
          </p:cNvSpPr>
          <p:nvPr/>
        </p:nvSpPr>
        <p:spPr bwMode="auto">
          <a:xfrm>
            <a:off x="2266950" y="31416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0789" name="矩形 12"/>
          <p:cNvSpPr>
            <a:spLocks noChangeArrowheads="1"/>
          </p:cNvSpPr>
          <p:nvPr/>
        </p:nvSpPr>
        <p:spPr bwMode="auto">
          <a:xfrm>
            <a:off x="2266950" y="42926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2482850" y="465296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2482850" y="35004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802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554288" y="31416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2554288" y="42926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555875" y="57356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839" name="矩形 12"/>
          <p:cNvSpPr>
            <a:spLocks noChangeArrowheads="1"/>
          </p:cNvSpPr>
          <p:nvPr/>
        </p:nvSpPr>
        <p:spPr bwMode="auto">
          <a:xfrm>
            <a:off x="2411413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4194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298767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2700338" y="5876925"/>
            <a:ext cx="862012" cy="42862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31747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12" name="矩形 11"/>
          <p:cNvSpPr>
            <a:spLocks noChangeArrowheads="1"/>
          </p:cNvSpPr>
          <p:nvPr/>
        </p:nvSpPr>
        <p:spPr bwMode="auto">
          <a:xfrm>
            <a:off x="2266950" y="31416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1813" name="矩形 12"/>
          <p:cNvSpPr>
            <a:spLocks noChangeArrowheads="1"/>
          </p:cNvSpPr>
          <p:nvPr/>
        </p:nvSpPr>
        <p:spPr bwMode="auto">
          <a:xfrm>
            <a:off x="3419475" y="42926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3635375" y="465296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2482850" y="35004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826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554288" y="31416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706813" y="42926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555875" y="5735638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863" name="矩形 12"/>
          <p:cNvSpPr>
            <a:spLocks noChangeArrowheads="1"/>
          </p:cNvSpPr>
          <p:nvPr/>
        </p:nvSpPr>
        <p:spPr bwMode="auto">
          <a:xfrm>
            <a:off x="2411413" y="5446713"/>
            <a:ext cx="57626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4194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298767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2700338" y="5876925"/>
            <a:ext cx="862012" cy="42862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32771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36" name="矩形 11"/>
          <p:cNvSpPr>
            <a:spLocks noChangeArrowheads="1"/>
          </p:cNvSpPr>
          <p:nvPr/>
        </p:nvSpPr>
        <p:spPr bwMode="auto">
          <a:xfrm>
            <a:off x="2266950" y="31416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2837" name="矩形 12"/>
          <p:cNvSpPr>
            <a:spLocks noChangeArrowheads="1"/>
          </p:cNvSpPr>
          <p:nvPr/>
        </p:nvSpPr>
        <p:spPr bwMode="auto">
          <a:xfrm>
            <a:off x="3419475" y="42926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3635375" y="465296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2482850" y="35004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850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554288" y="31416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706813" y="42926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3639344" y="6093619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370840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888" name="矩形 12"/>
          <p:cNvSpPr>
            <a:spLocks noChangeArrowheads="1"/>
          </p:cNvSpPr>
          <p:nvPr/>
        </p:nvSpPr>
        <p:spPr bwMode="auto">
          <a:xfrm>
            <a:off x="3563938" y="54451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4194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298767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33795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60" name="矩形 11"/>
          <p:cNvSpPr>
            <a:spLocks noChangeArrowheads="1"/>
          </p:cNvSpPr>
          <p:nvPr/>
        </p:nvSpPr>
        <p:spPr bwMode="auto">
          <a:xfrm>
            <a:off x="2266950" y="31416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3861" name="矩形 12"/>
          <p:cNvSpPr>
            <a:spLocks noChangeArrowheads="1"/>
          </p:cNvSpPr>
          <p:nvPr/>
        </p:nvSpPr>
        <p:spPr bwMode="auto">
          <a:xfrm>
            <a:off x="3419475" y="42926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3635375" y="465296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2482850" y="35004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74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554288" y="31416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706813" y="42926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4194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298767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4791869" y="6093619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860925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23" name="矩形 12"/>
          <p:cNvSpPr>
            <a:spLocks noChangeArrowheads="1"/>
          </p:cNvSpPr>
          <p:nvPr/>
        </p:nvSpPr>
        <p:spPr bwMode="auto">
          <a:xfrm>
            <a:off x="4716463" y="54451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57200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V="1">
            <a:off x="4140200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010698"/>
              </p:ext>
            </p:extLst>
          </p:nvPr>
        </p:nvGraphicFramePr>
        <p:xfrm>
          <a:off x="684213" y="3284538"/>
          <a:ext cx="74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i="1" dirty="0" smtClean="0"/>
                        <a:t>a</a:t>
                      </a:r>
                      <a:endParaRPr lang="zh-TW" altLang="en-US" sz="2200" i="1" dirty="0"/>
                    </a:p>
                  </a:txBody>
                  <a:tcPr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B="0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3276600" y="3498850"/>
            <a:ext cx="863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5580063" y="3500438"/>
            <a:ext cx="8636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1042988" y="3500438"/>
            <a:ext cx="792162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74522"/>
              </p:ext>
            </p:extLst>
          </p:nvPr>
        </p:nvGraphicFramePr>
        <p:xfrm>
          <a:off x="684213" y="4292600"/>
          <a:ext cx="74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200" i="1" dirty="0" smtClean="0"/>
                        <a:t>b</a:t>
                      </a:r>
                      <a:endParaRPr lang="zh-TW" altLang="en-US" sz="2200" i="1" dirty="0"/>
                    </a:p>
                  </a:txBody>
                  <a:tcPr marT="1800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B="0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>
            <a:off x="3276600" y="4506913"/>
            <a:ext cx="8636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5580063" y="4508500"/>
            <a:ext cx="8636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042988" y="4508500"/>
            <a:ext cx="7921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2" name="內容版面配置區 12"/>
          <p:cNvSpPr>
            <a:spLocks noGrp="1"/>
          </p:cNvSpPr>
          <p:nvPr>
            <p:ph sz="half" idx="1"/>
          </p:nvPr>
        </p:nvSpPr>
        <p:spPr>
          <a:xfrm>
            <a:off x="395288" y="539750"/>
            <a:ext cx="8351837" cy="2303463"/>
          </a:xfrm>
        </p:spPr>
        <p:txBody>
          <a:bodyPr/>
          <a:lstStyle/>
          <a:p>
            <a:r>
              <a:rPr lang="en-US" altLang="zh-TW" sz="2400" dirty="0" smtClean="0">
                <a:latin typeface="+mn-lt"/>
              </a:rPr>
              <a:t>Figure 4.12 shows how we would store the polynomials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+mn-lt"/>
              </a:rPr>
              <a:t>			</a:t>
            </a:r>
            <a:r>
              <a:rPr lang="en-US" altLang="zh-TW" sz="2400" i="1" dirty="0" smtClean="0">
                <a:latin typeface="+mn-lt"/>
              </a:rPr>
              <a:t>a</a:t>
            </a:r>
            <a:r>
              <a:rPr lang="en-US" altLang="zh-TW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Symbol" panose="05050102010706020507" pitchFamily="18" charset="2"/>
              </a:rPr>
              <a:t>=</a:t>
            </a:r>
            <a:r>
              <a:rPr lang="en-US" altLang="zh-TW" sz="2400" dirty="0" smtClean="0">
                <a:latin typeface="+mn-lt"/>
              </a:rPr>
              <a:t> 3</a:t>
            </a:r>
            <a:r>
              <a:rPr lang="en-US" altLang="zh-TW" sz="2400" i="1" dirty="0" smtClean="0">
                <a:latin typeface="+mn-lt"/>
              </a:rPr>
              <a:t>x</a:t>
            </a:r>
            <a:r>
              <a:rPr lang="en-US" altLang="zh-TW" sz="2400" baseline="30000" dirty="0" smtClean="0">
                <a:latin typeface="+mn-lt"/>
              </a:rPr>
              <a:t>14</a:t>
            </a:r>
            <a:r>
              <a:rPr lang="en-US" altLang="zh-TW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Symbol" panose="05050102010706020507" pitchFamily="18" charset="2"/>
              </a:rPr>
              <a:t>+</a:t>
            </a:r>
            <a:r>
              <a:rPr lang="en-US" altLang="zh-TW" sz="2400" dirty="0" smtClean="0">
                <a:latin typeface="+mn-lt"/>
              </a:rPr>
              <a:t> </a:t>
            </a:r>
            <a:r>
              <a:rPr lang="en-US" altLang="zh-TW" sz="2400" dirty="0" err="1" smtClean="0">
                <a:latin typeface="+mn-lt"/>
              </a:rPr>
              <a:t>2</a:t>
            </a:r>
            <a:r>
              <a:rPr lang="en-US" altLang="zh-TW" sz="2400" i="1" dirty="0" err="1" smtClean="0">
                <a:latin typeface="+mn-lt"/>
              </a:rPr>
              <a:t>x</a:t>
            </a:r>
            <a:r>
              <a:rPr lang="en-US" altLang="zh-TW" sz="2400" baseline="30000" dirty="0" err="1" smtClean="0">
                <a:latin typeface="+mn-lt"/>
              </a:rPr>
              <a:t>8</a:t>
            </a:r>
            <a:r>
              <a:rPr lang="en-US" altLang="zh-TW" sz="2400" dirty="0" smtClean="0">
                <a:latin typeface="+mn-lt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Symbol" panose="05050102010706020507" pitchFamily="18" charset="2"/>
              </a:rPr>
              <a:t>+</a:t>
            </a:r>
            <a:r>
              <a:rPr lang="en-US" altLang="zh-TW" sz="2400" dirty="0" smtClean="0">
                <a:latin typeface="+mn-lt"/>
              </a:rPr>
              <a:t> 1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+mn-lt"/>
              </a:rPr>
              <a:t>and</a:t>
            </a:r>
          </a:p>
          <a:p>
            <a:pPr>
              <a:lnSpc>
                <a:spcPct val="150000"/>
              </a:lnSpc>
            </a:pPr>
            <a:r>
              <a:rPr lang="en-US" altLang="zh-TW" sz="2400" dirty="0" smtClean="0">
                <a:latin typeface="+mn-lt"/>
              </a:rPr>
              <a:t>			</a:t>
            </a:r>
            <a:r>
              <a:rPr lang="en-US" altLang="zh-TW" sz="2400" i="1" dirty="0" smtClean="0">
                <a:latin typeface="+mn-lt"/>
              </a:rPr>
              <a:t>b</a:t>
            </a:r>
            <a:r>
              <a:rPr lang="en-US" altLang="zh-TW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Symbol" panose="05050102010706020507" pitchFamily="18" charset="2"/>
              </a:rPr>
              <a:t>=</a:t>
            </a:r>
            <a:r>
              <a:rPr lang="en-US" altLang="zh-TW" sz="2400" dirty="0" smtClean="0">
                <a:latin typeface="+mn-lt"/>
              </a:rPr>
              <a:t> 8</a:t>
            </a:r>
            <a:r>
              <a:rPr lang="en-US" altLang="zh-TW" sz="2400" i="1" dirty="0" smtClean="0">
                <a:latin typeface="+mn-lt"/>
              </a:rPr>
              <a:t>x</a:t>
            </a:r>
            <a:r>
              <a:rPr lang="en-US" altLang="zh-TW" sz="2400" baseline="30000" dirty="0" smtClean="0">
                <a:latin typeface="+mn-lt"/>
              </a:rPr>
              <a:t>14</a:t>
            </a:r>
            <a:r>
              <a:rPr lang="en-US" altLang="zh-TW" sz="2400" dirty="0" smtClean="0">
                <a:latin typeface="+mn-lt"/>
              </a:rPr>
              <a:t> </a:t>
            </a:r>
            <a:r>
              <a:rPr lang="en-US" altLang="zh-TW" sz="2400" dirty="0" smtClean="0">
                <a:latin typeface="Symbol" panose="05050102010706020507" pitchFamily="18" charset="2"/>
              </a:rPr>
              <a:t>-</a:t>
            </a:r>
            <a:r>
              <a:rPr lang="en-US" altLang="zh-TW" sz="2400" dirty="0" smtClean="0">
                <a:latin typeface="+mn-lt"/>
              </a:rPr>
              <a:t> </a:t>
            </a:r>
            <a:r>
              <a:rPr lang="en-US" altLang="zh-TW" sz="2400" dirty="0" err="1" smtClean="0">
                <a:latin typeface="+mn-lt"/>
              </a:rPr>
              <a:t>3</a:t>
            </a:r>
            <a:r>
              <a:rPr lang="en-US" altLang="zh-TW" sz="2400" i="1" dirty="0" err="1" smtClean="0">
                <a:latin typeface="+mn-lt"/>
              </a:rPr>
              <a:t>x</a:t>
            </a:r>
            <a:r>
              <a:rPr lang="en-US" altLang="zh-TW" sz="2400" baseline="30000" dirty="0" err="1" smtClean="0">
                <a:latin typeface="+mn-lt"/>
              </a:rPr>
              <a:t>10</a:t>
            </a:r>
            <a:r>
              <a:rPr lang="en-US" altLang="zh-TW" sz="2400" dirty="0" smtClean="0">
                <a:latin typeface="+mn-lt"/>
              </a:rPr>
              <a:t> </a:t>
            </a:r>
            <a:r>
              <a:rPr lang="en-US" altLang="zh-TW" sz="2400" dirty="0">
                <a:solidFill>
                  <a:prstClr val="black"/>
                </a:solidFill>
                <a:latin typeface="Symbol" panose="05050102010706020507" pitchFamily="18" charset="2"/>
              </a:rPr>
              <a:t>+</a:t>
            </a:r>
            <a:r>
              <a:rPr lang="en-US" altLang="zh-TW" sz="2400" dirty="0" smtClean="0">
                <a:latin typeface="+mn-lt"/>
              </a:rPr>
              <a:t> 10</a:t>
            </a:r>
            <a:r>
              <a:rPr lang="en-US" altLang="zh-TW" sz="2400" i="1" dirty="0" smtClean="0">
                <a:latin typeface="+mn-lt"/>
              </a:rPr>
              <a:t>x</a:t>
            </a:r>
            <a:r>
              <a:rPr lang="en-US" altLang="zh-TW" sz="2400" baseline="30000" dirty="0" smtClean="0">
                <a:latin typeface="+mn-lt"/>
              </a:rPr>
              <a:t>6</a:t>
            </a:r>
            <a:endParaRPr lang="zh-TW" altLang="en-US" sz="2400" dirty="0" smtClean="0">
              <a:latin typeface="+mn-lt"/>
            </a:endParaRPr>
          </a:p>
        </p:txBody>
      </p:sp>
      <p:sp>
        <p:nvSpPr>
          <p:cNvPr id="5193" name="內容版面配置區 13"/>
          <p:cNvSpPr>
            <a:spLocks noGrp="1"/>
          </p:cNvSpPr>
          <p:nvPr>
            <p:ph sz="half" idx="2"/>
          </p:nvPr>
        </p:nvSpPr>
        <p:spPr>
          <a:xfrm>
            <a:off x="395288" y="5157788"/>
            <a:ext cx="8353425" cy="431800"/>
          </a:xfrm>
        </p:spPr>
        <p:txBody>
          <a:bodyPr/>
          <a:lstStyle/>
          <a:p>
            <a:r>
              <a:rPr lang="en-US" altLang="zh-TW" b="1" u="sng" dirty="0" smtClean="0"/>
              <a:t>Figure 4.12:</a:t>
            </a:r>
            <a:r>
              <a:rPr lang="en-US" altLang="zh-TW" u="sng" dirty="0" smtClean="0"/>
              <a:t> Representation of  3</a:t>
            </a:r>
            <a:r>
              <a:rPr lang="en-US" altLang="zh-TW" i="1" u="sng" dirty="0" smtClean="0"/>
              <a:t>x</a:t>
            </a:r>
            <a:r>
              <a:rPr lang="en-US" altLang="zh-TW" u="sng" baseline="30000" dirty="0" smtClean="0"/>
              <a:t>14</a:t>
            </a:r>
            <a:r>
              <a:rPr lang="en-US" altLang="zh-TW" u="sng" dirty="0" smtClean="0"/>
              <a:t> </a:t>
            </a:r>
            <a:r>
              <a:rPr lang="en-US" altLang="zh-TW" u="sng" dirty="0" smtClean="0">
                <a:latin typeface="Symbol" pitchFamily="18" charset="2"/>
              </a:rPr>
              <a:t>+</a:t>
            </a:r>
            <a:r>
              <a:rPr lang="en-US" altLang="zh-TW" u="sng" dirty="0" smtClean="0"/>
              <a:t> 2</a:t>
            </a:r>
            <a:r>
              <a:rPr lang="en-US" altLang="zh-TW" i="1" u="sng" dirty="0" smtClean="0"/>
              <a:t>x</a:t>
            </a:r>
            <a:r>
              <a:rPr lang="en-US" altLang="zh-TW" u="sng" baseline="30000" dirty="0" smtClean="0"/>
              <a:t>8</a:t>
            </a:r>
            <a:r>
              <a:rPr lang="en-US" altLang="zh-TW" u="sng" dirty="0" smtClean="0"/>
              <a:t> </a:t>
            </a:r>
            <a:r>
              <a:rPr lang="en-US" altLang="zh-TW" u="sng" dirty="0" smtClean="0">
                <a:latin typeface="Symbol" pitchFamily="18" charset="2"/>
              </a:rPr>
              <a:t>+</a:t>
            </a:r>
            <a:r>
              <a:rPr lang="en-US" altLang="zh-TW" u="sng" dirty="0" smtClean="0"/>
              <a:t> 1 and 8</a:t>
            </a:r>
            <a:r>
              <a:rPr lang="en-US" altLang="zh-TW" i="1" u="sng" dirty="0" smtClean="0"/>
              <a:t>x</a:t>
            </a:r>
            <a:r>
              <a:rPr lang="en-US" altLang="zh-TW" u="sng" baseline="30000" dirty="0" smtClean="0"/>
              <a:t>14</a:t>
            </a:r>
            <a:r>
              <a:rPr lang="en-US" altLang="zh-TW" u="sng" dirty="0" smtClean="0"/>
              <a:t> </a:t>
            </a:r>
            <a:r>
              <a:rPr lang="en-US" altLang="zh-TW" u="sng" dirty="0" smtClean="0">
                <a:latin typeface="Symbol" pitchFamily="18" charset="2"/>
              </a:rPr>
              <a:t>-</a:t>
            </a:r>
            <a:r>
              <a:rPr lang="en-US" altLang="zh-TW" u="sng" dirty="0" smtClean="0"/>
              <a:t> 3</a:t>
            </a:r>
            <a:r>
              <a:rPr lang="en-US" altLang="zh-TW" i="1" u="sng" dirty="0" smtClean="0"/>
              <a:t>x</a:t>
            </a:r>
            <a:r>
              <a:rPr lang="en-US" altLang="zh-TW" u="sng" baseline="30000" dirty="0" smtClean="0"/>
              <a:t>10</a:t>
            </a:r>
            <a:r>
              <a:rPr lang="en-US" altLang="zh-TW" u="sng" dirty="0" smtClean="0"/>
              <a:t> </a:t>
            </a:r>
            <a:r>
              <a:rPr lang="en-US" altLang="zh-TW" u="sng" dirty="0" smtClean="0">
                <a:latin typeface="Symbol" pitchFamily="18" charset="2"/>
              </a:rPr>
              <a:t>+</a:t>
            </a:r>
            <a:r>
              <a:rPr lang="en-US" altLang="zh-TW" u="sng" dirty="0" smtClean="0"/>
              <a:t> 10</a:t>
            </a:r>
            <a:r>
              <a:rPr lang="en-US" altLang="zh-TW" i="1" u="sng" dirty="0" smtClean="0"/>
              <a:t>x</a:t>
            </a:r>
            <a:r>
              <a:rPr lang="en-US" altLang="zh-TW" u="sng" baseline="30000" dirty="0" smtClean="0"/>
              <a:t>6</a:t>
            </a:r>
            <a:r>
              <a:rPr lang="en-US" altLang="zh-TW" u="sng" dirty="0" smtClean="0"/>
              <a:t> (p. 161)</a:t>
            </a:r>
            <a:endParaRPr lang="zh-TW" altLang="en-US" u="sng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34819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84" name="矩形 11"/>
          <p:cNvSpPr>
            <a:spLocks noChangeArrowheads="1"/>
          </p:cNvSpPr>
          <p:nvPr/>
        </p:nvSpPr>
        <p:spPr bwMode="auto">
          <a:xfrm>
            <a:off x="3419475" y="31416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4885" name="矩形 12"/>
          <p:cNvSpPr>
            <a:spLocks noChangeArrowheads="1"/>
          </p:cNvSpPr>
          <p:nvPr/>
        </p:nvSpPr>
        <p:spPr bwMode="auto">
          <a:xfrm>
            <a:off x="3419475" y="42926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3635375" y="465296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3635375" y="35004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98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706813" y="31416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706813" y="42926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4194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298767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rot="5400000">
            <a:off x="4791869" y="6093619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860925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947" name="矩形 12"/>
          <p:cNvSpPr>
            <a:spLocks noChangeArrowheads="1"/>
          </p:cNvSpPr>
          <p:nvPr/>
        </p:nvSpPr>
        <p:spPr bwMode="auto">
          <a:xfrm>
            <a:off x="4716463" y="54451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57200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V="1">
            <a:off x="4140200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35843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08" name="矩形 11"/>
          <p:cNvSpPr>
            <a:spLocks noChangeArrowheads="1"/>
          </p:cNvSpPr>
          <p:nvPr/>
        </p:nvSpPr>
        <p:spPr bwMode="auto">
          <a:xfrm>
            <a:off x="3419475" y="31416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5909" name="矩形 12"/>
          <p:cNvSpPr>
            <a:spLocks noChangeArrowheads="1"/>
          </p:cNvSpPr>
          <p:nvPr/>
        </p:nvSpPr>
        <p:spPr bwMode="auto">
          <a:xfrm>
            <a:off x="3419475" y="42926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rot="16200000" flipH="1">
            <a:off x="3635375" y="4652963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rot="5400000">
            <a:off x="3635375" y="35004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922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706813" y="31416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706813" y="42926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4194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298767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57200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V="1">
            <a:off x="4140200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5944394" y="6093619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601345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982" name="矩形 12"/>
          <p:cNvSpPr>
            <a:spLocks noChangeArrowheads="1"/>
          </p:cNvSpPr>
          <p:nvPr/>
        </p:nvSpPr>
        <p:spPr bwMode="auto">
          <a:xfrm>
            <a:off x="5868988" y="54451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572452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/>
          <p:nvPr/>
        </p:nvCxnSpPr>
        <p:spPr>
          <a:xfrm flipV="1">
            <a:off x="529272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= </a:t>
            </a:r>
            <a:r>
              <a:rPr lang="pt-B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a-&gt;coef + b-</a:t>
            </a:r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&gt;coef;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sum ) attach( sum,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 = a-&gt;link;    b =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attach(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);    a = a-&gt;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36867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32" name="矩形 11"/>
          <p:cNvSpPr>
            <a:spLocks noChangeArrowheads="1"/>
          </p:cNvSpPr>
          <p:nvPr/>
        </p:nvSpPr>
        <p:spPr bwMode="auto">
          <a:xfrm>
            <a:off x="3419475" y="31416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6933" name="矩形 12"/>
          <p:cNvSpPr>
            <a:spLocks noChangeArrowheads="1"/>
          </p:cNvSpPr>
          <p:nvPr/>
        </p:nvSpPr>
        <p:spPr bwMode="auto">
          <a:xfrm>
            <a:off x="3419475" y="42926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rot="5400000">
            <a:off x="3635375" y="35004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945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706813" y="31416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706813" y="42926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4194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298767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57200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V="1">
            <a:off x="4140200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5944394" y="6093619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601345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005" name="矩形 12"/>
          <p:cNvSpPr>
            <a:spLocks noChangeArrowheads="1"/>
          </p:cNvSpPr>
          <p:nvPr/>
        </p:nvSpPr>
        <p:spPr bwMode="auto">
          <a:xfrm>
            <a:off x="5868988" y="54451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572452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/>
          <p:nvPr/>
        </p:nvCxnSpPr>
        <p:spPr>
          <a:xfrm flipV="1">
            <a:off x="529272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  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>
                <a:ea typeface="細明體" panose="02020509000000000000" pitchFamily="49" charset="-120"/>
              </a:rPr>
              <a:t>a; a = a-&gt;link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attach( a-&gt;</a:t>
            </a:r>
            <a:r>
              <a:rPr lang="en-US" altLang="zh-TW" dirty="0" err="1">
                <a:ea typeface="細明體" panose="02020509000000000000" pitchFamily="49" charset="-120"/>
              </a:rPr>
              <a:t>coef</a:t>
            </a:r>
            <a:r>
              <a:rPr lang="en-US" altLang="zh-TW" dirty="0"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rear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>
                <a:ea typeface="細明體" panose="02020509000000000000" pitchFamily="49" charset="-120"/>
              </a:rPr>
              <a:t>b; b = b-&gt;link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attach( b-&gt;</a:t>
            </a:r>
            <a:r>
              <a:rPr lang="en-US" altLang="zh-TW" dirty="0" err="1">
                <a:ea typeface="細明體" panose="02020509000000000000" pitchFamily="49" charset="-120"/>
              </a:rPr>
              <a:t>coef</a:t>
            </a:r>
            <a:r>
              <a:rPr lang="en-US" altLang="zh-TW" dirty="0"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rear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rear-&gt;link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c;  c = c-&gt;link;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37891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56" name="矩形 11"/>
          <p:cNvSpPr>
            <a:spLocks noChangeArrowheads="1"/>
          </p:cNvSpPr>
          <p:nvPr/>
        </p:nvSpPr>
        <p:spPr bwMode="auto">
          <a:xfrm>
            <a:off x="3419475" y="31416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957" name="矩形 12"/>
          <p:cNvSpPr>
            <a:spLocks noChangeArrowheads="1"/>
          </p:cNvSpPr>
          <p:nvPr/>
        </p:nvSpPr>
        <p:spPr bwMode="auto">
          <a:xfrm>
            <a:off x="3419475" y="42926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rot="5400000">
            <a:off x="3635375" y="35004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69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706813" y="31416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706813" y="42926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4194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298767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57200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V="1">
            <a:off x="4140200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rot="5400000">
            <a:off x="5944394" y="6093619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6013450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029" name="矩形 12"/>
          <p:cNvSpPr>
            <a:spLocks noChangeArrowheads="1"/>
          </p:cNvSpPr>
          <p:nvPr/>
        </p:nvSpPr>
        <p:spPr bwMode="auto">
          <a:xfrm>
            <a:off x="5868988" y="54451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572452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/>
          <p:nvPr/>
        </p:nvCxnSpPr>
        <p:spPr>
          <a:xfrm flipV="1">
            <a:off x="529272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a; a = a-&gt;link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attach(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b; b = b-&gt;link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attach(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rear-&gt;link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c;  c = c-&gt;link;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38915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80" name="矩形 11"/>
          <p:cNvSpPr>
            <a:spLocks noChangeArrowheads="1"/>
          </p:cNvSpPr>
          <p:nvPr/>
        </p:nvSpPr>
        <p:spPr bwMode="auto">
          <a:xfrm>
            <a:off x="3419475" y="31416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8981" name="矩形 12"/>
          <p:cNvSpPr>
            <a:spLocks noChangeArrowheads="1"/>
          </p:cNvSpPr>
          <p:nvPr/>
        </p:nvSpPr>
        <p:spPr bwMode="auto">
          <a:xfrm>
            <a:off x="3419475" y="42926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rot="5400000">
            <a:off x="3635375" y="3500438"/>
            <a:ext cx="431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93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706813" y="31416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706813" y="42926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4194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298767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57200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V="1">
            <a:off x="4140200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572452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/>
          <p:nvPr/>
        </p:nvCxnSpPr>
        <p:spPr>
          <a:xfrm flipV="1">
            <a:off x="529272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57" name="矩形 12"/>
          <p:cNvSpPr>
            <a:spLocks noChangeArrowheads="1"/>
          </p:cNvSpPr>
          <p:nvPr/>
        </p:nvSpPr>
        <p:spPr bwMode="auto">
          <a:xfrm>
            <a:off x="7019925" y="5445125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7164388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6875463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直線單箭頭接點 51"/>
          <p:cNvCxnSpPr/>
          <p:nvPr/>
        </p:nvCxnSpPr>
        <p:spPr>
          <a:xfrm rot="5400000">
            <a:off x="7093744" y="6090444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644366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a; a = a-&gt;link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attach(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b; b = b-&gt;link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attach(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rear-&gt;link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c;  c = c-&gt;link;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39939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04" name="矩形 11"/>
          <p:cNvSpPr>
            <a:spLocks noChangeArrowheads="1"/>
          </p:cNvSpPr>
          <p:nvPr/>
        </p:nvSpPr>
        <p:spPr bwMode="auto">
          <a:xfrm>
            <a:off x="3419475" y="31416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0005" name="矩形 12"/>
          <p:cNvSpPr>
            <a:spLocks noChangeArrowheads="1"/>
          </p:cNvSpPr>
          <p:nvPr/>
        </p:nvSpPr>
        <p:spPr bwMode="auto">
          <a:xfrm>
            <a:off x="3419475" y="42926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016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706813" y="31416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706813" y="42926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4194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298767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57200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V="1">
            <a:off x="4140200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572452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/>
          <p:nvPr/>
        </p:nvCxnSpPr>
        <p:spPr>
          <a:xfrm flipV="1">
            <a:off x="529272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80" name="矩形 12"/>
          <p:cNvSpPr>
            <a:spLocks noChangeArrowheads="1"/>
          </p:cNvSpPr>
          <p:nvPr/>
        </p:nvSpPr>
        <p:spPr bwMode="auto">
          <a:xfrm>
            <a:off x="7019925" y="5445125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7164388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6875463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直線單箭頭接點 51"/>
          <p:cNvCxnSpPr/>
          <p:nvPr/>
        </p:nvCxnSpPr>
        <p:spPr>
          <a:xfrm rot="5400000">
            <a:off x="7093744" y="6090444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644366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a; a = a-&gt;link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attach(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b; b = b-&gt;link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attach(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rear-&gt;link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c;  c = c-&gt;link;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40963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8" name="矩形 11"/>
          <p:cNvSpPr>
            <a:spLocks noChangeArrowheads="1"/>
          </p:cNvSpPr>
          <p:nvPr/>
        </p:nvSpPr>
        <p:spPr bwMode="auto">
          <a:xfrm>
            <a:off x="3419475" y="31416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1029" name="矩形 12"/>
          <p:cNvSpPr>
            <a:spLocks noChangeArrowheads="1"/>
          </p:cNvSpPr>
          <p:nvPr/>
        </p:nvSpPr>
        <p:spPr bwMode="auto">
          <a:xfrm>
            <a:off x="3419475" y="42926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040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706813" y="31416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706813" y="42926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4194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298767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57200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V="1">
            <a:off x="4140200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572452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/>
          <p:nvPr/>
        </p:nvCxnSpPr>
        <p:spPr>
          <a:xfrm flipV="1">
            <a:off x="529272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04" name="矩形 12"/>
          <p:cNvSpPr>
            <a:spLocks noChangeArrowheads="1"/>
          </p:cNvSpPr>
          <p:nvPr/>
        </p:nvSpPr>
        <p:spPr bwMode="auto">
          <a:xfrm>
            <a:off x="7019925" y="5445125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7164388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6875463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直線單箭頭接點 51"/>
          <p:cNvCxnSpPr/>
          <p:nvPr/>
        </p:nvCxnSpPr>
        <p:spPr>
          <a:xfrm rot="5400000">
            <a:off x="7093744" y="6090444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644366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a; a = a-&gt;link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attach(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b; b = b-&gt;link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attach(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rear-&gt;link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c;  c = c-&gt;link;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41987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52" name="矩形 11"/>
          <p:cNvSpPr>
            <a:spLocks noChangeArrowheads="1"/>
          </p:cNvSpPr>
          <p:nvPr/>
        </p:nvSpPr>
        <p:spPr bwMode="auto">
          <a:xfrm>
            <a:off x="3419475" y="31416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2053" name="矩形 12"/>
          <p:cNvSpPr>
            <a:spLocks noChangeArrowheads="1"/>
          </p:cNvSpPr>
          <p:nvPr/>
        </p:nvSpPr>
        <p:spPr bwMode="auto">
          <a:xfrm>
            <a:off x="3419475" y="42926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064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8421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706813" y="31416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706813" y="42926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4194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298767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57200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V="1">
            <a:off x="4140200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572452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/>
          <p:nvPr/>
        </p:nvCxnSpPr>
        <p:spPr>
          <a:xfrm flipV="1">
            <a:off x="529272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28" name="矩形 12"/>
          <p:cNvSpPr>
            <a:spLocks noChangeArrowheads="1"/>
          </p:cNvSpPr>
          <p:nvPr/>
        </p:nvSpPr>
        <p:spPr bwMode="auto">
          <a:xfrm>
            <a:off x="7019925" y="5445125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7164388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6875463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直線單箭頭接點 51"/>
          <p:cNvCxnSpPr/>
          <p:nvPr/>
        </p:nvCxnSpPr>
        <p:spPr>
          <a:xfrm rot="5400000">
            <a:off x="7093744" y="6090444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644366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47" name="矩形 12"/>
          <p:cNvSpPr>
            <a:spLocks noChangeArrowheads="1"/>
          </p:cNvSpPr>
          <p:nvPr/>
        </p:nvSpPr>
        <p:spPr bwMode="auto">
          <a:xfrm>
            <a:off x="827088" y="5734050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393825" y="57404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直線單箭頭接點 39"/>
          <p:cNvCxnSpPr/>
          <p:nvPr/>
        </p:nvCxnSpPr>
        <p:spPr>
          <a:xfrm rot="5400000">
            <a:off x="1323181" y="6096794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a; a = a-&gt;link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attach(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b; b = b-&gt;link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attach(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rear-&gt;link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c;  c = c-&gt;link;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43011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76" name="矩形 11"/>
          <p:cNvSpPr>
            <a:spLocks noChangeArrowheads="1"/>
          </p:cNvSpPr>
          <p:nvPr/>
        </p:nvSpPr>
        <p:spPr bwMode="auto">
          <a:xfrm>
            <a:off x="3419475" y="31416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3077" name="矩形 12"/>
          <p:cNvSpPr>
            <a:spLocks noChangeArrowheads="1"/>
          </p:cNvSpPr>
          <p:nvPr/>
        </p:nvSpPr>
        <p:spPr bwMode="auto">
          <a:xfrm>
            <a:off x="3419475" y="42926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116013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088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684213" y="6456363"/>
            <a:ext cx="287337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706813" y="31416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706813" y="42926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flipV="1">
            <a:off x="1835150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4194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298767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57200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V="1">
            <a:off x="4140200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572452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/>
          <p:nvPr/>
        </p:nvCxnSpPr>
        <p:spPr>
          <a:xfrm flipV="1">
            <a:off x="529272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52" name="矩形 12"/>
          <p:cNvSpPr>
            <a:spLocks noChangeArrowheads="1"/>
          </p:cNvSpPr>
          <p:nvPr/>
        </p:nvSpPr>
        <p:spPr bwMode="auto">
          <a:xfrm>
            <a:off x="7019925" y="5445125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7164388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6875463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直線單箭頭接點 51"/>
          <p:cNvCxnSpPr/>
          <p:nvPr/>
        </p:nvCxnSpPr>
        <p:spPr>
          <a:xfrm rot="5400000">
            <a:off x="7093744" y="6090444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644366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71" name="矩形 12"/>
          <p:cNvSpPr>
            <a:spLocks noChangeArrowheads="1"/>
          </p:cNvSpPr>
          <p:nvPr/>
        </p:nvSpPr>
        <p:spPr bwMode="auto">
          <a:xfrm>
            <a:off x="827088" y="5734050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393825" y="57404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直線單箭頭接點 39"/>
          <p:cNvCxnSpPr/>
          <p:nvPr/>
        </p:nvCxnSpPr>
        <p:spPr>
          <a:xfrm rot="5400000">
            <a:off x="1323181" y="6096794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971550" y="6742113"/>
            <a:ext cx="1008063" cy="31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5400000" flipH="1" flipV="1">
            <a:off x="1978819" y="6453982"/>
            <a:ext cx="288925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a; a = a-&gt;link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attach(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b; b = b-&gt;link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attach(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rear-&gt;link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c;  c = c-&gt;link;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44035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00" name="矩形 11"/>
          <p:cNvSpPr>
            <a:spLocks noChangeArrowheads="1"/>
          </p:cNvSpPr>
          <p:nvPr/>
        </p:nvSpPr>
        <p:spPr bwMode="auto">
          <a:xfrm>
            <a:off x="3419475" y="31416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4101" name="矩形 12"/>
          <p:cNvSpPr>
            <a:spLocks noChangeArrowheads="1"/>
          </p:cNvSpPr>
          <p:nvPr/>
        </p:nvSpPr>
        <p:spPr bwMode="auto">
          <a:xfrm>
            <a:off x="3419475" y="42926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4102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684213" y="6456363"/>
            <a:ext cx="287337" cy="2857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706813" y="31416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706813" y="42926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4194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298767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57200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V="1">
            <a:off x="4140200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572452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/>
          <p:nvPr/>
        </p:nvCxnSpPr>
        <p:spPr>
          <a:xfrm flipV="1">
            <a:off x="529272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65" name="矩形 12"/>
          <p:cNvSpPr>
            <a:spLocks noChangeArrowheads="1"/>
          </p:cNvSpPr>
          <p:nvPr/>
        </p:nvSpPr>
        <p:spPr bwMode="auto">
          <a:xfrm>
            <a:off x="7019925" y="5445125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7164388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6875463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直線單箭頭接點 51"/>
          <p:cNvCxnSpPr/>
          <p:nvPr/>
        </p:nvCxnSpPr>
        <p:spPr>
          <a:xfrm rot="5400000">
            <a:off x="7093744" y="6090444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644366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84" name="矩形 12"/>
          <p:cNvSpPr>
            <a:spLocks noChangeArrowheads="1"/>
          </p:cNvSpPr>
          <p:nvPr/>
        </p:nvSpPr>
        <p:spPr bwMode="auto">
          <a:xfrm>
            <a:off x="827088" y="5734050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393825" y="57404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flipV="1">
            <a:off x="971550" y="6742113"/>
            <a:ext cx="1008063" cy="31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5400000" flipH="1" flipV="1">
            <a:off x="1978819" y="6453982"/>
            <a:ext cx="288925" cy="28733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Adding Polynomials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8064500" cy="5184775"/>
          </a:xfrm>
        </p:spPr>
        <p:txBody>
          <a:bodyPr/>
          <a:lstStyle/>
          <a:p>
            <a:pPr marL="514350" indent="-457200" eaLnBrk="1" hangingPunct="1">
              <a:spcBef>
                <a:spcPts val="0"/>
              </a:spcBef>
              <a:defRPr/>
            </a:pPr>
            <a:r>
              <a:rPr lang="en-US" altLang="zh-TW" dirty="0" smtClean="0"/>
              <a:t>To add two polynomials, we examine their terms starting at the nodes pointed to by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.</a:t>
            </a:r>
          </a:p>
          <a:p>
            <a:pPr marL="895350" lvl="1" indent="-381000" eaLnBrk="1" hangingPunct="1">
              <a:spcBef>
                <a:spcPts val="0"/>
              </a:spcBef>
              <a:defRPr/>
            </a:pPr>
            <a:r>
              <a:rPr lang="en-US" altLang="zh-TW" dirty="0" smtClean="0"/>
              <a:t>If the exponents of the two terms are equal,</a:t>
            </a:r>
          </a:p>
          <a:p>
            <a:pPr marL="1257300" lvl="2" indent="-342900" eaLnBrk="1" hangingPunct="1">
              <a:spcBef>
                <a:spcPts val="0"/>
              </a:spcBef>
              <a:buFont typeface="Wingdings" pitchFamily="2" charset="2"/>
              <a:buAutoNum type="arabicPeriod"/>
              <a:defRPr/>
            </a:pPr>
            <a:r>
              <a:rPr lang="en-US" altLang="zh-TW" dirty="0" smtClean="0"/>
              <a:t>add the two coefficients</a:t>
            </a:r>
          </a:p>
          <a:p>
            <a:pPr marL="1257300" lvl="2" indent="-342900" eaLnBrk="1" hangingPunct="1">
              <a:spcBef>
                <a:spcPts val="0"/>
              </a:spcBef>
              <a:buFont typeface="Wingdings" pitchFamily="2" charset="2"/>
              <a:buAutoNum type="arabicPeriod"/>
              <a:defRPr/>
            </a:pPr>
            <a:r>
              <a:rPr lang="en-US" altLang="zh-TW" dirty="0" smtClean="0"/>
              <a:t>create a new term for the result</a:t>
            </a:r>
          </a:p>
          <a:p>
            <a:pPr marL="1257300" lvl="2" indent="-342900" eaLnBrk="1" hangingPunct="1">
              <a:spcBef>
                <a:spcPts val="0"/>
              </a:spcBef>
              <a:buFont typeface="Wingdings" pitchFamily="2" charset="2"/>
              <a:buAutoNum type="arabicPeriod"/>
              <a:defRPr/>
            </a:pPr>
            <a:r>
              <a:rPr lang="en-US" altLang="zh-TW" dirty="0" smtClean="0"/>
              <a:t>move the pointers to the next nodes in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.</a:t>
            </a:r>
          </a:p>
          <a:p>
            <a:pPr marL="895350" lvl="1" indent="-381000" eaLnBrk="1" hangingPunct="1">
              <a:spcBef>
                <a:spcPts val="0"/>
              </a:spcBef>
              <a:defRPr/>
            </a:pPr>
            <a:r>
              <a:rPr lang="en-US" altLang="zh-TW" dirty="0" smtClean="0"/>
              <a:t>If the exponent of the current term in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is less than the exponent of the current term in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, then</a:t>
            </a:r>
            <a:endParaRPr lang="en-US" altLang="zh-TW" i="1" dirty="0" smtClean="0"/>
          </a:p>
          <a:p>
            <a:pPr marL="1257300" lvl="2" indent="-342900" eaLnBrk="1" hangingPunct="1">
              <a:spcBef>
                <a:spcPts val="0"/>
              </a:spcBef>
              <a:buFont typeface="Wingdings" pitchFamily="2" charset="2"/>
              <a:buAutoNum type="arabicPeriod"/>
              <a:defRPr/>
            </a:pPr>
            <a:r>
              <a:rPr lang="en-US" altLang="zh-TW" dirty="0" smtClean="0"/>
              <a:t>create a duplicate term of </a:t>
            </a:r>
            <a:r>
              <a:rPr lang="en-US" altLang="zh-TW" i="1" dirty="0" smtClean="0"/>
              <a:t>b</a:t>
            </a:r>
          </a:p>
          <a:p>
            <a:pPr marL="1257300" lvl="2" indent="-342900" eaLnBrk="1" hangingPunct="1">
              <a:spcBef>
                <a:spcPts val="0"/>
              </a:spcBef>
              <a:buFont typeface="Wingdings" pitchFamily="2" charset="2"/>
              <a:buAutoNum type="arabicPeriod"/>
              <a:defRPr/>
            </a:pPr>
            <a:r>
              <a:rPr lang="en-US" altLang="zh-TW" dirty="0" smtClean="0"/>
              <a:t>attach this term to the result, called </a:t>
            </a:r>
            <a:r>
              <a:rPr lang="en-US" altLang="zh-TW" i="1" dirty="0" smtClean="0"/>
              <a:t>c</a:t>
            </a:r>
          </a:p>
          <a:p>
            <a:pPr marL="1257300" lvl="2" indent="-342900" eaLnBrk="1" hangingPunct="1">
              <a:spcBef>
                <a:spcPts val="0"/>
              </a:spcBef>
              <a:buFont typeface="Wingdings" pitchFamily="2" charset="2"/>
              <a:buAutoNum type="arabicPeriod"/>
              <a:defRPr/>
            </a:pPr>
            <a:r>
              <a:rPr lang="en-US" altLang="zh-TW" dirty="0" smtClean="0"/>
              <a:t>advance the pointer to the next term in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.</a:t>
            </a:r>
          </a:p>
          <a:p>
            <a:pPr marL="895350" lvl="1" indent="-381000" eaLnBrk="1" hangingPunct="1">
              <a:spcBef>
                <a:spcPts val="0"/>
              </a:spcBef>
              <a:defRPr/>
            </a:pPr>
            <a:r>
              <a:rPr lang="en-US" altLang="zh-TW" dirty="0" smtClean="0"/>
              <a:t>We take a similar action on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if </a:t>
            </a:r>
            <a:r>
              <a:rPr lang="en-US" altLang="zh-TW" i="1" spc="300" dirty="0" err="1" smtClean="0"/>
              <a:t>a</a:t>
            </a:r>
            <a:r>
              <a:rPr lang="en-US" altLang="zh-TW" spc="300" dirty="0" err="1" smtClean="0">
                <a:sym typeface="Symbol"/>
              </a:rPr>
              <a:t></a:t>
            </a:r>
            <a:r>
              <a:rPr lang="en-US" altLang="zh-TW" i="1" dirty="0" err="1" smtClean="0"/>
              <a:t>expon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&gt;</a:t>
            </a:r>
            <a:r>
              <a:rPr lang="en-US" altLang="zh-TW" dirty="0" smtClean="0"/>
              <a:t> </a:t>
            </a:r>
            <a:r>
              <a:rPr lang="en-US" altLang="zh-TW" i="1" spc="300" dirty="0" err="1" smtClean="0"/>
              <a:t>b</a:t>
            </a:r>
            <a:r>
              <a:rPr lang="en-US" altLang="zh-TW" spc="300" dirty="0" err="1" smtClean="0">
                <a:sym typeface="Symbol"/>
              </a:rPr>
              <a:t></a:t>
            </a:r>
            <a:r>
              <a:rPr lang="en-US" altLang="zh-TW" i="1" dirty="0" err="1" smtClean="0"/>
              <a:t>expon</a:t>
            </a:r>
            <a:r>
              <a:rPr lang="en-US" altLang="zh-TW" i="1" dirty="0" smtClean="0"/>
              <a:t>.</a:t>
            </a:r>
          </a:p>
          <a:p>
            <a:pPr marL="495300" indent="-381000" eaLnBrk="1" hangingPunct="1">
              <a:spcBef>
                <a:spcPts val="0"/>
              </a:spcBef>
              <a:defRPr/>
            </a:pPr>
            <a:r>
              <a:rPr lang="en-US" altLang="zh-TW" dirty="0" smtClean="0"/>
              <a:t>Figure 4.13 illustrates this process for the polynomials represented in Figure 4.12.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a; a = a-&gt;link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attach(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rear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b; b = b-&gt;link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attach(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, rear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rear-&gt;link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c;  c = c-&gt;link;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/>
          </a:p>
        </p:txBody>
      </p:sp>
      <p:sp>
        <p:nvSpPr>
          <p:cNvPr id="45059" name="內容版面配置區 3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exponent, 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16013" y="3719513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線單箭頭接點 3"/>
          <p:cNvCxnSpPr/>
          <p:nvPr/>
        </p:nvCxnSpPr>
        <p:spPr>
          <a:xfrm>
            <a:off x="1835150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2987675" y="38639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4870450"/>
          <a:ext cx="316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835150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2987675" y="50165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24" name="矩形 11"/>
          <p:cNvSpPr>
            <a:spLocks noChangeArrowheads="1"/>
          </p:cNvSpPr>
          <p:nvPr/>
        </p:nvSpPr>
        <p:spPr bwMode="auto">
          <a:xfrm>
            <a:off x="3419475" y="314166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5125" name="矩形 12"/>
          <p:cNvSpPr>
            <a:spLocks noChangeArrowheads="1"/>
          </p:cNvSpPr>
          <p:nvPr/>
        </p:nvSpPr>
        <p:spPr bwMode="auto">
          <a:xfrm>
            <a:off x="3419475" y="4292600"/>
            <a:ext cx="287338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5126" name="矩形 12"/>
          <p:cNvSpPr>
            <a:spLocks noChangeArrowheads="1"/>
          </p:cNvSpPr>
          <p:nvPr/>
        </p:nvSpPr>
        <p:spPr bwMode="auto">
          <a:xfrm>
            <a:off x="250825" y="6310313"/>
            <a:ext cx="28733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46800" anchor="ctr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c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706813" y="314166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706813" y="42926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538163" y="6310313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266950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>
            <a:off x="684213" y="6453188"/>
            <a:ext cx="15827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41947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直線單箭頭接點 43"/>
          <p:cNvCxnSpPr/>
          <p:nvPr/>
        </p:nvCxnSpPr>
        <p:spPr>
          <a:xfrm flipV="1">
            <a:off x="298767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572000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 flipV="1">
            <a:off x="4140200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5724525" y="6310313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/>
          <p:nvPr/>
        </p:nvCxnSpPr>
        <p:spPr>
          <a:xfrm flipV="1">
            <a:off x="5292725" y="645477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89" name="矩形 12"/>
          <p:cNvSpPr>
            <a:spLocks noChangeArrowheads="1"/>
          </p:cNvSpPr>
          <p:nvPr/>
        </p:nvSpPr>
        <p:spPr bwMode="auto">
          <a:xfrm>
            <a:off x="7019925" y="5445125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rear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7164388" y="57340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6875463" y="6308725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直線單箭頭接點 51"/>
          <p:cNvCxnSpPr/>
          <p:nvPr/>
        </p:nvCxnSpPr>
        <p:spPr>
          <a:xfrm rot="5400000">
            <a:off x="7093744" y="6090444"/>
            <a:ext cx="42862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6443663" y="6453188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08" name="矩形 12"/>
          <p:cNvSpPr>
            <a:spLocks noChangeArrowheads="1"/>
          </p:cNvSpPr>
          <p:nvPr/>
        </p:nvSpPr>
        <p:spPr bwMode="auto">
          <a:xfrm>
            <a:off x="827088" y="5734050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393825" y="574040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return a polynomial which is the sum of a and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padd</a:t>
            </a:r>
            <a:r>
              <a:rPr lang="en-US" altLang="zh-TW" dirty="0"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a,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b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ear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c, temp;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 = rear;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a &amp;&amp; b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attach( </a:t>
            </a:r>
            <a:r>
              <a:rPr lang="en-US" altLang="zh-TW" dirty="0"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ea typeface="細明體" panose="02020509000000000000" pitchFamily="49" charset="-120"/>
              </a:rPr>
              <a:t>coef</a:t>
            </a:r>
            <a:r>
              <a:rPr lang="en-US" altLang="zh-TW" dirty="0"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rear );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b = b-&gt;link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sum = </a:t>
            </a:r>
            <a:r>
              <a:rPr lang="pt-BR" altLang="zh-TW" dirty="0">
                <a:ea typeface="細明體" panose="02020509000000000000" pitchFamily="49" charset="-120"/>
              </a:rPr>
              <a:t>a-&gt;coef + b-&gt;coef;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if( sum ) attach( sum, a-&gt;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rear );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a = a-&gt;link;    b = b-&gt;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attach( </a:t>
            </a:r>
            <a:r>
              <a:rPr lang="en-US" altLang="zh-TW" dirty="0"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ea typeface="細明體" panose="02020509000000000000" pitchFamily="49" charset="-120"/>
              </a:rPr>
              <a:t>coef</a:t>
            </a:r>
            <a:r>
              <a:rPr lang="en-US" altLang="zh-TW" dirty="0"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rear );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a = a-&gt;link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內容版面配置區 1"/>
          <p:cNvSpPr>
            <a:spLocks noGrp="1"/>
          </p:cNvSpPr>
          <p:nvPr>
            <p:ph sz="half" idx="1"/>
          </p:nvPr>
        </p:nvSpPr>
        <p:spPr>
          <a:xfrm>
            <a:off x="395478" y="548640"/>
            <a:ext cx="8353044" cy="3888486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copy rest of list a and then list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>
                <a:ea typeface="細明體" panose="02020509000000000000" pitchFamily="49" charset="-120"/>
              </a:rPr>
              <a:t>a; a = a-&gt;link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attach( a-&gt;</a:t>
            </a:r>
            <a:r>
              <a:rPr lang="en-US" altLang="zh-TW" dirty="0" err="1">
                <a:ea typeface="細明體" panose="02020509000000000000" pitchFamily="49" charset="-120"/>
              </a:rPr>
              <a:t>coef</a:t>
            </a:r>
            <a:r>
              <a:rPr lang="en-US" altLang="zh-TW" dirty="0"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rear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dirty="0">
                <a:ea typeface="細明體" panose="02020509000000000000" pitchFamily="49" charset="-120"/>
              </a:rPr>
              <a:t>b; b = b-&gt;link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attach( b-&gt;</a:t>
            </a:r>
            <a:r>
              <a:rPr lang="en-US" altLang="zh-TW" dirty="0" err="1">
                <a:ea typeface="細明體" panose="02020509000000000000" pitchFamily="49" charset="-120"/>
              </a:rPr>
              <a:t>coef</a:t>
            </a:r>
            <a:r>
              <a:rPr lang="en-US" altLang="zh-TW" dirty="0"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rear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rear-&gt;link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delete extra initial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 = c;  c = c-&gt;link;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 smtClean="0"/>
          </a:p>
        </p:txBody>
      </p:sp>
      <p:sp>
        <p:nvSpPr>
          <p:cNvPr id="47107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4.9: </a:t>
            </a:r>
            <a:r>
              <a:rPr lang="en-US" altLang="zh-TW" u="sng" smtClean="0"/>
              <a:t>Add two polynomials (p.163)</a:t>
            </a:r>
            <a:endParaRPr lang="zh-TW" altLang="en-US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內容版面配置區 1"/>
          <p:cNvSpPr>
            <a:spLocks noGrp="1"/>
          </p:cNvSpPr>
          <p:nvPr>
            <p:ph sz="half" idx="1"/>
          </p:nvPr>
        </p:nvSpPr>
        <p:spPr>
          <a:xfrm>
            <a:off x="395478" y="548640"/>
            <a:ext cx="8353044" cy="3312414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create a new node with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coefficient and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exponent,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attach it to the node pointed to by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.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is updated to point to this new node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ea typeface="細明體" panose="02020509000000000000" pitchFamily="49" charset="-120"/>
              </a:rPr>
              <a:t>exponent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ea typeface="細明體" panose="02020509000000000000" pitchFamily="49" charset="-120"/>
              </a:rPr>
              <a:t>polyPointer &amp;ptr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ea typeface="細明體" panose="02020509000000000000" pitchFamily="49" charset="-120"/>
              </a:rPr>
              <a:t>coef</a:t>
            </a:r>
            <a:r>
              <a:rPr lang="en-US" altLang="zh-TW" dirty="0">
                <a:ea typeface="細明體" panose="02020509000000000000" pitchFamily="49" charset="-120"/>
              </a:rPr>
              <a:t> = coefficient;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 = exponent;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ptr</a:t>
            </a:r>
            <a:r>
              <a:rPr lang="en-US" altLang="zh-TW" dirty="0">
                <a:ea typeface="細明體" panose="02020509000000000000" pitchFamily="49" charset="-120"/>
              </a:rPr>
              <a:t>-&gt;link = temp;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ptr</a:t>
            </a:r>
            <a:r>
              <a:rPr lang="en-US" altLang="zh-TW" dirty="0">
                <a:ea typeface="細明體" panose="02020509000000000000" pitchFamily="49" charset="-120"/>
              </a:rPr>
              <a:t> = temp;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 smtClean="0">
              <a:cs typeface="Courier New" pitchFamily="49" charset="0"/>
            </a:endParaRPr>
          </a:p>
        </p:txBody>
      </p:sp>
      <p:sp>
        <p:nvSpPr>
          <p:cNvPr id="48131" name="內容版面配置區 2"/>
          <p:cNvSpPr>
            <a:spLocks noGrp="1"/>
          </p:cNvSpPr>
          <p:nvPr>
            <p:ph sz="half" idx="2"/>
          </p:nvPr>
        </p:nvSpPr>
        <p:spPr>
          <a:xfrm>
            <a:off x="395478" y="3861054"/>
            <a:ext cx="8353044" cy="432054"/>
          </a:xfrm>
        </p:spPr>
        <p:txBody>
          <a:bodyPr/>
          <a:lstStyle/>
          <a:p>
            <a:r>
              <a:rPr lang="en-US" altLang="zh-TW" b="1" u="sng" smtClean="0"/>
              <a:t>Program 4.10:</a:t>
            </a:r>
            <a:r>
              <a:rPr lang="en-US" altLang="zh-TW" u="sng" smtClean="0"/>
              <a:t> Attach a node to the end of a list (p.164)</a:t>
            </a:r>
            <a:endParaRPr lang="zh-TW" altLang="en-US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Analysis of </a:t>
            </a:r>
            <a:r>
              <a:rPr lang="en-US" altLang="zh-TW" i="1" smtClean="0"/>
              <a:t>padd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38150" indent="-381000" eaLnBrk="1" hangingPunct="1">
              <a:lnSpc>
                <a:spcPct val="90000"/>
              </a:lnSpc>
            </a:pPr>
            <a:r>
              <a:rPr lang="en-US" altLang="zh-TW" dirty="0" smtClean="0"/>
              <a:t>Assume that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b</a:t>
            </a:r>
            <a:r>
              <a:rPr lang="en-US" altLang="zh-TW" dirty="0" smtClean="0"/>
              <a:t> have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and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terms, respectively.</a:t>
            </a:r>
          </a:p>
          <a:p>
            <a:pPr marL="438150" indent="-381000" eaLnBrk="1" hangingPunct="1">
              <a:lnSpc>
                <a:spcPct val="90000"/>
              </a:lnSpc>
            </a:pPr>
            <a:r>
              <a:rPr lang="en-US" altLang="zh-TW" dirty="0" smtClean="0"/>
              <a:t>The computing time of </a:t>
            </a:r>
            <a:r>
              <a:rPr lang="en-US" altLang="zh-TW" i="1" dirty="0" err="1" smtClean="0"/>
              <a:t>padd</a:t>
            </a:r>
            <a:r>
              <a:rPr lang="en-US" altLang="zh-TW" dirty="0" smtClean="0"/>
              <a:t> is O(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Symbol" pitchFamily="18" charset="2"/>
              </a:rPr>
              <a:t>+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Erase Polynomials</a:t>
            </a:r>
            <a:endParaRPr lang="zh-TW" altLang="en-US" smtClean="0"/>
          </a:p>
        </p:txBody>
      </p:sp>
      <p:sp>
        <p:nvSpPr>
          <p:cNvPr id="50179" name="內容版面配置區 5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8351837" cy="3313112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erase the polynomial pointed to by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delete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內容版面配置區 6"/>
          <p:cNvSpPr>
            <a:spLocks noGrp="1"/>
          </p:cNvSpPr>
          <p:nvPr>
            <p:ph sz="half" idx="2"/>
          </p:nvPr>
        </p:nvSpPr>
        <p:spPr>
          <a:xfrm>
            <a:off x="3851910" y="3573018"/>
            <a:ext cx="4896802" cy="433388"/>
          </a:xfrm>
        </p:spPr>
        <p:txBody>
          <a:bodyPr/>
          <a:lstStyle/>
          <a:p>
            <a:r>
              <a:rPr lang="en-US" altLang="zh-TW" b="1" u="sng" dirty="0" smtClean="0"/>
              <a:t>Program 4.11:</a:t>
            </a:r>
            <a:r>
              <a:rPr lang="en-US" altLang="zh-TW" u="sng" dirty="0" smtClean="0"/>
              <a:t> Erasing a polynomial (</a:t>
            </a:r>
            <a:r>
              <a:rPr lang="en-US" altLang="zh-TW" u="sng" dirty="0" err="1" smtClean="0"/>
              <a:t>p.166</a:t>
            </a:r>
            <a:r>
              <a:rPr lang="en-US" altLang="zh-TW" u="sng" dirty="0" smtClean="0"/>
              <a:t>)</a:t>
            </a:r>
            <a:endParaRPr lang="zh-TW" altLang="en-US" u="sng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92276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44801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2413001" y="57340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997326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3565526" y="57340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149851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flipV="1">
            <a:off x="4718051" y="57340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2"/>
          <p:cNvSpPr>
            <a:spLocks noChangeArrowheads="1"/>
          </p:cNvSpPr>
          <p:nvPr/>
        </p:nvSpPr>
        <p:spPr bwMode="auto">
          <a:xfrm>
            <a:off x="1403350" y="6164925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79613" y="61649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300789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rot="5400000" flipH="1" flipV="1">
            <a:off x="1908177" y="6091899"/>
            <a:ext cx="43180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868989" y="5732463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Erase Polynomials</a:t>
            </a:r>
            <a:endParaRPr lang="zh-TW" altLang="en-US" smtClean="0"/>
          </a:p>
        </p:txBody>
      </p:sp>
      <p:sp>
        <p:nvSpPr>
          <p:cNvPr id="50179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erase the polynomial pointed to by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ea typeface="細明體" panose="02020509000000000000" pitchFamily="49" charset="-120"/>
              </a:rPr>
              <a:t>ptr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ptr</a:t>
            </a:r>
            <a:r>
              <a:rPr lang="en-US" altLang="zh-TW" dirty="0"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ea typeface="細明體" panose="02020509000000000000" pitchFamily="49" charset="-120"/>
              </a:rPr>
              <a:t>ptr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ea typeface="細明體" panose="02020509000000000000" pitchFamily="49" charset="-120"/>
              </a:rPr>
              <a:t>ptr</a:t>
            </a:r>
            <a:r>
              <a:rPr lang="en-US" altLang="zh-TW" dirty="0"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ea typeface="細明體" panose="02020509000000000000" pitchFamily="49" charset="-120"/>
              </a:rPr>
              <a:t>ptr</a:t>
            </a:r>
            <a:r>
              <a:rPr lang="en-US" altLang="zh-TW" dirty="0"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4400" b="1" dirty="0" smtClean="0">
              <a:cs typeface="Courier New" pitchFamily="49" charset="0"/>
            </a:endParaRPr>
          </a:p>
        </p:txBody>
      </p:sp>
      <p:sp>
        <p:nvSpPr>
          <p:cNvPr id="50180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dirty="0" smtClean="0"/>
              <a:t>Program 4.11:</a:t>
            </a:r>
            <a:r>
              <a:rPr lang="en-US" altLang="zh-TW" u="sng" dirty="0" smtClean="0"/>
              <a:t> Erasing a polynomial (</a:t>
            </a:r>
            <a:r>
              <a:rPr lang="en-US" altLang="zh-TW" u="sng" dirty="0" err="1" smtClean="0"/>
              <a:t>p.166</a:t>
            </a:r>
            <a:r>
              <a:rPr lang="en-US" altLang="zh-TW" u="sng" dirty="0" smtClean="0"/>
              <a:t>)</a:t>
            </a:r>
            <a:endParaRPr lang="zh-TW" altLang="en-US" u="sng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92276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44801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2413001" y="57340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997326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3565526" y="57340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149851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flipV="1">
            <a:off x="4718051" y="57340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979613" y="616492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300789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rot="5400000" flipH="1" flipV="1">
            <a:off x="1908177" y="6091899"/>
            <a:ext cx="43180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868989" y="5732463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1404538" y="50133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71275" y="50196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900631" y="537606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2"/>
          <p:cNvSpPr>
            <a:spLocks noChangeArrowheads="1"/>
          </p:cNvSpPr>
          <p:nvPr/>
        </p:nvSpPr>
        <p:spPr bwMode="auto">
          <a:xfrm>
            <a:off x="1403350" y="6164925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Erase Polynomials</a:t>
            </a:r>
            <a:endParaRPr lang="zh-TW" altLang="en-US" smtClean="0"/>
          </a:p>
        </p:txBody>
      </p:sp>
      <p:sp>
        <p:nvSpPr>
          <p:cNvPr id="50179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erase the polynomial pointed to by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dirty="0" smtClean="0"/>
              <a:t>Program 4.11:</a:t>
            </a:r>
            <a:r>
              <a:rPr lang="en-US" altLang="zh-TW" u="sng" dirty="0" smtClean="0"/>
              <a:t> Erasing a polynomial (</a:t>
            </a:r>
            <a:r>
              <a:rPr lang="en-US" altLang="zh-TW" u="sng" dirty="0" err="1" smtClean="0"/>
              <a:t>p.166</a:t>
            </a:r>
            <a:r>
              <a:rPr lang="en-US" altLang="zh-TW" u="sng" dirty="0" smtClean="0"/>
              <a:t>)</a:t>
            </a:r>
            <a:endParaRPr lang="zh-TW" altLang="en-US" u="sng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92276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14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44801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 flipV="1">
            <a:off x="2413001" y="57340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997326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3565526" y="57340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149851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flipV="1">
            <a:off x="4718051" y="57340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132138" y="61658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300789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rot="5400000" flipH="1" flipV="1">
            <a:off x="3060702" y="6092824"/>
            <a:ext cx="43180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868989" y="5732463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1404538" y="50133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71275" y="50196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900631" y="537606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2"/>
          <p:cNvSpPr>
            <a:spLocks noChangeArrowheads="1"/>
          </p:cNvSpPr>
          <p:nvPr/>
        </p:nvSpPr>
        <p:spPr bwMode="auto">
          <a:xfrm>
            <a:off x="2555748" y="6165342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Erase Polynomials</a:t>
            </a:r>
            <a:endParaRPr lang="zh-TW" altLang="en-US" smtClean="0"/>
          </a:p>
        </p:txBody>
      </p:sp>
      <p:sp>
        <p:nvSpPr>
          <p:cNvPr id="50179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erase the polynomial pointed to by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4.11:</a:t>
            </a:r>
            <a:r>
              <a:rPr lang="en-US" altLang="zh-TW" u="sng" smtClean="0"/>
              <a:t> Erasing a polynomial (p.166)</a:t>
            </a:r>
            <a:endParaRPr lang="zh-TW" altLang="en-US" u="sng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44801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997326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3565526" y="57340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149851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flipV="1">
            <a:off x="4718051" y="57340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132138" y="61658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300789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rot="5400000" flipH="1" flipV="1">
            <a:off x="3060702" y="6092824"/>
            <a:ext cx="43180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868989" y="5732463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1404538" y="50133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971275" y="50196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1900631" y="537606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2"/>
          <p:cNvSpPr>
            <a:spLocks noChangeArrowheads="1"/>
          </p:cNvSpPr>
          <p:nvPr/>
        </p:nvSpPr>
        <p:spPr bwMode="auto">
          <a:xfrm>
            <a:off x="2555748" y="6165342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Erase Polynomials</a:t>
            </a:r>
            <a:endParaRPr lang="zh-TW" altLang="en-US" smtClean="0"/>
          </a:p>
        </p:txBody>
      </p:sp>
      <p:sp>
        <p:nvSpPr>
          <p:cNvPr id="50179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erase the polynomial pointed to by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4.11:</a:t>
            </a:r>
            <a:r>
              <a:rPr lang="en-US" altLang="zh-TW" u="sng" smtClean="0"/>
              <a:t> Erasing a polynomial (p.166)</a:t>
            </a:r>
            <a:endParaRPr lang="zh-TW" altLang="en-US" u="sng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44801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997326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3565526" y="57340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149851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flipV="1">
            <a:off x="4718051" y="57340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132138" y="61658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300789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rot="5400000" flipH="1" flipV="1">
            <a:off x="3060702" y="6092824"/>
            <a:ext cx="43180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868989" y="5732463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2555875" y="50133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122612" y="50196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3051968" y="537606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2"/>
          <p:cNvSpPr>
            <a:spLocks noChangeArrowheads="1"/>
          </p:cNvSpPr>
          <p:nvPr/>
        </p:nvSpPr>
        <p:spPr bwMode="auto">
          <a:xfrm>
            <a:off x="2555748" y="6165342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4" name="矩形 11"/>
          <p:cNvSpPr>
            <a:spLocks noChangeArrowheads="1"/>
          </p:cNvSpPr>
          <p:nvPr/>
        </p:nvSpPr>
        <p:spPr bwMode="auto">
          <a:xfrm>
            <a:off x="1116013" y="476250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235" name="矩形 12"/>
          <p:cNvSpPr>
            <a:spLocks noChangeArrowheads="1"/>
          </p:cNvSpPr>
          <p:nvPr/>
        </p:nvSpPr>
        <p:spPr bwMode="auto">
          <a:xfrm>
            <a:off x="1122363" y="2066926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rot="16200000" flipH="1">
            <a:off x="1330326" y="2492375"/>
            <a:ext cx="43180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6200000" flipH="1">
            <a:off x="1331912" y="908050"/>
            <a:ext cx="43180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0" name="內容版面配置區 5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a-&gt;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expon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== b-&gt;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expon</a:t>
            </a:r>
            <a:endParaRPr lang="zh-TW" altLang="en-US" sz="1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  <a:defRPr/>
            </a:pPr>
            <a:r>
              <a:rPr kumimoji="1" lang="en-US" altLang="zh-TW" b="1" dirty="0">
                <a:solidFill>
                  <a:prstClr val="black"/>
                </a:solidFill>
                <a:ea typeface="新細明體" pitchFamily="18" charset="-120"/>
              </a:rPr>
              <a:t>Figure 4.13:</a:t>
            </a:r>
            <a:r>
              <a:rPr kumimoji="1" lang="en-US" altLang="zh-TW" dirty="0">
                <a:solidFill>
                  <a:prstClr val="black"/>
                </a:solidFill>
                <a:ea typeface="新細明體" pitchFamily="18" charset="-120"/>
              </a:rPr>
              <a:t>  Generating the first three terms of </a:t>
            </a:r>
            <a:r>
              <a:rPr kumimoji="1" lang="en-US" altLang="zh-TW" i="1" dirty="0">
                <a:solidFill>
                  <a:prstClr val="black"/>
                </a:solidFill>
                <a:ea typeface="新細明體" pitchFamily="18" charset="-120"/>
              </a:rPr>
              <a:t>c</a:t>
            </a:r>
            <a:r>
              <a:rPr kumimoji="1" lang="en-US" altLang="zh-TW" dirty="0">
                <a:solidFill>
                  <a:prstClr val="black"/>
                </a:solidFill>
                <a:ea typeface="新細明體" pitchFamily="18" charset="-120"/>
              </a:rPr>
              <a:t> </a:t>
            </a:r>
            <a:r>
              <a:rPr kumimoji="1"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dirty="0">
                <a:solidFill>
                  <a:prstClr val="black"/>
                </a:solidFill>
                <a:ea typeface="新細明體" pitchFamily="18" charset="-120"/>
              </a:rPr>
              <a:t> </a:t>
            </a:r>
            <a:r>
              <a:rPr kumimoji="1" lang="en-US" altLang="zh-TW" i="1" dirty="0">
                <a:solidFill>
                  <a:prstClr val="black"/>
                </a:solidFill>
                <a:ea typeface="新細明體" pitchFamily="18" charset="-120"/>
              </a:rPr>
              <a:t>a</a:t>
            </a:r>
            <a:r>
              <a:rPr kumimoji="1" lang="en-US" altLang="zh-TW" dirty="0">
                <a:solidFill>
                  <a:prstClr val="black"/>
                </a:solidFill>
                <a:ea typeface="新細明體" pitchFamily="18" charset="-120"/>
              </a:rPr>
              <a:t> </a:t>
            </a:r>
            <a:r>
              <a:rPr kumimoji="1"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kumimoji="1" lang="en-US" altLang="zh-TW" dirty="0">
                <a:solidFill>
                  <a:prstClr val="black"/>
                </a:solidFill>
                <a:ea typeface="新細明體" pitchFamily="18" charset="-120"/>
              </a:rPr>
              <a:t> </a:t>
            </a:r>
            <a:r>
              <a:rPr kumimoji="1" lang="en-US" altLang="zh-TW" i="1" dirty="0">
                <a:solidFill>
                  <a:prstClr val="black"/>
                </a:solidFill>
                <a:ea typeface="新細明體" pitchFamily="18" charset="-120"/>
              </a:rPr>
              <a:t>b</a:t>
            </a:r>
            <a:endParaRPr kumimoji="1" lang="zh-TW" altLang="en-US" i="1" dirty="0">
              <a:solidFill>
                <a:prstClr val="black"/>
              </a:solidFill>
              <a:ea typeface="新細明體" pitchFamily="18" charset="-120"/>
            </a:endParaRPr>
          </a:p>
        </p:txBody>
      </p: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209373"/>
              </p:ext>
            </p:extLst>
          </p:nvPr>
        </p:nvGraphicFramePr>
        <p:xfrm>
          <a:off x="1403351" y="1268413"/>
          <a:ext cx="6336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1" name="直線單箭頭接點 30"/>
          <p:cNvCxnSpPr/>
          <p:nvPr/>
        </p:nvCxnSpPr>
        <p:spPr>
          <a:xfrm>
            <a:off x="2855913" y="1489075"/>
            <a:ext cx="8651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5159376" y="1489075"/>
            <a:ext cx="8651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1403351" y="2852738"/>
          <a:ext cx="6336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直線單箭頭接點 33"/>
          <p:cNvCxnSpPr/>
          <p:nvPr/>
        </p:nvCxnSpPr>
        <p:spPr>
          <a:xfrm>
            <a:off x="2841626" y="3067050"/>
            <a:ext cx="8651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5145088" y="3067050"/>
            <a:ext cx="8651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827088" y="3717925"/>
          <a:ext cx="230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i="1" dirty="0" smtClean="0"/>
                        <a:t>c</a:t>
                      </a:r>
                      <a:endParaRPr lang="zh-TW" altLang="en-US" sz="2000" i="1" dirty="0"/>
                    </a:p>
                  </a:txBody>
                  <a:tcPr marR="144000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Erase Polynomials</a:t>
            </a:r>
            <a:endParaRPr lang="zh-TW" altLang="en-US" smtClean="0"/>
          </a:p>
        </p:txBody>
      </p:sp>
      <p:sp>
        <p:nvSpPr>
          <p:cNvPr id="50179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erase the polynomial pointed to by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4.11:</a:t>
            </a:r>
            <a:r>
              <a:rPr lang="en-US" altLang="zh-TW" u="sng" smtClean="0"/>
              <a:t> Erasing a polynomial (p.166)</a:t>
            </a:r>
            <a:endParaRPr lang="zh-TW" altLang="en-US" u="sng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44801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Symbol" pitchFamily="18" charset="2"/>
                        </a:rPr>
                        <a:t>-</a:t>
                      </a:r>
                      <a:r>
                        <a:rPr lang="en-US" altLang="zh-TW" sz="1600" dirty="0" smtClean="0"/>
                        <a:t>3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997326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3565526" y="57340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149851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flipV="1">
            <a:off x="4718051" y="57340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284663" y="61658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300789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rot="5400000" flipH="1" flipV="1">
            <a:off x="4213227" y="6092824"/>
            <a:ext cx="43180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868989" y="5732463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2555875" y="50133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122612" y="50196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3051968" y="537606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2"/>
          <p:cNvSpPr>
            <a:spLocks noChangeArrowheads="1"/>
          </p:cNvSpPr>
          <p:nvPr/>
        </p:nvSpPr>
        <p:spPr bwMode="auto">
          <a:xfrm>
            <a:off x="3707892" y="6165342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Erase Polynomials</a:t>
            </a:r>
            <a:endParaRPr lang="zh-TW" altLang="en-US" smtClean="0"/>
          </a:p>
        </p:txBody>
      </p:sp>
      <p:sp>
        <p:nvSpPr>
          <p:cNvPr id="50179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erase the polynomial pointed to by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4.11:</a:t>
            </a:r>
            <a:r>
              <a:rPr lang="en-US" altLang="zh-TW" u="sng" smtClean="0"/>
              <a:t> Erasing a polynomial (p.166)</a:t>
            </a:r>
            <a:endParaRPr lang="zh-TW" altLang="en-US" u="sng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997326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149851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flipV="1">
            <a:off x="4718051" y="57340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284663" y="61658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300789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rot="5400000" flipH="1" flipV="1">
            <a:off x="4213227" y="6092824"/>
            <a:ext cx="43180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868989" y="5732463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2555875" y="50133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122612" y="50196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3051968" y="537606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2"/>
          <p:cNvSpPr>
            <a:spLocks noChangeArrowheads="1"/>
          </p:cNvSpPr>
          <p:nvPr/>
        </p:nvSpPr>
        <p:spPr bwMode="auto">
          <a:xfrm>
            <a:off x="3707892" y="6165342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Erase Polynomials</a:t>
            </a:r>
            <a:endParaRPr lang="zh-TW" altLang="en-US" smtClean="0"/>
          </a:p>
        </p:txBody>
      </p:sp>
      <p:sp>
        <p:nvSpPr>
          <p:cNvPr id="50179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erase the polynomial pointed to by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4.11:</a:t>
            </a:r>
            <a:r>
              <a:rPr lang="en-US" altLang="zh-TW" u="sng" smtClean="0"/>
              <a:t> Erasing a polynomial (p.166)</a:t>
            </a:r>
            <a:endParaRPr lang="zh-TW" altLang="en-US" u="sng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997326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149851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flipV="1">
            <a:off x="4718051" y="57340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284663" y="61658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300789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rot="5400000" flipH="1" flipV="1">
            <a:off x="4213227" y="6092824"/>
            <a:ext cx="43180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868989" y="5732463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3708400" y="50133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275137" y="50196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4204493" y="537606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2"/>
          <p:cNvSpPr>
            <a:spLocks noChangeArrowheads="1"/>
          </p:cNvSpPr>
          <p:nvPr/>
        </p:nvSpPr>
        <p:spPr bwMode="auto">
          <a:xfrm>
            <a:off x="3707892" y="6165342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Erase Polynomials</a:t>
            </a:r>
            <a:endParaRPr lang="zh-TW" altLang="en-US" smtClean="0"/>
          </a:p>
        </p:txBody>
      </p:sp>
      <p:sp>
        <p:nvSpPr>
          <p:cNvPr id="50179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erase the polynomial pointed to by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4.11:</a:t>
            </a:r>
            <a:r>
              <a:rPr lang="en-US" altLang="zh-TW" u="sng" smtClean="0"/>
              <a:t> Erasing a polynomial (p.166)</a:t>
            </a:r>
            <a:endParaRPr lang="zh-TW" altLang="en-US" u="sng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997326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2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8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149851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flipV="1">
            <a:off x="4718051" y="573405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435601" y="61658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300789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rot="5400000" flipH="1" flipV="1">
            <a:off x="5364165" y="6092824"/>
            <a:ext cx="43180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868989" y="5732463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3708400" y="50133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275137" y="50196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4204493" y="537606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12"/>
          <p:cNvSpPr>
            <a:spLocks noChangeArrowheads="1"/>
          </p:cNvSpPr>
          <p:nvPr/>
        </p:nvSpPr>
        <p:spPr bwMode="auto">
          <a:xfrm>
            <a:off x="4860036" y="6165342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Erase Polynomials</a:t>
            </a:r>
            <a:endParaRPr lang="zh-TW" altLang="en-US" smtClean="0"/>
          </a:p>
        </p:txBody>
      </p:sp>
      <p:sp>
        <p:nvSpPr>
          <p:cNvPr id="50179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erase the polynomial pointed to by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4.11:</a:t>
            </a:r>
            <a:r>
              <a:rPr lang="en-US" altLang="zh-TW" u="sng" smtClean="0"/>
              <a:t> Erasing a polynomial (p.166)</a:t>
            </a:r>
            <a:endParaRPr lang="zh-TW" altLang="en-US" u="sng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149851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435601" y="61658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300789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rot="5400000" flipH="1" flipV="1">
            <a:off x="5364165" y="6092824"/>
            <a:ext cx="43180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868989" y="5732463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3708400" y="50133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275137" y="50196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4204493" y="537606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2"/>
          <p:cNvSpPr>
            <a:spLocks noChangeArrowheads="1"/>
          </p:cNvSpPr>
          <p:nvPr/>
        </p:nvSpPr>
        <p:spPr bwMode="auto">
          <a:xfrm>
            <a:off x="4860036" y="6165342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Erase Polynomials</a:t>
            </a:r>
            <a:endParaRPr lang="zh-TW" altLang="en-US" smtClean="0"/>
          </a:p>
        </p:txBody>
      </p:sp>
      <p:sp>
        <p:nvSpPr>
          <p:cNvPr id="50179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erase the polynomial pointed to by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4.11:</a:t>
            </a:r>
            <a:r>
              <a:rPr lang="en-US" altLang="zh-TW" u="sng" smtClean="0"/>
              <a:t> Erasing a polynomial (p.166)</a:t>
            </a:r>
            <a:endParaRPr lang="zh-TW" altLang="en-US" u="sng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149851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435601" y="61658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300789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rot="5400000" flipH="1" flipV="1">
            <a:off x="5364165" y="6092824"/>
            <a:ext cx="43180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868989" y="5732463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4859338" y="50133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5426075" y="50196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5355431" y="537606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2"/>
          <p:cNvSpPr>
            <a:spLocks noChangeArrowheads="1"/>
          </p:cNvSpPr>
          <p:nvPr/>
        </p:nvSpPr>
        <p:spPr bwMode="auto">
          <a:xfrm>
            <a:off x="4860036" y="6165342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Erase Polynomials</a:t>
            </a:r>
            <a:endParaRPr lang="zh-TW" altLang="en-US" smtClean="0"/>
          </a:p>
        </p:txBody>
      </p:sp>
      <p:sp>
        <p:nvSpPr>
          <p:cNvPr id="50179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erase the polynomial pointed to by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4.11:</a:t>
            </a:r>
            <a:r>
              <a:rPr lang="en-US" altLang="zh-TW" u="sng" smtClean="0"/>
              <a:t> Erasing a polynomial (p.166)</a:t>
            </a:r>
            <a:endParaRPr lang="zh-TW" altLang="en-US" u="sng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149851" y="5589588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6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588126" y="61658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300789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rot="5400000" flipH="1" flipV="1">
            <a:off x="6516690" y="6092824"/>
            <a:ext cx="43180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5868989" y="5732463"/>
            <a:ext cx="431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4859338" y="50133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5426075" y="50196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5355431" y="537606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2"/>
          <p:cNvSpPr>
            <a:spLocks noChangeArrowheads="1"/>
          </p:cNvSpPr>
          <p:nvPr/>
        </p:nvSpPr>
        <p:spPr bwMode="auto">
          <a:xfrm>
            <a:off x="6012180" y="6165342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Erase Polynomials</a:t>
            </a:r>
            <a:endParaRPr lang="zh-TW" altLang="en-US" smtClean="0"/>
          </a:p>
        </p:txBody>
      </p:sp>
      <p:sp>
        <p:nvSpPr>
          <p:cNvPr id="50179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erase the polynomial pointed to by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4.11:</a:t>
            </a:r>
            <a:r>
              <a:rPr lang="en-US" altLang="zh-TW" u="sng" smtClean="0"/>
              <a:t> Erasing a polynomial (p.166)</a:t>
            </a:r>
            <a:endParaRPr lang="zh-TW" altLang="en-US" u="sng" smtClean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588126" y="61658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300789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rot="5400000" flipH="1" flipV="1">
            <a:off x="6516690" y="6092824"/>
            <a:ext cx="43180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4859338" y="50133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5426075" y="50196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5355431" y="537606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2"/>
          <p:cNvSpPr>
            <a:spLocks noChangeArrowheads="1"/>
          </p:cNvSpPr>
          <p:nvPr/>
        </p:nvSpPr>
        <p:spPr bwMode="auto">
          <a:xfrm>
            <a:off x="6012180" y="6165342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Erase Polynomials</a:t>
            </a:r>
            <a:endParaRPr lang="zh-TW" altLang="en-US" smtClean="0"/>
          </a:p>
        </p:txBody>
      </p:sp>
      <p:sp>
        <p:nvSpPr>
          <p:cNvPr id="50179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erase the polynomial pointed to by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4.11:</a:t>
            </a:r>
            <a:r>
              <a:rPr lang="en-US" altLang="zh-TW" u="sng" smtClean="0"/>
              <a:t> Erasing a polynomial (p.166)</a:t>
            </a:r>
            <a:endParaRPr lang="zh-TW" altLang="en-US" u="sng" smtClean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588126" y="61658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300789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rot="5400000" flipH="1" flipV="1">
            <a:off x="6516690" y="6092824"/>
            <a:ext cx="431800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6011863" y="50133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578600" y="50196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6507956" y="537606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2"/>
          <p:cNvSpPr>
            <a:spLocks noChangeArrowheads="1"/>
          </p:cNvSpPr>
          <p:nvPr/>
        </p:nvSpPr>
        <p:spPr bwMode="auto">
          <a:xfrm>
            <a:off x="6012180" y="6165342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Erase Polynomials</a:t>
            </a:r>
            <a:endParaRPr lang="zh-TW" altLang="en-US" smtClean="0"/>
          </a:p>
        </p:txBody>
      </p:sp>
      <p:sp>
        <p:nvSpPr>
          <p:cNvPr id="50179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erase the polynomial pointed to by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4.11:</a:t>
            </a:r>
            <a:r>
              <a:rPr lang="en-US" altLang="zh-TW" u="sng" smtClean="0"/>
              <a:t> Erasing a polynomial (p.166)</a:t>
            </a:r>
            <a:endParaRPr lang="zh-TW" altLang="en-US" u="sng" smtClean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588126" y="61658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300789" y="5588000"/>
          <a:ext cx="864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1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0</a:t>
                      </a:r>
                      <a:endParaRPr lang="zh-TW" altLang="en-US" sz="1600" dirty="0"/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6011863" y="50133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578600" y="50196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6507956" y="537606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2"/>
          <p:cNvSpPr>
            <a:spLocks noChangeArrowheads="1"/>
          </p:cNvSpPr>
          <p:nvPr/>
        </p:nvSpPr>
        <p:spPr bwMode="auto">
          <a:xfrm>
            <a:off x="6012180" y="6165342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3" name="矩形 44"/>
          <p:cNvSpPr>
            <a:spLocks noChangeArrowheads="1"/>
          </p:cNvSpPr>
          <p:nvPr/>
        </p:nvSpPr>
        <p:spPr bwMode="auto">
          <a:xfrm>
            <a:off x="3419475" y="476250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314" name="矩形 45"/>
          <p:cNvSpPr>
            <a:spLocks noChangeArrowheads="1"/>
          </p:cNvSpPr>
          <p:nvPr/>
        </p:nvSpPr>
        <p:spPr bwMode="auto">
          <a:xfrm>
            <a:off x="3427413" y="2068513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7" name="直線單箭頭接點 46"/>
          <p:cNvCxnSpPr/>
          <p:nvPr/>
        </p:nvCxnSpPr>
        <p:spPr>
          <a:xfrm rot="16200000" flipH="1">
            <a:off x="3635376" y="2493962"/>
            <a:ext cx="43180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rot="16200000" flipH="1">
            <a:off x="3636169" y="908843"/>
            <a:ext cx="431801" cy="28733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1" name="內容版面配置區 5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(ii)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a-&gt;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expon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&lt; b-&gt;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expon</a:t>
            </a:r>
            <a:endParaRPr lang="zh-TW" altLang="en-US" sz="1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  <a:defRPr/>
            </a:pPr>
            <a:r>
              <a:rPr kumimoji="1" lang="en-US" altLang="zh-TW" b="1" dirty="0">
                <a:solidFill>
                  <a:prstClr val="black"/>
                </a:solidFill>
                <a:ea typeface="新細明體" pitchFamily="18" charset="-120"/>
              </a:rPr>
              <a:t>Figure 4.13:</a:t>
            </a:r>
            <a:r>
              <a:rPr kumimoji="1" lang="en-US" altLang="zh-TW" dirty="0">
                <a:solidFill>
                  <a:prstClr val="black"/>
                </a:solidFill>
                <a:ea typeface="新細明體" pitchFamily="18" charset="-120"/>
              </a:rPr>
              <a:t>  Generating the first three terms of </a:t>
            </a:r>
            <a:r>
              <a:rPr kumimoji="1" lang="en-US" altLang="zh-TW" i="1" dirty="0">
                <a:solidFill>
                  <a:prstClr val="black"/>
                </a:solidFill>
                <a:ea typeface="新細明體" pitchFamily="18" charset="-120"/>
              </a:rPr>
              <a:t>c</a:t>
            </a:r>
            <a:r>
              <a:rPr kumimoji="1" lang="en-US" altLang="zh-TW" dirty="0">
                <a:solidFill>
                  <a:prstClr val="black"/>
                </a:solidFill>
                <a:ea typeface="新細明體" pitchFamily="18" charset="-120"/>
              </a:rPr>
              <a:t> </a:t>
            </a:r>
            <a:r>
              <a:rPr kumimoji="1"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dirty="0">
                <a:solidFill>
                  <a:prstClr val="black"/>
                </a:solidFill>
                <a:ea typeface="新細明體" pitchFamily="18" charset="-120"/>
              </a:rPr>
              <a:t> </a:t>
            </a:r>
            <a:r>
              <a:rPr kumimoji="1" lang="en-US" altLang="zh-TW" i="1" dirty="0">
                <a:solidFill>
                  <a:prstClr val="black"/>
                </a:solidFill>
                <a:ea typeface="新細明體" pitchFamily="18" charset="-120"/>
              </a:rPr>
              <a:t>a</a:t>
            </a:r>
            <a:r>
              <a:rPr kumimoji="1" lang="en-US" altLang="zh-TW" dirty="0">
                <a:solidFill>
                  <a:prstClr val="black"/>
                </a:solidFill>
                <a:ea typeface="新細明體" pitchFamily="18" charset="-120"/>
              </a:rPr>
              <a:t> </a:t>
            </a:r>
            <a:r>
              <a:rPr kumimoji="1"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kumimoji="1" lang="en-US" altLang="zh-TW" dirty="0">
                <a:solidFill>
                  <a:prstClr val="black"/>
                </a:solidFill>
                <a:ea typeface="新細明體" pitchFamily="18" charset="-120"/>
              </a:rPr>
              <a:t> </a:t>
            </a:r>
            <a:r>
              <a:rPr kumimoji="1" lang="en-US" altLang="zh-TW" i="1" dirty="0">
                <a:solidFill>
                  <a:prstClr val="black"/>
                </a:solidFill>
                <a:ea typeface="新細明體" pitchFamily="18" charset="-120"/>
              </a:rPr>
              <a:t>b</a:t>
            </a:r>
            <a:endParaRPr kumimoji="1" lang="zh-TW" altLang="en-US" i="1" dirty="0">
              <a:solidFill>
                <a:prstClr val="black"/>
              </a:solidFill>
              <a:ea typeface="新細明體" pitchFamily="18" charset="-12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1403351" y="1268413"/>
          <a:ext cx="6336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2" name="直線單箭頭接點 31"/>
          <p:cNvCxnSpPr/>
          <p:nvPr/>
        </p:nvCxnSpPr>
        <p:spPr>
          <a:xfrm>
            <a:off x="2855913" y="1489075"/>
            <a:ext cx="8651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5159376" y="1489075"/>
            <a:ext cx="8651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403351" y="2852738"/>
          <a:ext cx="6336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" name="直線單箭頭接點 34"/>
          <p:cNvCxnSpPr/>
          <p:nvPr/>
        </p:nvCxnSpPr>
        <p:spPr>
          <a:xfrm>
            <a:off x="2841626" y="3067050"/>
            <a:ext cx="8651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5145088" y="3067050"/>
            <a:ext cx="8651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827088" y="3717925"/>
          <a:ext cx="46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i="1" dirty="0" smtClean="0"/>
                        <a:t>c</a:t>
                      </a:r>
                      <a:endParaRPr lang="zh-TW" altLang="en-US" sz="2000" i="1" dirty="0"/>
                    </a:p>
                  </a:txBody>
                  <a:tcPr marR="144000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直線單箭頭接點 37"/>
          <p:cNvCxnSpPr/>
          <p:nvPr/>
        </p:nvCxnSpPr>
        <p:spPr>
          <a:xfrm>
            <a:off x="2841626" y="3932238"/>
            <a:ext cx="8651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Erase Polynomials</a:t>
            </a:r>
            <a:endParaRPr lang="zh-TW" altLang="en-US" smtClean="0"/>
          </a:p>
        </p:txBody>
      </p:sp>
      <p:sp>
        <p:nvSpPr>
          <p:cNvPr id="50179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erase the polynomial pointed to by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4.11:</a:t>
            </a:r>
            <a:r>
              <a:rPr lang="en-US" altLang="zh-TW" u="sng" smtClean="0"/>
              <a:t> Erasing a polynomial (p.166)</a:t>
            </a:r>
            <a:endParaRPr lang="zh-TW" altLang="en-US" u="sng" smtClean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588126" y="61658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矩形 12"/>
          <p:cNvSpPr>
            <a:spLocks noChangeArrowheads="1"/>
          </p:cNvSpPr>
          <p:nvPr/>
        </p:nvSpPr>
        <p:spPr bwMode="auto">
          <a:xfrm>
            <a:off x="6011863" y="5013325"/>
            <a:ext cx="5762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36000" anchor="b" anchorCtr="1"/>
          <a:lstStyle/>
          <a:p>
            <a:pPr algn="ctr"/>
            <a:r>
              <a:rPr kumimoji="0" lang="en-US" altLang="zh-TW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6578600" y="5019675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rot="5400000">
            <a:off x="6507956" y="5376069"/>
            <a:ext cx="4286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12"/>
          <p:cNvSpPr>
            <a:spLocks noChangeArrowheads="1"/>
          </p:cNvSpPr>
          <p:nvPr/>
        </p:nvSpPr>
        <p:spPr bwMode="auto">
          <a:xfrm>
            <a:off x="6012180" y="6165342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Erase Polynomials</a:t>
            </a:r>
            <a:endParaRPr lang="zh-TW" altLang="en-US" smtClean="0"/>
          </a:p>
        </p:txBody>
      </p:sp>
      <p:sp>
        <p:nvSpPr>
          <p:cNvPr id="50179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erase the polynomial pointed to by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erase(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0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b="1" u="sng" smtClean="0"/>
              <a:t>Program 4.11:</a:t>
            </a:r>
            <a:r>
              <a:rPr lang="en-US" altLang="zh-TW" u="sng" smtClean="0"/>
              <a:t> Erasing a polynomial (p.166)</a:t>
            </a:r>
            <a:endParaRPr lang="zh-TW" altLang="en-US" u="sng" smtClean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6588126" y="6165850"/>
          <a:ext cx="288000" cy="28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矩形 12"/>
          <p:cNvSpPr>
            <a:spLocks noChangeArrowheads="1"/>
          </p:cNvSpPr>
          <p:nvPr/>
        </p:nvSpPr>
        <p:spPr bwMode="auto">
          <a:xfrm>
            <a:off x="6012180" y="6165342"/>
            <a:ext cx="576263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tIns="0" rIns="90000" bIns="36000" anchor="b" anchorCtr="0"/>
          <a:lstStyle/>
          <a:p>
            <a:pPr algn="r"/>
            <a:r>
              <a:rPr kumimoji="0" lang="en-US" altLang="zh-TW" i="1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/>
              <a:t>Circular List Representation of Polynomials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We can free all nodes of a polynomial more efficiently if we modify our list structure so that the link field of the last node points to the first node in the list.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We call this a </a:t>
            </a:r>
            <a:r>
              <a:rPr lang="en-US" altLang="zh-TW" i="1" dirty="0" smtClean="0">
                <a:solidFill>
                  <a:srgbClr val="0000FF"/>
                </a:solidFill>
              </a:rPr>
              <a:t>circular list</a:t>
            </a:r>
            <a:r>
              <a:rPr lang="en-US" altLang="zh-TW" dirty="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A singly linked list in which the last node has a null link is called a </a:t>
            </a:r>
            <a:r>
              <a:rPr lang="en-US" altLang="zh-TW" i="1" dirty="0" smtClean="0">
                <a:solidFill>
                  <a:srgbClr val="0000FF"/>
                </a:solidFill>
              </a:rPr>
              <a:t>chain</a:t>
            </a:r>
            <a:r>
              <a:rPr lang="en-US" altLang="zh-TW" dirty="0" smtClean="0"/>
              <a:t>.</a:t>
            </a:r>
          </a:p>
        </p:txBody>
      </p:sp>
      <p:sp>
        <p:nvSpPr>
          <p:cNvPr id="51204" name="內容版面配置區 29"/>
          <p:cNvSpPr>
            <a:spLocks noGrp="1"/>
          </p:cNvSpPr>
          <p:nvPr>
            <p:ph sz="half" idx="2"/>
          </p:nvPr>
        </p:nvSpPr>
        <p:spPr>
          <a:xfrm>
            <a:off x="827088" y="5740400"/>
            <a:ext cx="7056437" cy="431800"/>
          </a:xfrm>
        </p:spPr>
        <p:txBody>
          <a:bodyPr/>
          <a:lstStyle/>
          <a:p>
            <a:r>
              <a:rPr lang="en-US" altLang="zh-TW" b="1" u="sng" dirty="0" smtClean="0"/>
              <a:t>Figure 4.14:</a:t>
            </a:r>
            <a:r>
              <a:rPr lang="en-US" altLang="zh-TW" u="sng" dirty="0" smtClean="0"/>
              <a:t> Circular List Representation of 3</a:t>
            </a:r>
            <a:r>
              <a:rPr lang="en-US" altLang="zh-TW" i="1" u="sng" dirty="0" smtClean="0"/>
              <a:t>x</a:t>
            </a:r>
            <a:r>
              <a:rPr lang="en-US" altLang="zh-TW" u="sng" baseline="30000" dirty="0" smtClean="0"/>
              <a:t>14</a:t>
            </a:r>
            <a:r>
              <a:rPr lang="en-US" altLang="zh-TW" u="sng" dirty="0" smtClean="0"/>
              <a:t> </a:t>
            </a:r>
            <a:r>
              <a:rPr lang="en-US" altLang="zh-TW" u="sng" dirty="0" smtClean="0">
                <a:latin typeface="Symbol" pitchFamily="18" charset="2"/>
              </a:rPr>
              <a:t>+</a:t>
            </a:r>
            <a:r>
              <a:rPr lang="en-US" altLang="zh-TW" u="sng" dirty="0" smtClean="0"/>
              <a:t> 2</a:t>
            </a:r>
            <a:r>
              <a:rPr lang="en-US" altLang="zh-TW" i="1" u="sng" dirty="0" smtClean="0"/>
              <a:t>x</a:t>
            </a:r>
            <a:r>
              <a:rPr lang="en-US" altLang="zh-TW" u="sng" baseline="30000" dirty="0" smtClean="0"/>
              <a:t>8</a:t>
            </a:r>
            <a:r>
              <a:rPr lang="en-US" altLang="zh-TW" u="sng" dirty="0" smtClean="0"/>
              <a:t> </a:t>
            </a:r>
            <a:r>
              <a:rPr lang="en-US" altLang="zh-TW" u="sng" dirty="0" smtClean="0">
                <a:latin typeface="Symbol" pitchFamily="18" charset="2"/>
              </a:rPr>
              <a:t>+</a:t>
            </a:r>
            <a:r>
              <a:rPr lang="en-US" altLang="zh-TW" u="sng" dirty="0" smtClean="0"/>
              <a:t> 1 (p.166)</a:t>
            </a:r>
            <a:endParaRPr lang="zh-TW" altLang="en-US" u="sng" dirty="0" smtClean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116013" y="5014913"/>
          <a:ext cx="6336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3</a:t>
                      </a:r>
                      <a:endParaRPr lang="zh-TW" altLang="en-US" sz="2400" dirty="0"/>
                    </a:p>
                  </a:txBody>
                  <a:tcPr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14</a:t>
                      </a:r>
                      <a:endParaRPr lang="zh-TW" altLang="en-US" sz="2400" dirty="0"/>
                    </a:p>
                  </a:txBody>
                  <a:tcPr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2</a:t>
                      </a:r>
                      <a:endParaRPr lang="zh-TW" altLang="en-US" sz="2400" dirty="0"/>
                    </a:p>
                  </a:txBody>
                  <a:tcPr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8</a:t>
                      </a:r>
                      <a:endParaRPr lang="zh-TW" altLang="en-US" sz="2400" dirty="0"/>
                    </a:p>
                  </a:txBody>
                  <a:tcPr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1</a:t>
                      </a:r>
                      <a:endParaRPr lang="zh-TW" altLang="en-US" sz="2400" dirty="0"/>
                    </a:p>
                  </a:txBody>
                  <a:tcPr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0</a:t>
                      </a:r>
                      <a:endParaRPr lang="zh-TW" altLang="en-US" sz="2400" dirty="0"/>
                    </a:p>
                  </a:txBody>
                  <a:tcPr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marT="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>
            <a:off x="2555875" y="5229226"/>
            <a:ext cx="8636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5400000" flipH="1" flipV="1">
            <a:off x="6769894" y="4833145"/>
            <a:ext cx="7905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rot="10800000">
            <a:off x="1404938" y="4438651"/>
            <a:ext cx="575945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rot="5400000">
            <a:off x="1116807" y="4725194"/>
            <a:ext cx="57785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4860925" y="5229226"/>
            <a:ext cx="8636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/>
              <a:t>Circular List Representation of Polynomials</a:t>
            </a:r>
            <a:endParaRPr lang="en-US" altLang="zh-TW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We free nodes that are no longer in use so that we may reuse these nodes later.</a:t>
            </a:r>
          </a:p>
          <a:p>
            <a:pPr eaLnBrk="1" hangingPunct="1"/>
            <a:r>
              <a:rPr lang="en-US" altLang="zh-TW" dirty="0" smtClean="0"/>
              <a:t>We can obtain an efficient erase algorithm for circular lists,    by maintaining our own list (as a chain) of nodes that have been “freed”.</a:t>
            </a:r>
          </a:p>
          <a:p>
            <a:pPr eaLnBrk="1" hangingPunct="1"/>
            <a:r>
              <a:rPr lang="en-US" altLang="zh-TW" dirty="0" smtClean="0"/>
              <a:t>When we need a new node, we examine this list.</a:t>
            </a:r>
          </a:p>
          <a:p>
            <a:pPr eaLnBrk="1" hangingPunct="1"/>
            <a:r>
              <a:rPr lang="en-US" altLang="zh-TW" dirty="0" smtClean="0"/>
              <a:t>If the list is not empty, then we may use one of its nodes.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altLang="zh-TW" dirty="0" smtClean="0"/>
              <a:t>Only when the list is empty do we need to use </a:t>
            </a:r>
            <a:r>
              <a:rPr lang="en-US" altLang="zh-TW" i="1" dirty="0" err="1" smtClean="0"/>
              <a:t>malloc</a:t>
            </a:r>
            <a:r>
              <a:rPr lang="en-US" altLang="zh-TW" dirty="0" smtClean="0"/>
              <a:t> to create a new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 smtClean="0"/>
              <a:t>Circular List Representation of Polynomials</a:t>
            </a:r>
            <a:endParaRPr lang="en-US" altLang="zh-TW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268413"/>
            <a:ext cx="8351838" cy="2881312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Let </a:t>
            </a:r>
            <a:r>
              <a:rPr lang="en-US" altLang="zh-TW" i="1" dirty="0" smtClean="0">
                <a:solidFill>
                  <a:srgbClr val="0000FF"/>
                </a:solidFill>
              </a:rPr>
              <a:t>avail</a:t>
            </a:r>
            <a:r>
              <a:rPr lang="en-US" altLang="zh-TW" dirty="0" smtClean="0"/>
              <a:t> be a variable of type </a:t>
            </a:r>
            <a:r>
              <a:rPr lang="en-US" altLang="zh-TW" dirty="0" err="1" smtClean="0"/>
              <a:t>polyPointer</a:t>
            </a:r>
            <a:r>
              <a:rPr lang="en-US" altLang="zh-TW" dirty="0" smtClean="0"/>
              <a:t> that points to the first node in our list of freed nodes.</a:t>
            </a: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altLang="zh-TW" dirty="0" smtClean="0"/>
              <a:t>Henceforth, we call this list the available space list or </a:t>
            </a:r>
            <a:r>
              <a:rPr lang="en-US" altLang="zh-TW" i="1" dirty="0" smtClean="0">
                <a:solidFill>
                  <a:srgbClr val="0000FF"/>
                </a:solidFill>
              </a:rPr>
              <a:t>avail</a:t>
            </a:r>
            <a:r>
              <a:rPr lang="en-US" altLang="zh-TW" dirty="0" smtClean="0"/>
              <a:t> list. Initially, we set </a:t>
            </a:r>
            <a:r>
              <a:rPr lang="en-US" altLang="zh-TW" i="1" dirty="0" smtClean="0">
                <a:solidFill>
                  <a:srgbClr val="0000FF"/>
                </a:solidFill>
              </a:rPr>
              <a:t>avail</a:t>
            </a:r>
            <a:r>
              <a:rPr lang="en-US" altLang="zh-TW" dirty="0" smtClean="0"/>
              <a:t> to </a:t>
            </a:r>
            <a:r>
              <a:rPr lang="en-US" altLang="zh-TW" i="1" dirty="0" smtClean="0">
                <a:solidFill>
                  <a:srgbClr val="0000FF"/>
                </a:solidFill>
              </a:rPr>
              <a:t>NULL</a:t>
            </a:r>
            <a:r>
              <a:rPr lang="en-US" altLang="zh-TW" dirty="0" smtClean="0"/>
              <a:t>.</a:t>
            </a:r>
          </a:p>
          <a:p>
            <a:pPr eaLnBrk="1" hangingPunct="1"/>
            <a:r>
              <a:rPr lang="en-US" altLang="zh-TW" dirty="0" smtClean="0"/>
              <a:t>Instead of using</a:t>
            </a:r>
            <a:r>
              <a:rPr lang="en-US" altLang="zh-TW" b="1" i="1" dirty="0" smtClean="0"/>
              <a:t> </a:t>
            </a:r>
            <a:r>
              <a:rPr lang="en-US" altLang="zh-TW" i="1" dirty="0" smtClean="0"/>
              <a:t>new</a:t>
            </a:r>
            <a:r>
              <a:rPr lang="en-US" altLang="zh-TW" b="1" i="1" dirty="0" smtClean="0"/>
              <a:t> </a:t>
            </a:r>
            <a:r>
              <a:rPr lang="en-US" altLang="zh-TW" dirty="0" smtClean="0"/>
              <a:t>and</a:t>
            </a:r>
            <a:r>
              <a:rPr lang="en-US" altLang="zh-TW" b="1" i="1" dirty="0" smtClean="0"/>
              <a:t> </a:t>
            </a:r>
            <a:r>
              <a:rPr lang="en-US" altLang="zh-TW" i="1" dirty="0" smtClean="0"/>
              <a:t>delete</a:t>
            </a:r>
            <a:r>
              <a:rPr lang="en-US" altLang="zh-TW" dirty="0" smtClean="0"/>
              <a:t>, we now use </a:t>
            </a:r>
            <a:r>
              <a:rPr lang="en-US" altLang="zh-TW" i="1" dirty="0" err="1" smtClean="0">
                <a:solidFill>
                  <a:srgbClr val="0000FF"/>
                </a:solidFill>
              </a:rPr>
              <a:t>getNode</a:t>
            </a:r>
            <a:r>
              <a:rPr lang="en-US" altLang="zh-TW" dirty="0" smtClean="0"/>
              <a:t> (program 4.12) and </a:t>
            </a:r>
            <a:r>
              <a:rPr lang="en-US" altLang="zh-TW" i="1" dirty="0" err="1" smtClean="0">
                <a:solidFill>
                  <a:srgbClr val="0000FF"/>
                </a:solidFill>
              </a:rPr>
              <a:t>retNode</a:t>
            </a:r>
            <a:r>
              <a:rPr lang="en-US" altLang="zh-TW" dirty="0" smtClean="0"/>
              <a:t> (program 4.13).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1908175" y="50849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20"/>
          <p:cNvSpPr>
            <a:spLocks noChangeArrowheads="1"/>
          </p:cNvSpPr>
          <p:nvPr/>
        </p:nvSpPr>
        <p:spPr bwMode="auto">
          <a:xfrm>
            <a:off x="828125" y="4868863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693313" y="48688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556913" y="4868863"/>
          <a:ext cx="576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直線單箭頭接點 14"/>
          <p:cNvCxnSpPr/>
          <p:nvPr/>
        </p:nvCxnSpPr>
        <p:spPr>
          <a:xfrm flipV="1">
            <a:off x="3636963" y="50847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5364163" y="50849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6372225" y="50849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內容版面配置區 4"/>
          <p:cNvSpPr>
            <a:spLocks noGrp="1"/>
          </p:cNvSpPr>
          <p:nvPr>
            <p:ph sz="half" idx="1"/>
          </p:nvPr>
        </p:nvSpPr>
        <p:spPr>
          <a:xfrm>
            <a:off x="971550" y="548640"/>
            <a:ext cx="3600450" cy="3888486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provide a node for use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getNode</a:t>
            </a:r>
            <a:r>
              <a:rPr lang="en-US" altLang="zh-TW" dirty="0"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node;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avail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node = avail;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avail = avail-&gt;link;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node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node;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 smtClean="0"/>
          </a:p>
        </p:txBody>
      </p:sp>
      <p:sp>
        <p:nvSpPr>
          <p:cNvPr id="54276" name="內容版面配置區 6"/>
          <p:cNvSpPr>
            <a:spLocks noGrp="1"/>
          </p:cNvSpPr>
          <p:nvPr>
            <p:ph sz="half" idx="2"/>
          </p:nvPr>
        </p:nvSpPr>
        <p:spPr>
          <a:xfrm>
            <a:off x="971550" y="4437126"/>
            <a:ext cx="4464557" cy="432054"/>
          </a:xfrm>
        </p:spPr>
        <p:txBody>
          <a:bodyPr/>
          <a:lstStyle/>
          <a:p>
            <a:r>
              <a:rPr lang="en-US" altLang="zh-TW" b="1" u="sng" dirty="0" smtClean="0"/>
              <a:t>Program 4.12:</a:t>
            </a:r>
            <a:r>
              <a:rPr lang="en-US" altLang="zh-TW" u="sng" dirty="0" smtClean="0"/>
              <a:t> </a:t>
            </a:r>
            <a:r>
              <a:rPr lang="en-US" altLang="zh-TW" i="1" u="sng" dirty="0" err="1" smtClean="0"/>
              <a:t>getNode</a:t>
            </a:r>
            <a:r>
              <a:rPr lang="en-US" altLang="zh-TW" u="sng" dirty="0" smtClean="0"/>
              <a:t> function (p.167)</a:t>
            </a:r>
            <a:endParaRPr lang="zh-TW" altLang="en-US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內容版面配置區 4"/>
          <p:cNvSpPr>
            <a:spLocks noGrp="1"/>
          </p:cNvSpPr>
          <p:nvPr>
            <p:ph idx="1"/>
          </p:nvPr>
        </p:nvSpPr>
        <p:spPr>
          <a:xfrm>
            <a:off x="971550" y="404622"/>
            <a:ext cx="3600450" cy="3312414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provide a node for use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getNode</a:t>
            </a:r>
            <a:r>
              <a:rPr lang="en-US" altLang="zh-TW" dirty="0"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node;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avail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node = avail;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avail = avail-&gt;link;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node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node;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 smtClean="0">
              <a:latin typeface="Courier New" pitchFamily="49" charset="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1908175" y="59499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828125" y="5733850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693313" y="5733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矩形 20"/>
          <p:cNvSpPr>
            <a:spLocks noChangeArrowheads="1"/>
          </p:cNvSpPr>
          <p:nvPr/>
        </p:nvSpPr>
        <p:spPr bwMode="auto">
          <a:xfrm>
            <a:off x="828125" y="4870250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693313" y="48702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556913" y="5733850"/>
          <a:ext cx="576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線單箭頭接點 19"/>
          <p:cNvCxnSpPr/>
          <p:nvPr/>
        </p:nvCxnSpPr>
        <p:spPr>
          <a:xfrm flipV="1">
            <a:off x="3636963" y="59497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5364163" y="59499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6372225" y="59499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內容版面配置區 4"/>
          <p:cNvSpPr>
            <a:spLocks noGrp="1"/>
          </p:cNvSpPr>
          <p:nvPr>
            <p:ph idx="1"/>
          </p:nvPr>
        </p:nvSpPr>
        <p:spPr>
          <a:xfrm>
            <a:off x="971550" y="406400"/>
            <a:ext cx="5184775" cy="4032250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provide a node for use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getNode</a:t>
            </a:r>
            <a:r>
              <a:rPr lang="en-US" altLang="zh-TW" dirty="0"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node;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avail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node = avail;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avail = avail-&gt;link;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node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node;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 smtClean="0">
              <a:latin typeface="Courier New" pitchFamily="49" charset="0"/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1908175" y="59499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20"/>
          <p:cNvSpPr>
            <a:spLocks noChangeArrowheads="1"/>
          </p:cNvSpPr>
          <p:nvPr/>
        </p:nvSpPr>
        <p:spPr bwMode="auto">
          <a:xfrm>
            <a:off x="828125" y="5733850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693313" y="5733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矩形 20"/>
          <p:cNvSpPr>
            <a:spLocks noChangeArrowheads="1"/>
          </p:cNvSpPr>
          <p:nvPr/>
        </p:nvSpPr>
        <p:spPr bwMode="auto">
          <a:xfrm>
            <a:off x="828125" y="4870250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693313" y="48702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rot="16200000" flipH="1">
            <a:off x="1799675" y="5192513"/>
            <a:ext cx="865187" cy="6492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556913" y="5733850"/>
          <a:ext cx="576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 flipV="1">
            <a:off x="3636963" y="59497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5364163" y="59499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6372225" y="59499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內容版面配置區 4"/>
          <p:cNvSpPr>
            <a:spLocks noGrp="1"/>
          </p:cNvSpPr>
          <p:nvPr>
            <p:ph idx="1"/>
          </p:nvPr>
        </p:nvSpPr>
        <p:spPr>
          <a:xfrm>
            <a:off x="971550" y="406400"/>
            <a:ext cx="5184775" cy="4032250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provide a node for use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getNode</a:t>
            </a:r>
            <a:r>
              <a:rPr lang="en-US" altLang="zh-TW" dirty="0"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node;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avail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node = avail;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avail = avail-&gt;link;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node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node;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57347" name="矩形 20"/>
          <p:cNvSpPr>
            <a:spLocks noChangeArrowheads="1"/>
          </p:cNvSpPr>
          <p:nvPr/>
        </p:nvSpPr>
        <p:spPr bwMode="auto">
          <a:xfrm>
            <a:off x="828125" y="5733850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93313" y="5733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rot="16200000" flipH="1">
            <a:off x="1870319" y="5982294"/>
            <a:ext cx="509588" cy="431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82" name="矩形 20"/>
          <p:cNvSpPr>
            <a:spLocks noChangeArrowheads="1"/>
          </p:cNvSpPr>
          <p:nvPr/>
        </p:nvSpPr>
        <p:spPr bwMode="auto">
          <a:xfrm>
            <a:off x="828125" y="4870250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693313" y="48702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rot="16200000" flipH="1">
            <a:off x="1799675" y="5192513"/>
            <a:ext cx="865187" cy="6492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2341013" y="6452988"/>
            <a:ext cx="15113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5400000" flipH="1" flipV="1">
            <a:off x="3815801" y="5984675"/>
            <a:ext cx="503238" cy="4333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556913" y="5733850"/>
          <a:ext cx="576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" name="直線單箭頭接點 17"/>
          <p:cNvCxnSpPr/>
          <p:nvPr/>
        </p:nvCxnSpPr>
        <p:spPr>
          <a:xfrm flipV="1">
            <a:off x="3636963" y="59497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5364163" y="59499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6372225" y="59499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內容版面配置區 4"/>
          <p:cNvSpPr>
            <a:spLocks noGrp="1"/>
          </p:cNvSpPr>
          <p:nvPr>
            <p:ph idx="1"/>
          </p:nvPr>
        </p:nvSpPr>
        <p:spPr>
          <a:xfrm>
            <a:off x="971550" y="406400"/>
            <a:ext cx="5184775" cy="4032250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provide a node for use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getNode</a:t>
            </a:r>
            <a:r>
              <a:rPr lang="en-US" altLang="zh-TW" dirty="0"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node;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avail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node = avail;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avail = avail-&gt;link;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node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node;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13" name="矩形 20"/>
          <p:cNvSpPr>
            <a:spLocks noChangeArrowheads="1"/>
          </p:cNvSpPr>
          <p:nvPr/>
        </p:nvSpPr>
        <p:spPr bwMode="auto">
          <a:xfrm>
            <a:off x="828125" y="5733850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693313" y="5733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直線單箭頭接點 14"/>
          <p:cNvCxnSpPr/>
          <p:nvPr/>
        </p:nvCxnSpPr>
        <p:spPr>
          <a:xfrm rot="16200000" flipH="1">
            <a:off x="1870319" y="5982294"/>
            <a:ext cx="509588" cy="4318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341013" y="6452988"/>
            <a:ext cx="1511300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3815801" y="5984675"/>
            <a:ext cx="503238" cy="4333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556913" y="5733850"/>
          <a:ext cx="576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 flipV="1">
            <a:off x="3636963" y="59497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5364163" y="59499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6372225" y="59499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403351" y="1268413"/>
          <a:ext cx="6336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>
            <a:off x="2855913" y="1489075"/>
            <a:ext cx="8651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159376" y="1489075"/>
            <a:ext cx="8651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403351" y="2852738"/>
          <a:ext cx="6336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6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>
            <a:off x="2841626" y="3067050"/>
            <a:ext cx="86518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145088" y="3067050"/>
            <a:ext cx="86518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50" name="矩形 21"/>
          <p:cNvSpPr>
            <a:spLocks noChangeArrowheads="1"/>
          </p:cNvSpPr>
          <p:nvPr/>
        </p:nvSpPr>
        <p:spPr bwMode="auto">
          <a:xfrm>
            <a:off x="5730876" y="2066925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b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rot="16200000" flipH="1">
            <a:off x="5938839" y="2492375"/>
            <a:ext cx="431800" cy="28892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827088" y="3717925"/>
          <a:ext cx="691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i="1" dirty="0" smtClean="0"/>
                        <a:t>c</a:t>
                      </a:r>
                      <a:endParaRPr lang="zh-TW" altLang="en-US" sz="2000" i="1" dirty="0"/>
                    </a:p>
                  </a:txBody>
                  <a:tcPr marR="144000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14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8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>
            <a:off x="2841626" y="3932238"/>
            <a:ext cx="86518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5145088" y="3932238"/>
            <a:ext cx="865188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7" name="內容版面配置區 2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(iii)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a-&gt;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expon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 &gt; b-&gt;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expon</a:t>
            </a:r>
            <a:endParaRPr lang="zh-TW" altLang="en-US" sz="1800" dirty="0" smtClean="0">
              <a:latin typeface="Lucida Console" panose="020B0609040504020204" pitchFamily="49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eaLnBrk="1" hangingPunct="1">
              <a:spcBef>
                <a:spcPct val="0"/>
              </a:spcBef>
              <a:defRPr/>
            </a:pPr>
            <a:r>
              <a:rPr kumimoji="1" lang="en-US" altLang="zh-TW" b="1" dirty="0">
                <a:solidFill>
                  <a:prstClr val="black"/>
                </a:solidFill>
                <a:ea typeface="新細明體" pitchFamily="18" charset="-120"/>
              </a:rPr>
              <a:t>Figure 4.13:</a:t>
            </a:r>
            <a:r>
              <a:rPr kumimoji="1" lang="en-US" altLang="zh-TW" dirty="0">
                <a:solidFill>
                  <a:prstClr val="black"/>
                </a:solidFill>
                <a:ea typeface="新細明體" pitchFamily="18" charset="-120"/>
              </a:rPr>
              <a:t>  Generating the first three terms of </a:t>
            </a:r>
            <a:r>
              <a:rPr kumimoji="1" lang="en-US" altLang="zh-TW" i="1" dirty="0">
                <a:solidFill>
                  <a:prstClr val="black"/>
                </a:solidFill>
                <a:ea typeface="新細明體" pitchFamily="18" charset="-120"/>
              </a:rPr>
              <a:t>c</a:t>
            </a:r>
            <a:r>
              <a:rPr kumimoji="1" lang="en-US" altLang="zh-TW" dirty="0">
                <a:solidFill>
                  <a:prstClr val="black"/>
                </a:solidFill>
                <a:ea typeface="新細明體" pitchFamily="18" charset="-120"/>
              </a:rPr>
              <a:t> </a:t>
            </a:r>
            <a:r>
              <a:rPr kumimoji="1" lang="en-US" altLang="zh-TW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kumimoji="1" lang="en-US" altLang="zh-TW" dirty="0">
                <a:solidFill>
                  <a:prstClr val="black"/>
                </a:solidFill>
                <a:ea typeface="新細明體" pitchFamily="18" charset="-120"/>
              </a:rPr>
              <a:t> </a:t>
            </a:r>
            <a:r>
              <a:rPr kumimoji="1" lang="en-US" altLang="zh-TW" i="1" dirty="0">
                <a:solidFill>
                  <a:prstClr val="black"/>
                </a:solidFill>
                <a:ea typeface="新細明體" pitchFamily="18" charset="-120"/>
              </a:rPr>
              <a:t>a</a:t>
            </a:r>
            <a:r>
              <a:rPr kumimoji="1" lang="en-US" altLang="zh-TW" dirty="0">
                <a:solidFill>
                  <a:prstClr val="black"/>
                </a:solidFill>
                <a:ea typeface="新細明體" pitchFamily="18" charset="-120"/>
              </a:rPr>
              <a:t> </a:t>
            </a:r>
            <a:r>
              <a:rPr kumimoji="1" lang="en-US" altLang="zh-TW" sz="18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kumimoji="1" lang="en-US" altLang="zh-TW" dirty="0">
                <a:solidFill>
                  <a:prstClr val="black"/>
                </a:solidFill>
                <a:ea typeface="新細明體" pitchFamily="18" charset="-120"/>
              </a:rPr>
              <a:t> </a:t>
            </a:r>
            <a:r>
              <a:rPr kumimoji="1" lang="en-US" altLang="zh-TW" i="1" dirty="0" smtClean="0">
                <a:solidFill>
                  <a:prstClr val="black"/>
                </a:solidFill>
                <a:ea typeface="新細明體" pitchFamily="18" charset="-120"/>
              </a:rPr>
              <a:t>b</a:t>
            </a:r>
            <a:endParaRPr kumimoji="1" lang="zh-TW" altLang="en-US" i="1" dirty="0">
              <a:solidFill>
                <a:prstClr val="black"/>
              </a:solidFill>
              <a:ea typeface="新細明體" pitchFamily="18" charset="-120"/>
            </a:endParaRPr>
          </a:p>
        </p:txBody>
      </p:sp>
      <p:sp>
        <p:nvSpPr>
          <p:cNvPr id="32" name="矩形 44"/>
          <p:cNvSpPr>
            <a:spLocks noChangeArrowheads="1"/>
          </p:cNvSpPr>
          <p:nvPr/>
        </p:nvSpPr>
        <p:spPr bwMode="auto">
          <a:xfrm>
            <a:off x="3419475" y="476250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rot="16200000" flipH="1">
            <a:off x="3636169" y="908843"/>
            <a:ext cx="431801" cy="28733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內容版面配置區 4"/>
          <p:cNvSpPr>
            <a:spLocks noGrp="1"/>
          </p:cNvSpPr>
          <p:nvPr>
            <p:ph idx="1"/>
          </p:nvPr>
        </p:nvSpPr>
        <p:spPr>
          <a:xfrm>
            <a:off x="971550" y="406400"/>
            <a:ext cx="5184775" cy="4032250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provide a node for use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getNode</a:t>
            </a:r>
            <a:r>
              <a:rPr lang="en-US" altLang="zh-TW" dirty="0"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node;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avail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node = avail;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avail = avail-&gt;link;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node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node;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59395" name="矩形 20"/>
          <p:cNvSpPr>
            <a:spLocks noChangeArrowheads="1"/>
          </p:cNvSpPr>
          <p:nvPr/>
        </p:nvSpPr>
        <p:spPr bwMode="auto">
          <a:xfrm>
            <a:off x="971550" y="5734050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36738" y="57340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402" name="矩形 20"/>
          <p:cNvSpPr>
            <a:spLocks noChangeArrowheads="1"/>
          </p:cNvSpPr>
          <p:nvPr/>
        </p:nvSpPr>
        <p:spPr bwMode="auto">
          <a:xfrm>
            <a:off x="971550" y="4870450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836738" y="48704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內容版面配置區 4"/>
          <p:cNvSpPr>
            <a:spLocks noGrp="1"/>
          </p:cNvSpPr>
          <p:nvPr>
            <p:ph idx="1"/>
          </p:nvPr>
        </p:nvSpPr>
        <p:spPr>
          <a:xfrm>
            <a:off x="971550" y="406400"/>
            <a:ext cx="5184775" cy="4032250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provide a node for use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getNode</a:t>
            </a:r>
            <a:r>
              <a:rPr lang="en-US" altLang="zh-TW" dirty="0"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node;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avail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node = avail;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avail = avail-&gt;link;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node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node;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60419" name="矩形 20"/>
          <p:cNvSpPr>
            <a:spLocks noChangeArrowheads="1"/>
          </p:cNvSpPr>
          <p:nvPr/>
        </p:nvSpPr>
        <p:spPr bwMode="auto">
          <a:xfrm>
            <a:off x="971550" y="5734050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36738" y="57340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700338" y="4870450"/>
          <a:ext cx="1297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434" name="矩形 20"/>
          <p:cNvSpPr>
            <a:spLocks noChangeArrowheads="1"/>
          </p:cNvSpPr>
          <p:nvPr/>
        </p:nvSpPr>
        <p:spPr bwMode="auto">
          <a:xfrm>
            <a:off x="971550" y="4870450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1836738" y="48704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 flipV="1">
            <a:off x="2052638" y="508000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內容版面配置區 4"/>
          <p:cNvSpPr>
            <a:spLocks noGrp="1"/>
          </p:cNvSpPr>
          <p:nvPr>
            <p:ph idx="1"/>
          </p:nvPr>
        </p:nvSpPr>
        <p:spPr>
          <a:xfrm>
            <a:off x="971550" y="406400"/>
            <a:ext cx="5184775" cy="4032250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provide a node for use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getNode</a:t>
            </a:r>
            <a:r>
              <a:rPr lang="en-US" altLang="zh-TW" dirty="0"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node;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avail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node = avail;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avail = avail-&gt;link;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node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node;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61443" name="矩形 20"/>
          <p:cNvSpPr>
            <a:spLocks noChangeArrowheads="1"/>
          </p:cNvSpPr>
          <p:nvPr/>
        </p:nvSpPr>
        <p:spPr bwMode="auto">
          <a:xfrm>
            <a:off x="971550" y="5734050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36738" y="57340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700338" y="4870450"/>
          <a:ext cx="1297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文字版面配置區 5"/>
          <p:cNvSpPr>
            <a:spLocks noGrp="1"/>
          </p:cNvSpPr>
          <p:nvPr>
            <p:ph type="body" idx="1"/>
          </p:nvPr>
        </p:nvSpPr>
        <p:spPr>
          <a:xfrm>
            <a:off x="971550" y="3141663"/>
            <a:ext cx="6768000" cy="431800"/>
          </a:xfrm>
        </p:spPr>
        <p:txBody>
          <a:bodyPr/>
          <a:lstStyle/>
          <a:p>
            <a:r>
              <a:rPr lang="en-US" altLang="zh-TW" b="1" u="sng" smtClean="0"/>
              <a:t>Program 4.13:</a:t>
            </a:r>
            <a:r>
              <a:rPr lang="en-US" altLang="zh-TW" u="sng" smtClean="0"/>
              <a:t> </a:t>
            </a:r>
            <a:r>
              <a:rPr lang="en-US" altLang="zh-TW" i="1" u="sng" smtClean="0"/>
              <a:t>retNode</a:t>
            </a:r>
            <a:r>
              <a:rPr lang="en-US" altLang="zh-TW" u="sng" smtClean="0"/>
              <a:t> function (p.167)</a:t>
            </a:r>
            <a:endParaRPr lang="zh-TW" altLang="en-US" u="sng" smtClean="0"/>
          </a:p>
        </p:txBody>
      </p:sp>
      <p:sp>
        <p:nvSpPr>
          <p:cNvPr id="62469" name="內容版面配置區 6"/>
          <p:cNvSpPr>
            <a:spLocks noGrp="1"/>
          </p:cNvSpPr>
          <p:nvPr>
            <p:ph sz="half" idx="2"/>
          </p:nvPr>
        </p:nvSpPr>
        <p:spPr>
          <a:xfrm>
            <a:off x="971550" y="1268413"/>
            <a:ext cx="6768000" cy="1733550"/>
          </a:xfrm>
        </p:spPr>
        <p:txBody>
          <a:bodyPr/>
          <a:lstStyle/>
          <a:p>
            <a:r>
              <a:rPr lang="en-US" altLang="zh-TW" sz="160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return a node to the available list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retNode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polyPointer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 node )</a:t>
            </a:r>
          </a:p>
          <a:p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   node-&gt;link = avail;</a:t>
            </a:r>
          </a:p>
          <a:p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   avail = node;</a:t>
            </a:r>
          </a:p>
          <a:p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sz="1600" b="1" dirty="0" smtClean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內容版面配置區 6"/>
          <p:cNvSpPr>
            <a:spLocks noGrp="1"/>
          </p:cNvSpPr>
          <p:nvPr>
            <p:ph sz="half" idx="2"/>
          </p:nvPr>
        </p:nvSpPr>
        <p:spPr>
          <a:xfrm>
            <a:off x="971550" y="549275"/>
            <a:ext cx="6624638" cy="1728788"/>
          </a:xfrm>
        </p:spPr>
        <p:txBody>
          <a:bodyPr/>
          <a:lstStyle/>
          <a:p>
            <a:pPr lvl="0"/>
            <a:r>
              <a:rPr lang="en-US" altLang="zh-TW" sz="160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return a node to the available list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retNode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polyPointer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node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node-&gt;link = avail;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avail = node;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auto">
          <a:xfrm>
            <a:off x="828125" y="4298750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1693313" y="42987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2556913" y="4292400"/>
          <a:ext cx="576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直線單箭頭接點 21"/>
          <p:cNvCxnSpPr/>
          <p:nvPr/>
        </p:nvCxnSpPr>
        <p:spPr>
          <a:xfrm flipV="1">
            <a:off x="3636963" y="450830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5364163" y="450850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6372225" y="450850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909213" y="4508300"/>
            <a:ext cx="646662" cy="2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2556913" y="3435150"/>
          <a:ext cx="1297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矩形 20"/>
          <p:cNvSpPr>
            <a:spLocks noChangeArrowheads="1"/>
          </p:cNvSpPr>
          <p:nvPr/>
        </p:nvSpPr>
        <p:spPr bwMode="auto">
          <a:xfrm>
            <a:off x="828125" y="3435150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693313" y="34351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flipV="1">
            <a:off x="1909213" y="364470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內容版面配置區 6"/>
          <p:cNvSpPr>
            <a:spLocks noGrp="1"/>
          </p:cNvSpPr>
          <p:nvPr>
            <p:ph sz="half" idx="2"/>
          </p:nvPr>
        </p:nvSpPr>
        <p:spPr>
          <a:xfrm>
            <a:off x="971550" y="549275"/>
            <a:ext cx="6624638" cy="1728788"/>
          </a:xfrm>
        </p:spPr>
        <p:txBody>
          <a:bodyPr/>
          <a:lstStyle/>
          <a:p>
            <a:pPr lvl="0"/>
            <a:r>
              <a:rPr lang="en-US" altLang="zh-TW" sz="160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return a node to the available list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retNode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polyPointer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node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node-&gt;link = avail;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avail = node;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auto">
          <a:xfrm>
            <a:off x="828125" y="4298750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693313" y="42987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556913" y="4292400"/>
          <a:ext cx="576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>
          <a:xfrm flipV="1">
            <a:off x="3636963" y="450830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V="1">
            <a:off x="5364163" y="450850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6372225" y="450850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909213" y="4508300"/>
            <a:ext cx="646662" cy="2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556913" y="3435150"/>
          <a:ext cx="1297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矩形 20"/>
          <p:cNvSpPr>
            <a:spLocks noChangeArrowheads="1"/>
          </p:cNvSpPr>
          <p:nvPr/>
        </p:nvSpPr>
        <p:spPr bwMode="auto">
          <a:xfrm>
            <a:off x="828125" y="3435150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1693313" y="34351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1909213" y="364470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rot="5400000">
            <a:off x="3095626" y="3752853"/>
            <a:ext cx="647701" cy="43179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內容版面配置區 6"/>
          <p:cNvSpPr>
            <a:spLocks noGrp="1"/>
          </p:cNvSpPr>
          <p:nvPr>
            <p:ph sz="half" idx="2"/>
          </p:nvPr>
        </p:nvSpPr>
        <p:spPr>
          <a:xfrm>
            <a:off x="971550" y="549275"/>
            <a:ext cx="6624638" cy="1728788"/>
          </a:xfrm>
        </p:spPr>
        <p:txBody>
          <a:bodyPr/>
          <a:lstStyle/>
          <a:p>
            <a:pPr lvl="0"/>
            <a:r>
              <a:rPr lang="en-US" altLang="zh-TW" sz="160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return a node to the available list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retNode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polyPointer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node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node-&gt;link = avail;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avail = node;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65539" name="矩形 20"/>
          <p:cNvSpPr>
            <a:spLocks noChangeArrowheads="1"/>
          </p:cNvSpPr>
          <p:nvPr/>
        </p:nvSpPr>
        <p:spPr bwMode="auto">
          <a:xfrm>
            <a:off x="828125" y="4298750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693313" y="42987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556913" y="4292400"/>
          <a:ext cx="576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3636963" y="450830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5364163" y="450850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6372225" y="450850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rot="5400000" flipH="1" flipV="1">
            <a:off x="1800844" y="3753269"/>
            <a:ext cx="863400" cy="64666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556913" y="3435150"/>
          <a:ext cx="1297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582" name="矩形 20"/>
          <p:cNvSpPr>
            <a:spLocks noChangeArrowheads="1"/>
          </p:cNvSpPr>
          <p:nvPr/>
        </p:nvSpPr>
        <p:spPr bwMode="auto">
          <a:xfrm>
            <a:off x="828125" y="3435150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node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693313" y="34351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 flipV="1">
            <a:off x="1909213" y="364470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5400000">
            <a:off x="3095626" y="3752853"/>
            <a:ext cx="647701" cy="43179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內容版面配置區 6"/>
          <p:cNvSpPr>
            <a:spLocks noGrp="1"/>
          </p:cNvSpPr>
          <p:nvPr>
            <p:ph sz="half" idx="2"/>
          </p:nvPr>
        </p:nvSpPr>
        <p:spPr>
          <a:xfrm>
            <a:off x="971550" y="549275"/>
            <a:ext cx="6624638" cy="1728788"/>
          </a:xfrm>
        </p:spPr>
        <p:txBody>
          <a:bodyPr/>
          <a:lstStyle/>
          <a:p>
            <a:pPr lvl="0"/>
            <a:r>
              <a:rPr lang="en-US" altLang="zh-TW" sz="160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return a node to the available list</a:t>
            </a:r>
            <a:endParaRPr lang="en-US" altLang="zh-TW" sz="1600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/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retNode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polyPointer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node )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node-&gt;link = avail;</a:t>
            </a:r>
          </a:p>
          <a:p>
            <a:pPr lvl="0"/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avail = node;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b="1" dirty="0" smtClean="0">
              <a:latin typeface="Courier New" pitchFamily="49" charset="0"/>
            </a:endParaRPr>
          </a:p>
        </p:txBody>
      </p:sp>
      <p:sp>
        <p:nvSpPr>
          <p:cNvPr id="17" name="矩形 20"/>
          <p:cNvSpPr>
            <a:spLocks noChangeArrowheads="1"/>
          </p:cNvSpPr>
          <p:nvPr/>
        </p:nvSpPr>
        <p:spPr bwMode="auto">
          <a:xfrm>
            <a:off x="828125" y="4298750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693313" y="42987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556913" y="4292400"/>
          <a:ext cx="576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 flipV="1">
            <a:off x="3636963" y="450830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5364163" y="450850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6372225" y="450850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 flipH="1" flipV="1">
            <a:off x="1800844" y="3753269"/>
            <a:ext cx="863400" cy="64666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556913" y="3435150"/>
          <a:ext cx="1297389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9" name="直線單箭頭接點 28"/>
          <p:cNvCxnSpPr/>
          <p:nvPr/>
        </p:nvCxnSpPr>
        <p:spPr>
          <a:xfrm rot="5400000">
            <a:off x="3095626" y="3752853"/>
            <a:ext cx="647701" cy="431799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>
                <a:solidFill>
                  <a:srgbClr val="000000"/>
                </a:solidFill>
              </a:rPr>
              <a:t>Circular List Representation of Polynomials</a:t>
            </a:r>
            <a:endParaRPr lang="en-US" altLang="zh-TW" sz="280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268413"/>
            <a:ext cx="8351838" cy="1440497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We may erase a circular list in a fixed amount of time independent of the number of nodes in the list using </a:t>
            </a:r>
            <a:r>
              <a:rPr lang="en-US" altLang="zh-TW" sz="2800" i="1" dirty="0" err="1" smtClean="0">
                <a:solidFill>
                  <a:srgbClr val="0000FF"/>
                </a:solidFill>
              </a:rPr>
              <a:t>cerase</a:t>
            </a:r>
            <a:r>
              <a:rPr lang="en-US" altLang="zh-TW" sz="2800" dirty="0" smtClean="0"/>
              <a:t> (program 4.14).</a:t>
            </a:r>
            <a:endParaRPr lang="en-US" altLang="zh-TW" sz="2800" b="1" i="1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46688" y="5019675"/>
          <a:ext cx="74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/>
          <p:nvPr/>
        </p:nvCxnSpPr>
        <p:spPr>
          <a:xfrm flipV="1">
            <a:off x="435338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083763" y="52355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709023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20"/>
          <p:cNvSpPr>
            <a:spLocks noChangeArrowheads="1"/>
          </p:cNvSpPr>
          <p:nvPr/>
        </p:nvSpPr>
        <p:spPr bwMode="auto">
          <a:xfrm>
            <a:off x="249700" y="5013325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81500" y="50133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矩形 20"/>
          <p:cNvSpPr>
            <a:spLocks noChangeArrowheads="1"/>
          </p:cNvSpPr>
          <p:nvPr/>
        </p:nvSpPr>
        <p:spPr bwMode="auto">
          <a:xfrm>
            <a:off x="1547262" y="5883075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412450" y="588307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>
            <a:off x="2626188" y="5229225"/>
            <a:ext cx="65041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2628350" y="6092825"/>
            <a:ext cx="648250" cy="456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276050" y="5876725"/>
          <a:ext cx="576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直線單箭頭接點 14"/>
          <p:cNvCxnSpPr/>
          <p:nvPr/>
        </p:nvCxnSpPr>
        <p:spPr>
          <a:xfrm flipV="1">
            <a:off x="435338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6082175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709023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8132431" y="4976019"/>
            <a:ext cx="504825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10800000">
            <a:off x="2192801" y="4724400"/>
            <a:ext cx="6192839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5400000">
            <a:off x="2048337" y="4868863"/>
            <a:ext cx="29051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900113" y="5227637"/>
            <a:ext cx="6445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>
                <a:solidFill>
                  <a:srgbClr val="000000"/>
                </a:solidFill>
              </a:rPr>
              <a:t>Circular List Representation of Polynomials</a:t>
            </a:r>
            <a:endParaRPr lang="en-US" altLang="zh-TW" sz="280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268413"/>
            <a:ext cx="8351838" cy="1440497"/>
          </a:xfrm>
        </p:spPr>
        <p:txBody>
          <a:bodyPr/>
          <a:lstStyle/>
          <a:p>
            <a:pPr eaLnBrk="1" hangingPunct="1"/>
            <a:r>
              <a:rPr lang="en-US" altLang="zh-TW" sz="2800" dirty="0" smtClean="0"/>
              <a:t>We may erase a circular list in a fixed amount of time independent of the number of nodes in the list using </a:t>
            </a:r>
            <a:r>
              <a:rPr lang="en-US" altLang="zh-TW" sz="2800" i="1" dirty="0" err="1" smtClean="0">
                <a:solidFill>
                  <a:srgbClr val="0000FF"/>
                </a:solidFill>
              </a:rPr>
              <a:t>cerase</a:t>
            </a:r>
            <a:r>
              <a:rPr lang="en-US" altLang="zh-TW" sz="2800" dirty="0" smtClean="0"/>
              <a:t> (program 4.14).</a:t>
            </a:r>
            <a:endParaRPr lang="en-US" altLang="zh-TW" sz="2800" b="1" i="1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46688" y="5019675"/>
          <a:ext cx="74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/>
          <p:cNvCxnSpPr/>
          <p:nvPr/>
        </p:nvCxnSpPr>
        <p:spPr>
          <a:xfrm flipV="1">
            <a:off x="435338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 flipV="1">
            <a:off x="6083763" y="52355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 flipV="1">
            <a:off x="709023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20"/>
          <p:cNvSpPr>
            <a:spLocks noChangeArrowheads="1"/>
          </p:cNvSpPr>
          <p:nvPr/>
        </p:nvSpPr>
        <p:spPr bwMode="auto">
          <a:xfrm>
            <a:off x="249700" y="5013325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681500" y="50133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矩形 20"/>
          <p:cNvSpPr>
            <a:spLocks noChangeArrowheads="1"/>
          </p:cNvSpPr>
          <p:nvPr/>
        </p:nvSpPr>
        <p:spPr bwMode="auto">
          <a:xfrm>
            <a:off x="1547262" y="5883075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412450" y="588307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線單箭頭接點 11"/>
          <p:cNvCxnSpPr/>
          <p:nvPr/>
        </p:nvCxnSpPr>
        <p:spPr>
          <a:xfrm rot="16200000" flipH="1">
            <a:off x="2518238" y="5337175"/>
            <a:ext cx="863600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rot="5400000" flipH="1" flipV="1">
            <a:off x="2517038" y="5340537"/>
            <a:ext cx="868164" cy="64554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276050" y="5876725"/>
          <a:ext cx="576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直線單箭頭接點 14"/>
          <p:cNvCxnSpPr/>
          <p:nvPr/>
        </p:nvCxnSpPr>
        <p:spPr>
          <a:xfrm flipV="1">
            <a:off x="435338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6082175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709023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rot="5400000" flipH="1" flipV="1">
            <a:off x="8132431" y="4976019"/>
            <a:ext cx="504825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10800000">
            <a:off x="2192801" y="4724400"/>
            <a:ext cx="6192839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5400000">
            <a:off x="2048337" y="4868863"/>
            <a:ext cx="29051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9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內容版面配置區 3"/>
          <p:cNvSpPr>
            <a:spLocks noGrp="1"/>
          </p:cNvSpPr>
          <p:nvPr>
            <p:ph idx="1"/>
          </p:nvPr>
        </p:nvSpPr>
        <p:spPr>
          <a:xfrm>
            <a:off x="539496" y="260604"/>
            <a:ext cx="8065008" cy="6480810"/>
          </a:xfrm>
        </p:spPr>
        <p:txBody>
          <a:bodyPr/>
          <a:lstStyle/>
          <a:p>
            <a:r>
              <a:rPr lang="en-US" altLang="zh-TW" dirty="0" err="1" smtClean="0">
                <a:ea typeface="細明體" panose="02020509000000000000" pitchFamily="49" charset="-120"/>
              </a:rPr>
              <a:t>polyPointer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padd</a:t>
            </a:r>
            <a:r>
              <a:rPr lang="en-US" altLang="zh-TW" dirty="0"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a, </a:t>
            </a:r>
            <a:r>
              <a:rPr lang="en-US" altLang="zh-TW" dirty="0" err="1"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ea typeface="細明體" panose="02020509000000000000" pitchFamily="49" charset="-120"/>
              </a:rPr>
              <a:t> b )</a:t>
            </a:r>
          </a:p>
          <a:p>
            <a:r>
              <a:rPr lang="en-US" altLang="zh-TW" dirty="0" smtClean="0"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 =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a &amp;&amp; b</a:t>
            </a:r>
            <a:r>
              <a:rPr lang="en-US" altLang="zh-TW" dirty="0" smtClean="0"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compare( </a:t>
            </a:r>
            <a:r>
              <a:rPr lang="en-US" altLang="zh-TW" dirty="0"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b-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&lt;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attach( </a:t>
            </a:r>
            <a:r>
              <a:rPr lang="en-US" altLang="zh-TW" dirty="0">
                <a:ea typeface="細明體" panose="02020509000000000000" pitchFamily="49" charset="-120"/>
              </a:rPr>
              <a:t>b-&gt;</a:t>
            </a:r>
            <a:r>
              <a:rPr lang="en-US" altLang="zh-TW" dirty="0" err="1">
                <a:ea typeface="細明體" panose="02020509000000000000" pitchFamily="49" charset="-120"/>
              </a:rPr>
              <a:t>coef</a:t>
            </a:r>
            <a:r>
              <a:rPr lang="en-US" altLang="zh-TW" dirty="0">
                <a:ea typeface="細明體" panose="02020509000000000000" pitchFamily="49" charset="-120"/>
              </a:rPr>
              <a:t>, b-&gt;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rear</a:t>
            </a:r>
            <a:r>
              <a:rPr lang="en-US" altLang="zh-TW" dirty="0"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b = b-&gt;link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=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pt-B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sum = </a:t>
            </a:r>
            <a:r>
              <a:rPr lang="pt-BR" altLang="zh-TW" dirty="0">
                <a:ea typeface="細明體" panose="02020509000000000000" pitchFamily="49" charset="-120"/>
              </a:rPr>
              <a:t>a-&gt;coef + b-&gt;coef;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if( sum ) attach( sum, a-&gt;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rear</a:t>
            </a:r>
            <a:r>
              <a:rPr lang="en-US" altLang="zh-TW" dirty="0"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a = a-&gt;link</a:t>
            </a:r>
            <a:r>
              <a:rPr lang="en-US" altLang="zh-TW" dirty="0">
                <a:ea typeface="細明體" panose="02020509000000000000" pitchFamily="49" charset="-120"/>
              </a:rPr>
              <a:t>;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b = b-&gt;link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1: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&gt; b-&gt;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expon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attach( </a:t>
            </a:r>
            <a:r>
              <a:rPr lang="en-US" altLang="zh-TW" dirty="0">
                <a:ea typeface="細明體" panose="02020509000000000000" pitchFamily="49" charset="-120"/>
              </a:rPr>
              <a:t>a-&gt;</a:t>
            </a:r>
            <a:r>
              <a:rPr lang="en-US" altLang="zh-TW" dirty="0" err="1">
                <a:ea typeface="細明體" panose="02020509000000000000" pitchFamily="49" charset="-120"/>
              </a:rPr>
              <a:t>coef</a:t>
            </a:r>
            <a:r>
              <a:rPr lang="en-US" altLang="zh-TW" dirty="0">
                <a:ea typeface="細明體" panose="02020509000000000000" pitchFamily="49" charset="-120"/>
              </a:rPr>
              <a:t>, a-&gt;</a:t>
            </a:r>
            <a:r>
              <a:rPr lang="en-US" altLang="zh-TW" dirty="0" err="1"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rear</a:t>
            </a:r>
            <a:r>
              <a:rPr lang="en-US" altLang="zh-TW" dirty="0"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a = a-&gt;link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attach(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float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coefficient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exponent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polyPointer &amp;ptr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coef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coefficient;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temp-&gt;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expon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= exponent;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-&gt;link = temp;</a:t>
            </a:r>
          </a:p>
          <a:p>
            <a:pPr lvl="0"/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b="1" dirty="0">
              <a:solidFill>
                <a:prstClr val="black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0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內容版面配置區 4"/>
          <p:cNvSpPr>
            <a:spLocks noGrp="1"/>
          </p:cNvSpPr>
          <p:nvPr>
            <p:ph sz="half" idx="1"/>
          </p:nvPr>
        </p:nvSpPr>
        <p:spPr>
          <a:xfrm>
            <a:off x="683514" y="404622"/>
            <a:ext cx="4320286" cy="3024378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-&gt;link = avail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avail = temp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= 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ct val="2000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2000" dirty="0" smtClean="0"/>
          </a:p>
        </p:txBody>
      </p:sp>
      <p:sp>
        <p:nvSpPr>
          <p:cNvPr id="69635" name="內容版面配置區 17"/>
          <p:cNvSpPr>
            <a:spLocks noGrp="1"/>
          </p:cNvSpPr>
          <p:nvPr>
            <p:ph sz="half" idx="2"/>
          </p:nvPr>
        </p:nvSpPr>
        <p:spPr>
          <a:xfrm>
            <a:off x="5867400" y="836613"/>
            <a:ext cx="3024188" cy="1296225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prstClr val="black"/>
                </a:solidFill>
              </a:rPr>
              <a:t>cerase</a:t>
            </a:r>
            <a:r>
              <a:rPr lang="en-US" altLang="zh-TW" dirty="0">
                <a:solidFill>
                  <a:prstClr val="black"/>
                </a:solidFill>
              </a:rPr>
              <a:t>(a);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27" name="矩形 20"/>
          <p:cNvSpPr>
            <a:spLocks noChangeArrowheads="1"/>
          </p:cNvSpPr>
          <p:nvPr/>
        </p:nvSpPr>
        <p:spPr bwMode="auto">
          <a:xfrm>
            <a:off x="539496" y="4581144"/>
            <a:ext cx="72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sz="24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704100" y="40052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矩形 20"/>
          <p:cNvSpPr>
            <a:spLocks noChangeArrowheads="1"/>
          </p:cNvSpPr>
          <p:nvPr/>
        </p:nvSpPr>
        <p:spPr bwMode="auto">
          <a:xfrm>
            <a:off x="3561225" y="3573463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4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546688" y="5019675"/>
          <a:ext cx="74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直線單箭頭接點 38"/>
          <p:cNvCxnSpPr/>
          <p:nvPr/>
        </p:nvCxnSpPr>
        <p:spPr>
          <a:xfrm flipV="1">
            <a:off x="435338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6083763" y="52355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709023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20"/>
          <p:cNvSpPr>
            <a:spLocks noChangeArrowheads="1"/>
          </p:cNvSpPr>
          <p:nvPr/>
        </p:nvSpPr>
        <p:spPr bwMode="auto">
          <a:xfrm>
            <a:off x="249700" y="5013325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681500" y="50133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矩形 20"/>
          <p:cNvSpPr>
            <a:spLocks noChangeArrowheads="1"/>
          </p:cNvSpPr>
          <p:nvPr/>
        </p:nvSpPr>
        <p:spPr bwMode="auto">
          <a:xfrm>
            <a:off x="1547262" y="5883075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2412450" y="588307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直線單箭頭接點 48"/>
          <p:cNvCxnSpPr/>
          <p:nvPr/>
        </p:nvCxnSpPr>
        <p:spPr>
          <a:xfrm>
            <a:off x="2626188" y="5229225"/>
            <a:ext cx="65041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2628350" y="6092825"/>
            <a:ext cx="648250" cy="456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3276050" y="5876725"/>
          <a:ext cx="576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直線單箭頭接點 51"/>
          <p:cNvCxnSpPr/>
          <p:nvPr/>
        </p:nvCxnSpPr>
        <p:spPr>
          <a:xfrm flipV="1">
            <a:off x="435338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6082175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709023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rot="5400000" flipH="1" flipV="1">
            <a:off x="8132431" y="4976019"/>
            <a:ext cx="504825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10800000">
            <a:off x="2192801" y="4724400"/>
            <a:ext cx="6192839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>
            <a:off x="2048337" y="4868863"/>
            <a:ext cx="29051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900113" y="5227637"/>
            <a:ext cx="6445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內容版面配置區 4"/>
          <p:cNvSpPr>
            <a:spLocks noGrp="1"/>
          </p:cNvSpPr>
          <p:nvPr>
            <p:ph sz="half" idx="1"/>
          </p:nvPr>
        </p:nvSpPr>
        <p:spPr>
          <a:xfrm>
            <a:off x="683514" y="404622"/>
            <a:ext cx="4320286" cy="3024378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cerase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+mn-cs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+mn-cs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+mn-cs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temp;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+mn-cs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+mn-cs"/>
              </a:rPr>
              <a:t> ) 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+mn-cs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+mn-cs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+mn-cs"/>
              </a:rPr>
              <a:t>-&gt;link;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+mn-cs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+mn-cs"/>
              </a:rPr>
              <a:t>-&gt;link = avail;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+mn-cs"/>
              </a:rPr>
              <a:t>      avail = temp;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  <a:cs typeface="+mn-cs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>
              <a:spcBef>
                <a:spcPct val="2000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en-US" altLang="zh-TW" dirty="0" smtClean="0"/>
          </a:p>
        </p:txBody>
      </p:sp>
      <p:sp>
        <p:nvSpPr>
          <p:cNvPr id="69635" name="內容版面配置區 17"/>
          <p:cNvSpPr>
            <a:spLocks noGrp="1"/>
          </p:cNvSpPr>
          <p:nvPr>
            <p:ph sz="half" idx="2"/>
          </p:nvPr>
        </p:nvSpPr>
        <p:spPr>
          <a:xfrm>
            <a:off x="5867400" y="836613"/>
            <a:ext cx="3024188" cy="1296225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/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 smtClean="0"/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cerase</a:t>
            </a:r>
            <a:r>
              <a:rPr lang="en-US" altLang="zh-TW" dirty="0" smtClean="0"/>
              <a:t>(a);</a:t>
            </a:r>
          </a:p>
          <a:p>
            <a:pPr>
              <a:spcBef>
                <a:spcPts val="0"/>
              </a:spcBef>
            </a:pPr>
            <a:r>
              <a:rPr lang="en-US" altLang="zh-TW" dirty="0" smtClean="0"/>
              <a:t>}</a:t>
            </a:r>
            <a:endParaRPr lang="zh-TW" altLang="en-US" dirty="0" smtClean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704100" y="40052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矩形 20"/>
          <p:cNvSpPr>
            <a:spLocks noChangeArrowheads="1"/>
          </p:cNvSpPr>
          <p:nvPr/>
        </p:nvSpPr>
        <p:spPr bwMode="auto">
          <a:xfrm>
            <a:off x="3561225" y="3573463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4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546688" y="5019675"/>
          <a:ext cx="74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直線單箭頭接點 38"/>
          <p:cNvCxnSpPr/>
          <p:nvPr/>
        </p:nvCxnSpPr>
        <p:spPr>
          <a:xfrm flipV="1">
            <a:off x="435338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6083763" y="52355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709023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20"/>
          <p:cNvSpPr>
            <a:spLocks noChangeArrowheads="1"/>
          </p:cNvSpPr>
          <p:nvPr/>
        </p:nvSpPr>
        <p:spPr bwMode="auto">
          <a:xfrm>
            <a:off x="249700" y="5013325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681500" y="50133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矩形 20"/>
          <p:cNvSpPr>
            <a:spLocks noChangeArrowheads="1"/>
          </p:cNvSpPr>
          <p:nvPr/>
        </p:nvSpPr>
        <p:spPr bwMode="auto">
          <a:xfrm>
            <a:off x="1547262" y="5883075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2412450" y="588307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直線單箭頭接點 48"/>
          <p:cNvCxnSpPr/>
          <p:nvPr/>
        </p:nvCxnSpPr>
        <p:spPr>
          <a:xfrm>
            <a:off x="2626188" y="5229225"/>
            <a:ext cx="65041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2628350" y="6092825"/>
            <a:ext cx="648250" cy="456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3276050" y="5876725"/>
          <a:ext cx="576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直線單箭頭接點 51"/>
          <p:cNvCxnSpPr/>
          <p:nvPr/>
        </p:nvCxnSpPr>
        <p:spPr>
          <a:xfrm flipV="1">
            <a:off x="435338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6082175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709023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rot="5400000" flipH="1" flipV="1">
            <a:off x="8132431" y="4976019"/>
            <a:ext cx="504825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10800000">
            <a:off x="2192801" y="4724400"/>
            <a:ext cx="6192839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>
            <a:off x="2048337" y="4868863"/>
            <a:ext cx="29051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900113" y="5227637"/>
            <a:ext cx="6445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0"/>
          <p:cNvSpPr>
            <a:spLocks noChangeArrowheads="1"/>
          </p:cNvSpPr>
          <p:nvPr/>
        </p:nvSpPr>
        <p:spPr bwMode="auto">
          <a:xfrm>
            <a:off x="539496" y="4581144"/>
            <a:ext cx="72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sz="24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5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>
          <a:xfrm>
            <a:off x="827532" y="1124712"/>
            <a:ext cx="6336792" cy="3744468"/>
          </a:xfrm>
        </p:spPr>
        <p:txBody>
          <a:bodyPr/>
          <a:lstStyle/>
          <a:p>
            <a:pPr lvl="0"/>
            <a:r>
              <a:rPr lang="en-US" altLang="zh-TW" sz="1800" dirty="0">
                <a:solidFill>
                  <a:srgbClr val="008000"/>
                </a:solidFill>
                <a:ea typeface="細明體" panose="02020509000000000000" pitchFamily="49" charset="-120"/>
              </a:rPr>
              <a:t>// erase the circular list pointed to by </a:t>
            </a:r>
            <a:r>
              <a:rPr lang="en-US" altLang="zh-TW" sz="1800" dirty="0" err="1">
                <a:solidFill>
                  <a:srgbClr val="008000"/>
                </a:solidFill>
                <a:ea typeface="細明體" panose="02020509000000000000" pitchFamily="49" charset="-120"/>
              </a:rPr>
              <a:t>ptr</a:t>
            </a:r>
            <a:endParaRPr lang="en-US" altLang="zh-TW" sz="18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srgbClr val="000000"/>
                </a:solidFill>
                <a:ea typeface="細明體" panose="02020509000000000000" pitchFamily="49" charset="-120"/>
              </a:rPr>
              <a:t>cerase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800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800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800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800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 ) {</a:t>
            </a:r>
          </a:p>
          <a:p>
            <a:pPr lvl="0"/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sz="1800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-&gt;link;</a:t>
            </a:r>
          </a:p>
          <a:p>
            <a:pPr lvl="0"/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800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-&gt;link = avail;</a:t>
            </a:r>
          </a:p>
          <a:p>
            <a:pPr lvl="0"/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      avail = temp;</a:t>
            </a:r>
          </a:p>
          <a:p>
            <a:pPr lvl="0"/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800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sz="1800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sz="1800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sz="18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8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sz="18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800" b="1" dirty="0">
              <a:solidFill>
                <a:prstClr val="black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>
          <a:xfrm>
            <a:off x="827532" y="4869180"/>
            <a:ext cx="4896613" cy="432054"/>
          </a:xfrm>
        </p:spPr>
        <p:txBody>
          <a:bodyPr/>
          <a:lstStyle/>
          <a:p>
            <a:pPr lvl="0"/>
            <a:r>
              <a:rPr lang="en-US" altLang="zh-TW" b="1" u="sng" dirty="0">
                <a:solidFill>
                  <a:prstClr val="black"/>
                </a:solidFill>
              </a:rPr>
              <a:t>Program 4.14:</a:t>
            </a:r>
            <a:r>
              <a:rPr lang="en-US" altLang="zh-TW" u="sng" dirty="0">
                <a:solidFill>
                  <a:prstClr val="black"/>
                </a:solidFill>
              </a:rPr>
              <a:t> Erasing a circular list (</a:t>
            </a:r>
            <a:r>
              <a:rPr lang="en-US" altLang="zh-TW" u="sng" dirty="0" err="1">
                <a:solidFill>
                  <a:prstClr val="black"/>
                </a:solidFill>
              </a:rPr>
              <a:t>p.168</a:t>
            </a:r>
            <a:r>
              <a:rPr lang="en-US" altLang="zh-TW" u="sng" dirty="0" smtClean="0">
                <a:solidFill>
                  <a:prstClr val="black"/>
                </a:solidFill>
              </a:rPr>
              <a:t>)</a:t>
            </a:r>
            <a:endParaRPr lang="zh-TW" altLang="en-US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524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內容版面配置區 4"/>
          <p:cNvSpPr>
            <a:spLocks noGrp="1"/>
          </p:cNvSpPr>
          <p:nvPr>
            <p:ph sz="half" idx="1"/>
          </p:nvPr>
        </p:nvSpPr>
        <p:spPr>
          <a:xfrm>
            <a:off x="683514" y="404622"/>
            <a:ext cx="4320286" cy="3024378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avail;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avail = temp;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ct val="2000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2000" dirty="0" smtClean="0"/>
          </a:p>
        </p:txBody>
      </p:sp>
      <p:sp>
        <p:nvSpPr>
          <p:cNvPr id="68611" name="內容版面配置區 17"/>
          <p:cNvSpPr>
            <a:spLocks noGrp="1"/>
          </p:cNvSpPr>
          <p:nvPr>
            <p:ph sz="half" idx="2"/>
          </p:nvPr>
        </p:nvSpPr>
        <p:spPr>
          <a:xfrm>
            <a:off x="5867400" y="836613"/>
            <a:ext cx="3024188" cy="1296225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prstClr val="black"/>
                </a:solidFill>
              </a:rPr>
              <a:t>cerase</a:t>
            </a:r>
            <a:r>
              <a:rPr lang="en-US" altLang="zh-TW" dirty="0">
                <a:solidFill>
                  <a:prstClr val="black"/>
                </a:solidFill>
              </a:rPr>
              <a:t>(a);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sz="2000" dirty="0" smtClean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1546688" y="5019675"/>
          <a:ext cx="74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flipV="1">
            <a:off x="435338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6083763" y="52355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V="1">
            <a:off x="709023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20"/>
          <p:cNvSpPr>
            <a:spLocks noChangeArrowheads="1"/>
          </p:cNvSpPr>
          <p:nvPr/>
        </p:nvSpPr>
        <p:spPr bwMode="auto">
          <a:xfrm>
            <a:off x="249700" y="5013325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681500" y="50133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矩形 20"/>
          <p:cNvSpPr>
            <a:spLocks noChangeArrowheads="1"/>
          </p:cNvSpPr>
          <p:nvPr/>
        </p:nvSpPr>
        <p:spPr bwMode="auto">
          <a:xfrm>
            <a:off x="1547262" y="5883075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412450" y="588307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>
            <a:off x="2626188" y="5229225"/>
            <a:ext cx="65041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2628350" y="6092825"/>
            <a:ext cx="648250" cy="456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3276050" y="5876725"/>
          <a:ext cx="576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7" name="直線單箭頭接點 46"/>
          <p:cNvCxnSpPr/>
          <p:nvPr/>
        </p:nvCxnSpPr>
        <p:spPr>
          <a:xfrm flipV="1">
            <a:off x="435338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V="1">
            <a:off x="6082175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709023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rot="5400000" flipH="1" flipV="1">
            <a:off x="8132431" y="4976019"/>
            <a:ext cx="504825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10800000">
            <a:off x="2192801" y="4724400"/>
            <a:ext cx="6192839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5400000">
            <a:off x="2048337" y="4868863"/>
            <a:ext cx="29051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900113" y="5227637"/>
            <a:ext cx="6445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內容版面配置區 4"/>
          <p:cNvSpPr>
            <a:spLocks noGrp="1"/>
          </p:cNvSpPr>
          <p:nvPr>
            <p:ph sz="half" idx="1"/>
          </p:nvPr>
        </p:nvSpPr>
        <p:spPr>
          <a:xfrm>
            <a:off x="683514" y="404622"/>
            <a:ext cx="4320286" cy="3024378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avail;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avail = temp;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ct val="2000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2000" dirty="0" smtClean="0"/>
          </a:p>
        </p:txBody>
      </p:sp>
      <p:sp>
        <p:nvSpPr>
          <p:cNvPr id="69635" name="內容版面配置區 17"/>
          <p:cNvSpPr>
            <a:spLocks noGrp="1"/>
          </p:cNvSpPr>
          <p:nvPr>
            <p:ph sz="half" idx="2"/>
          </p:nvPr>
        </p:nvSpPr>
        <p:spPr>
          <a:xfrm>
            <a:off x="5867400" y="836613"/>
            <a:ext cx="3024188" cy="1296225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prstClr val="black"/>
                </a:solidFill>
              </a:rPr>
              <a:t>cerase</a:t>
            </a:r>
            <a:r>
              <a:rPr lang="en-US" altLang="zh-TW" dirty="0">
                <a:solidFill>
                  <a:prstClr val="black"/>
                </a:solidFill>
              </a:rPr>
              <a:t>(a);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sz="2000" dirty="0" smtClean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704100" y="40052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矩形 20"/>
          <p:cNvSpPr>
            <a:spLocks noChangeArrowheads="1"/>
          </p:cNvSpPr>
          <p:nvPr/>
        </p:nvSpPr>
        <p:spPr bwMode="auto">
          <a:xfrm>
            <a:off x="3561225" y="3573463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4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546688" y="5019675"/>
          <a:ext cx="74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直線單箭頭接點 38"/>
          <p:cNvCxnSpPr/>
          <p:nvPr/>
        </p:nvCxnSpPr>
        <p:spPr>
          <a:xfrm flipV="1">
            <a:off x="435338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6083763" y="52355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709023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20"/>
          <p:cNvSpPr>
            <a:spLocks noChangeArrowheads="1"/>
          </p:cNvSpPr>
          <p:nvPr/>
        </p:nvSpPr>
        <p:spPr bwMode="auto">
          <a:xfrm>
            <a:off x="249700" y="5013325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/>
        </p:nvGraphicFramePr>
        <p:xfrm>
          <a:off x="681500" y="50133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矩形 20"/>
          <p:cNvSpPr>
            <a:spLocks noChangeArrowheads="1"/>
          </p:cNvSpPr>
          <p:nvPr/>
        </p:nvSpPr>
        <p:spPr bwMode="auto">
          <a:xfrm>
            <a:off x="1547262" y="5883075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2412450" y="588307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直線單箭頭接點 48"/>
          <p:cNvCxnSpPr/>
          <p:nvPr/>
        </p:nvCxnSpPr>
        <p:spPr>
          <a:xfrm>
            <a:off x="2626188" y="5229225"/>
            <a:ext cx="65041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2628350" y="6092825"/>
            <a:ext cx="648250" cy="456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3276050" y="5876725"/>
          <a:ext cx="576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直線單箭頭接點 51"/>
          <p:cNvCxnSpPr/>
          <p:nvPr/>
        </p:nvCxnSpPr>
        <p:spPr>
          <a:xfrm flipV="1">
            <a:off x="435338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6082175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709023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rot="5400000" flipH="1" flipV="1">
            <a:off x="8132431" y="4976019"/>
            <a:ext cx="504825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10800000">
            <a:off x="2192801" y="4724400"/>
            <a:ext cx="6192839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>
            <a:off x="2048337" y="4868863"/>
            <a:ext cx="29051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900113" y="5227637"/>
            <a:ext cx="6445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0"/>
          <p:cNvSpPr>
            <a:spLocks noChangeArrowheads="1"/>
          </p:cNvSpPr>
          <p:nvPr/>
        </p:nvSpPr>
        <p:spPr bwMode="auto">
          <a:xfrm>
            <a:off x="539496" y="4581144"/>
            <a:ext cx="72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sz="24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779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內容版面配置區 4"/>
          <p:cNvSpPr>
            <a:spLocks noGrp="1"/>
          </p:cNvSpPr>
          <p:nvPr>
            <p:ph sz="half" idx="1"/>
          </p:nvPr>
        </p:nvSpPr>
        <p:spPr>
          <a:xfrm>
            <a:off x="683514" y="404622"/>
            <a:ext cx="4320286" cy="3024378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avail;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avail = temp;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ct val="2000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2000" dirty="0" smtClean="0"/>
          </a:p>
        </p:txBody>
      </p:sp>
      <p:sp>
        <p:nvSpPr>
          <p:cNvPr id="70659" name="內容版面配置區 17"/>
          <p:cNvSpPr>
            <a:spLocks noGrp="1"/>
          </p:cNvSpPr>
          <p:nvPr>
            <p:ph sz="half" idx="2"/>
          </p:nvPr>
        </p:nvSpPr>
        <p:spPr>
          <a:xfrm>
            <a:off x="5867400" y="836613"/>
            <a:ext cx="3024188" cy="1296225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prstClr val="black"/>
                </a:solidFill>
              </a:rPr>
              <a:t>cerase</a:t>
            </a:r>
            <a:r>
              <a:rPr lang="en-US" altLang="zh-TW" dirty="0">
                <a:solidFill>
                  <a:prstClr val="black"/>
                </a:solidFill>
              </a:rPr>
              <a:t>(a);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sz="2000" dirty="0" smtClean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3704100" y="40052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直線單箭頭接點 32"/>
          <p:cNvCxnSpPr/>
          <p:nvPr/>
        </p:nvCxnSpPr>
        <p:spPr>
          <a:xfrm rot="5400000">
            <a:off x="3524712" y="4616451"/>
            <a:ext cx="7905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20"/>
          <p:cNvSpPr>
            <a:spLocks noChangeArrowheads="1"/>
          </p:cNvSpPr>
          <p:nvPr/>
        </p:nvSpPr>
        <p:spPr bwMode="auto">
          <a:xfrm>
            <a:off x="3561225" y="3573463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4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546688" y="5019675"/>
          <a:ext cx="74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直線單箭頭接點 39"/>
          <p:cNvCxnSpPr/>
          <p:nvPr/>
        </p:nvCxnSpPr>
        <p:spPr>
          <a:xfrm flipV="1">
            <a:off x="435338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6083763" y="52355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709023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20"/>
          <p:cNvSpPr>
            <a:spLocks noChangeArrowheads="1"/>
          </p:cNvSpPr>
          <p:nvPr/>
        </p:nvSpPr>
        <p:spPr bwMode="auto">
          <a:xfrm>
            <a:off x="249700" y="5013325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681500" y="50133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矩形 20"/>
          <p:cNvSpPr>
            <a:spLocks noChangeArrowheads="1"/>
          </p:cNvSpPr>
          <p:nvPr/>
        </p:nvSpPr>
        <p:spPr bwMode="auto">
          <a:xfrm>
            <a:off x="1547262" y="5883075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2412450" y="588307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" name="直線單箭頭接點 49"/>
          <p:cNvCxnSpPr/>
          <p:nvPr/>
        </p:nvCxnSpPr>
        <p:spPr>
          <a:xfrm>
            <a:off x="2626188" y="5229225"/>
            <a:ext cx="65041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2628350" y="6092825"/>
            <a:ext cx="648250" cy="456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3276050" y="5876725"/>
          <a:ext cx="576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4" name="直線單箭頭接點 53"/>
          <p:cNvCxnSpPr/>
          <p:nvPr/>
        </p:nvCxnSpPr>
        <p:spPr>
          <a:xfrm flipV="1">
            <a:off x="435338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6082175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709023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rot="5400000" flipH="1" flipV="1">
            <a:off x="8132431" y="4976019"/>
            <a:ext cx="504825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10800000">
            <a:off x="2192801" y="4724400"/>
            <a:ext cx="6192839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5400000">
            <a:off x="2048337" y="4868863"/>
            <a:ext cx="29051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900113" y="5227637"/>
            <a:ext cx="6445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0"/>
          <p:cNvSpPr>
            <a:spLocks noChangeArrowheads="1"/>
          </p:cNvSpPr>
          <p:nvPr/>
        </p:nvSpPr>
        <p:spPr bwMode="auto">
          <a:xfrm>
            <a:off x="539496" y="4581144"/>
            <a:ext cx="72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sz="24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內容版面配置區 4"/>
          <p:cNvSpPr>
            <a:spLocks noGrp="1"/>
          </p:cNvSpPr>
          <p:nvPr>
            <p:ph sz="half" idx="1"/>
          </p:nvPr>
        </p:nvSpPr>
        <p:spPr>
          <a:xfrm>
            <a:off x="683514" y="404622"/>
            <a:ext cx="4320286" cy="3024378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avail;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avail = temp;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ct val="2000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2000" dirty="0" smtClean="0"/>
          </a:p>
        </p:txBody>
      </p:sp>
      <p:sp>
        <p:nvSpPr>
          <p:cNvPr id="71683" name="內容版面配置區 17"/>
          <p:cNvSpPr>
            <a:spLocks noGrp="1"/>
          </p:cNvSpPr>
          <p:nvPr>
            <p:ph sz="half" idx="2"/>
          </p:nvPr>
        </p:nvSpPr>
        <p:spPr>
          <a:xfrm>
            <a:off x="5867400" y="836613"/>
            <a:ext cx="3024188" cy="1296225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prstClr val="black"/>
                </a:solidFill>
              </a:rPr>
              <a:t>cerase</a:t>
            </a:r>
            <a:r>
              <a:rPr lang="en-US" altLang="zh-TW" dirty="0">
                <a:solidFill>
                  <a:prstClr val="black"/>
                </a:solidFill>
              </a:rPr>
              <a:t>(a);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sz="2000" dirty="0" smtClean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704100" y="40052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直線單箭頭接點 33"/>
          <p:cNvCxnSpPr/>
          <p:nvPr/>
        </p:nvCxnSpPr>
        <p:spPr>
          <a:xfrm rot="5400000">
            <a:off x="3524712" y="4616451"/>
            <a:ext cx="7905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20"/>
          <p:cNvSpPr>
            <a:spLocks noChangeArrowheads="1"/>
          </p:cNvSpPr>
          <p:nvPr/>
        </p:nvSpPr>
        <p:spPr bwMode="auto">
          <a:xfrm>
            <a:off x="3561225" y="3573463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4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1546688" y="5019675"/>
          <a:ext cx="74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 flipV="1">
            <a:off x="435338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6083763" y="52355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709023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20"/>
          <p:cNvSpPr>
            <a:spLocks noChangeArrowheads="1"/>
          </p:cNvSpPr>
          <p:nvPr/>
        </p:nvSpPr>
        <p:spPr bwMode="auto">
          <a:xfrm>
            <a:off x="249700" y="5013325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681500" y="50133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矩形 20"/>
          <p:cNvSpPr>
            <a:spLocks noChangeArrowheads="1"/>
          </p:cNvSpPr>
          <p:nvPr/>
        </p:nvSpPr>
        <p:spPr bwMode="auto">
          <a:xfrm>
            <a:off x="1547262" y="5883075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2412450" y="588307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1" name="直線單箭頭接點 50"/>
          <p:cNvCxnSpPr/>
          <p:nvPr/>
        </p:nvCxnSpPr>
        <p:spPr>
          <a:xfrm rot="16200000" flipH="1">
            <a:off x="2518238" y="5337175"/>
            <a:ext cx="863600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2628350" y="6092825"/>
            <a:ext cx="648250" cy="456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3276050" y="5876725"/>
          <a:ext cx="576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線單箭頭接點 54"/>
          <p:cNvCxnSpPr/>
          <p:nvPr/>
        </p:nvCxnSpPr>
        <p:spPr>
          <a:xfrm flipV="1">
            <a:off x="435338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6082175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709023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8132431" y="4976019"/>
            <a:ext cx="504825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10800000">
            <a:off x="2192801" y="4724400"/>
            <a:ext cx="6192839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>
            <a:off x="2048337" y="4868863"/>
            <a:ext cx="29051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900113" y="5227637"/>
            <a:ext cx="6445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0"/>
          <p:cNvSpPr>
            <a:spLocks noChangeArrowheads="1"/>
          </p:cNvSpPr>
          <p:nvPr/>
        </p:nvSpPr>
        <p:spPr bwMode="auto">
          <a:xfrm>
            <a:off x="539496" y="4581144"/>
            <a:ext cx="72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sz="24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內容版面配置區 4"/>
          <p:cNvSpPr>
            <a:spLocks noGrp="1"/>
          </p:cNvSpPr>
          <p:nvPr>
            <p:ph sz="half" idx="1"/>
          </p:nvPr>
        </p:nvSpPr>
        <p:spPr>
          <a:xfrm>
            <a:off x="683514" y="404622"/>
            <a:ext cx="4320286" cy="3024378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avail;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avail = temp;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ct val="2000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2000" dirty="0" smtClean="0"/>
          </a:p>
        </p:txBody>
      </p:sp>
      <p:sp>
        <p:nvSpPr>
          <p:cNvPr id="72707" name="內容版面配置區 17"/>
          <p:cNvSpPr>
            <a:spLocks noGrp="1"/>
          </p:cNvSpPr>
          <p:nvPr>
            <p:ph sz="half" idx="2"/>
          </p:nvPr>
        </p:nvSpPr>
        <p:spPr>
          <a:xfrm>
            <a:off x="5867400" y="836613"/>
            <a:ext cx="3024188" cy="1296225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prstClr val="black"/>
                </a:solidFill>
              </a:rPr>
              <a:t>cerase</a:t>
            </a:r>
            <a:r>
              <a:rPr lang="en-US" altLang="zh-TW" dirty="0">
                <a:solidFill>
                  <a:prstClr val="black"/>
                </a:solidFill>
              </a:rPr>
              <a:t>(a);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sz="2000" dirty="0" smtClean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704100" y="40052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直線單箭頭接點 38"/>
          <p:cNvCxnSpPr/>
          <p:nvPr/>
        </p:nvCxnSpPr>
        <p:spPr>
          <a:xfrm rot="5400000">
            <a:off x="3524712" y="4616451"/>
            <a:ext cx="7905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20"/>
          <p:cNvSpPr>
            <a:spLocks noChangeArrowheads="1"/>
          </p:cNvSpPr>
          <p:nvPr/>
        </p:nvSpPr>
        <p:spPr bwMode="auto">
          <a:xfrm>
            <a:off x="3561225" y="3573463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4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1546688" y="5019675"/>
          <a:ext cx="74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/>
          <p:nvPr/>
        </p:nvCxnSpPr>
        <p:spPr>
          <a:xfrm flipV="1">
            <a:off x="435338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6083763" y="52355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709023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20"/>
          <p:cNvSpPr>
            <a:spLocks noChangeArrowheads="1"/>
          </p:cNvSpPr>
          <p:nvPr/>
        </p:nvSpPr>
        <p:spPr bwMode="auto">
          <a:xfrm>
            <a:off x="249700" y="5013325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681500" y="50133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矩形 20"/>
          <p:cNvSpPr>
            <a:spLocks noChangeArrowheads="1"/>
          </p:cNvSpPr>
          <p:nvPr/>
        </p:nvSpPr>
        <p:spPr bwMode="auto">
          <a:xfrm>
            <a:off x="1547262" y="5883075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2412450" y="588307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2" name="直線單箭頭接點 51"/>
          <p:cNvCxnSpPr/>
          <p:nvPr/>
        </p:nvCxnSpPr>
        <p:spPr>
          <a:xfrm rot="16200000" flipH="1">
            <a:off x="2518238" y="5337175"/>
            <a:ext cx="863600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rot="5400000" flipH="1" flipV="1">
            <a:off x="2517038" y="5340537"/>
            <a:ext cx="868164" cy="64554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表格 53"/>
          <p:cNvGraphicFramePr>
            <a:graphicFrameLocks noGrp="1"/>
          </p:cNvGraphicFramePr>
          <p:nvPr/>
        </p:nvGraphicFramePr>
        <p:xfrm>
          <a:off x="3276050" y="5876725"/>
          <a:ext cx="576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5" name="直線單箭頭接點 54"/>
          <p:cNvCxnSpPr/>
          <p:nvPr/>
        </p:nvCxnSpPr>
        <p:spPr>
          <a:xfrm flipV="1">
            <a:off x="435338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6082175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709023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5400000" flipH="1" flipV="1">
            <a:off x="8132431" y="4976019"/>
            <a:ext cx="504825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rot="10800000">
            <a:off x="2192801" y="4724400"/>
            <a:ext cx="6192839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5400000">
            <a:off x="2048337" y="4868863"/>
            <a:ext cx="29051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900113" y="5227637"/>
            <a:ext cx="644525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0"/>
          <p:cNvSpPr>
            <a:spLocks noChangeArrowheads="1"/>
          </p:cNvSpPr>
          <p:nvPr/>
        </p:nvSpPr>
        <p:spPr bwMode="auto">
          <a:xfrm>
            <a:off x="539496" y="4581144"/>
            <a:ext cx="72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sz="24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內容版面配置區 4"/>
          <p:cNvSpPr>
            <a:spLocks noGrp="1"/>
          </p:cNvSpPr>
          <p:nvPr>
            <p:ph sz="half" idx="1"/>
          </p:nvPr>
        </p:nvSpPr>
        <p:spPr>
          <a:xfrm>
            <a:off x="683514" y="404622"/>
            <a:ext cx="4320286" cy="3024378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avail;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avail = temp;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ct val="2000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2000" dirty="0" smtClean="0"/>
          </a:p>
        </p:txBody>
      </p:sp>
      <p:sp>
        <p:nvSpPr>
          <p:cNvPr id="73731" name="內容版面配置區 17"/>
          <p:cNvSpPr>
            <a:spLocks noGrp="1"/>
          </p:cNvSpPr>
          <p:nvPr>
            <p:ph sz="half" idx="2"/>
          </p:nvPr>
        </p:nvSpPr>
        <p:spPr>
          <a:xfrm>
            <a:off x="5867400" y="836613"/>
            <a:ext cx="3024188" cy="1296225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prstClr val="black"/>
                </a:solidFill>
              </a:rPr>
              <a:t>cerase</a:t>
            </a:r>
            <a:r>
              <a:rPr lang="en-US" altLang="zh-TW" dirty="0">
                <a:solidFill>
                  <a:prstClr val="black"/>
                </a:solidFill>
              </a:rPr>
              <a:t>(a);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sz="2000" dirty="0" smtClean="0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3704100" y="40052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 rot="5400000">
            <a:off x="3524712" y="4616451"/>
            <a:ext cx="7905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89" name="矩形 20"/>
          <p:cNvSpPr>
            <a:spLocks noChangeArrowheads="1"/>
          </p:cNvSpPr>
          <p:nvPr/>
        </p:nvSpPr>
        <p:spPr bwMode="auto">
          <a:xfrm>
            <a:off x="3561225" y="3573463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4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1546688" y="5019675"/>
          <a:ext cx="74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線單箭頭接點 27"/>
          <p:cNvCxnSpPr/>
          <p:nvPr/>
        </p:nvCxnSpPr>
        <p:spPr>
          <a:xfrm flipV="1">
            <a:off x="435338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6083763" y="52355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V="1">
            <a:off x="709023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20"/>
          <p:cNvSpPr>
            <a:spLocks noChangeArrowheads="1"/>
          </p:cNvSpPr>
          <p:nvPr/>
        </p:nvSpPr>
        <p:spPr bwMode="auto">
          <a:xfrm>
            <a:off x="249700" y="5013325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681500" y="50133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矩形 20"/>
          <p:cNvSpPr>
            <a:spLocks noChangeArrowheads="1"/>
          </p:cNvSpPr>
          <p:nvPr/>
        </p:nvSpPr>
        <p:spPr bwMode="auto">
          <a:xfrm>
            <a:off x="1547262" y="5883075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412450" y="588307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5" name="直線單箭頭接點 44"/>
          <p:cNvCxnSpPr/>
          <p:nvPr/>
        </p:nvCxnSpPr>
        <p:spPr>
          <a:xfrm rot="16200000" flipH="1">
            <a:off x="2518238" y="5337175"/>
            <a:ext cx="863600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rot="5400000" flipH="1" flipV="1">
            <a:off x="2517038" y="5340537"/>
            <a:ext cx="868164" cy="64554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3276050" y="5876725"/>
          <a:ext cx="576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 flipV="1">
            <a:off x="435338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6082175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709023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5400000" flipH="1" flipV="1">
            <a:off x="8132431" y="4976019"/>
            <a:ext cx="504825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rot="10800000">
            <a:off x="2192801" y="4724400"/>
            <a:ext cx="6192839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rot="5400000">
            <a:off x="2048337" y="4868863"/>
            <a:ext cx="29051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0"/>
          <p:cNvSpPr>
            <a:spLocks noChangeArrowheads="1"/>
          </p:cNvSpPr>
          <p:nvPr/>
        </p:nvSpPr>
        <p:spPr bwMode="auto">
          <a:xfrm>
            <a:off x="539496" y="4581144"/>
            <a:ext cx="720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/>
          <a:lstStyle/>
          <a:p>
            <a:pPr algn="ctr"/>
            <a:r>
              <a:rPr kumimoji="0" lang="en-US" altLang="zh-TW" sz="2400" i="1" dirty="0" err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ptr</a:t>
            </a:r>
            <a:endParaRPr kumimoji="0" lang="zh-TW" altLang="en-US" sz="24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內容版面配置區 4"/>
          <p:cNvSpPr>
            <a:spLocks noGrp="1"/>
          </p:cNvSpPr>
          <p:nvPr>
            <p:ph sz="half" idx="1"/>
          </p:nvPr>
        </p:nvSpPr>
        <p:spPr>
          <a:xfrm>
            <a:off x="683514" y="404622"/>
            <a:ext cx="4320286" cy="3024378"/>
          </a:xfr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polyPointer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) {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 =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-&gt;link = avail;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avail = temp;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ct val="2000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ct val="2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2000" dirty="0" smtClean="0"/>
          </a:p>
        </p:txBody>
      </p:sp>
      <p:sp>
        <p:nvSpPr>
          <p:cNvPr id="74755" name="內容版面配置區 17"/>
          <p:cNvSpPr>
            <a:spLocks noGrp="1"/>
          </p:cNvSpPr>
          <p:nvPr>
            <p:ph sz="half" idx="2"/>
          </p:nvPr>
        </p:nvSpPr>
        <p:spPr>
          <a:xfrm>
            <a:off x="5867400" y="836613"/>
            <a:ext cx="3024188" cy="1296225"/>
          </a:xfrm>
        </p:spPr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prstClr val="black"/>
                </a:solidFill>
              </a:rPr>
              <a:t>cerase</a:t>
            </a:r>
            <a:r>
              <a:rPr lang="en-US" altLang="zh-TW" dirty="0">
                <a:solidFill>
                  <a:prstClr val="black"/>
                </a:solidFill>
              </a:rPr>
              <a:t>(a);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  <a:endParaRPr lang="zh-TW" altLang="en-US" sz="2000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46688" y="5019675"/>
          <a:ext cx="748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V="1">
            <a:off x="435338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6083763" y="523557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7090238" y="52292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791" name="矩形 20"/>
          <p:cNvSpPr>
            <a:spLocks noChangeArrowheads="1"/>
          </p:cNvSpPr>
          <p:nvPr/>
        </p:nvSpPr>
        <p:spPr bwMode="auto">
          <a:xfrm>
            <a:off x="249700" y="5013325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681500" y="501332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798" name="矩形 20"/>
          <p:cNvSpPr>
            <a:spLocks noChangeArrowheads="1"/>
          </p:cNvSpPr>
          <p:nvPr/>
        </p:nvSpPr>
        <p:spPr bwMode="auto">
          <a:xfrm>
            <a:off x="1547262" y="5883075"/>
            <a:ext cx="86518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/>
          <a:lstStyle/>
          <a:p>
            <a:pPr algn="ctr"/>
            <a:r>
              <a:rPr kumimoji="0" lang="en-US" altLang="zh-TW" sz="24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avail</a:t>
            </a:r>
            <a:endParaRPr kumimoji="0" lang="zh-TW" altLang="en-US" sz="24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412450" y="5883075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直線單箭頭接點 29"/>
          <p:cNvCxnSpPr/>
          <p:nvPr/>
        </p:nvCxnSpPr>
        <p:spPr>
          <a:xfrm rot="16200000" flipH="1">
            <a:off x="2518238" y="5337175"/>
            <a:ext cx="863600" cy="6477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rot="5400000" flipH="1" flipV="1">
            <a:off x="2517038" y="5340537"/>
            <a:ext cx="868164" cy="64554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276050" y="5876725"/>
          <a:ext cx="5760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 smtClean="0">
                          <a:sym typeface="MT Extra"/>
                        </a:rPr>
                        <a:t></a:t>
                      </a:r>
                      <a:endParaRPr lang="zh-TW" altLang="en-US" sz="2400" dirty="0"/>
                    </a:p>
                  </a:txBody>
                  <a:tcPr marL="450000" marR="72000" marT="0" marB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6" name="直線單箭頭接點 35"/>
          <p:cNvCxnSpPr/>
          <p:nvPr/>
        </p:nvCxnSpPr>
        <p:spPr>
          <a:xfrm flipV="1">
            <a:off x="435338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6082175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709023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rot="5400000" flipH="1" flipV="1">
            <a:off x="8132431" y="4976019"/>
            <a:ext cx="504825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rot="10800000">
            <a:off x="2192801" y="4724400"/>
            <a:ext cx="6192839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rot="5400000">
            <a:off x="2048337" y="4868863"/>
            <a:ext cx="290513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9985</TotalTime>
  <Words>15260</Words>
  <Application>Microsoft Office PowerPoint</Application>
  <PresentationFormat>如螢幕大小 (4:3)</PresentationFormat>
  <Paragraphs>3505</Paragraphs>
  <Slides>125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125</vt:i4>
      </vt:variant>
    </vt:vector>
  </HeadingPairs>
  <TitlesOfParts>
    <vt:vector size="138" baseType="lpstr">
      <vt:lpstr>細明體</vt:lpstr>
      <vt:lpstr>新細明體</vt:lpstr>
      <vt:lpstr>標楷體</vt:lpstr>
      <vt:lpstr>Arial</vt:lpstr>
      <vt:lpstr>Cambria Math</vt:lpstr>
      <vt:lpstr>Courier New</vt:lpstr>
      <vt:lpstr>Lucida Console</vt:lpstr>
      <vt:lpstr>MT Extra</vt:lpstr>
      <vt:lpstr>Symbol</vt:lpstr>
      <vt:lpstr>Times New Roman</vt:lpstr>
      <vt:lpstr>Wingdings</vt:lpstr>
      <vt:lpstr>Office 佈景主題</vt:lpstr>
      <vt:lpstr>方程式</vt:lpstr>
      <vt:lpstr>4.4  Polynomials</vt:lpstr>
      <vt:lpstr>Polynomials Represention</vt:lpstr>
      <vt:lpstr>Polynomials Represention</vt:lpstr>
      <vt:lpstr>PowerPoint 簡報</vt:lpstr>
      <vt:lpstr>Adding Polynomials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Analysis of padd</vt:lpstr>
      <vt:lpstr>Erase Polynomials</vt:lpstr>
      <vt:lpstr>Erase Polynomials</vt:lpstr>
      <vt:lpstr>Erase Polynomials</vt:lpstr>
      <vt:lpstr>Erase Polynomials</vt:lpstr>
      <vt:lpstr>Erase Polynomials</vt:lpstr>
      <vt:lpstr>Erase Polynomials</vt:lpstr>
      <vt:lpstr>Erase Polynomials</vt:lpstr>
      <vt:lpstr>Erase Polynomials</vt:lpstr>
      <vt:lpstr>Erase Polynomials</vt:lpstr>
      <vt:lpstr>Erase Polynomials</vt:lpstr>
      <vt:lpstr>Erase Polynomials</vt:lpstr>
      <vt:lpstr>Erase Polynomials</vt:lpstr>
      <vt:lpstr>Erase Polynomials</vt:lpstr>
      <vt:lpstr>Erase Polynomials</vt:lpstr>
      <vt:lpstr>Erase Polynomials</vt:lpstr>
      <vt:lpstr>Erase Polynomials</vt:lpstr>
      <vt:lpstr>Erase Polynomials</vt:lpstr>
      <vt:lpstr>Circular List Representation of Polynomials</vt:lpstr>
      <vt:lpstr>Circular List Representation of Polynomials</vt:lpstr>
      <vt:lpstr>Circular List Representation of Polynomials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Circular List Representation of Polynomials</vt:lpstr>
      <vt:lpstr>Circular List Representation of Polynomials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Adding two polynomials represented as circular lists </vt:lpstr>
      <vt:lpstr>PowerPoint 簡報</vt:lpstr>
      <vt:lpstr>PowerPoint 簡報</vt:lpstr>
      <vt:lpstr>PowerPoint 簡報</vt:lpstr>
      <vt:lpstr>PowerPoint 簡報</vt:lpstr>
      <vt:lpstr>Circular List Representation of Polynomials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CS235102  Data Structures</dc:title>
  <dc:creator>Gary</dc:creator>
  <cp:lastModifiedBy>james</cp:lastModifiedBy>
  <cp:revision>1990</cp:revision>
  <dcterms:created xsi:type="dcterms:W3CDTF">2005-03-20T09:13:01Z</dcterms:created>
  <dcterms:modified xsi:type="dcterms:W3CDTF">2023-03-31T02:46:15Z</dcterms:modified>
</cp:coreProperties>
</file>