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606" r:id="rId2"/>
    <p:sldId id="520" r:id="rId3"/>
    <p:sldId id="521" r:id="rId4"/>
    <p:sldId id="663" r:id="rId5"/>
    <p:sldId id="534" r:id="rId6"/>
    <p:sldId id="603" r:id="rId7"/>
    <p:sldId id="604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666" r:id="rId25"/>
    <p:sldId id="567" r:id="rId26"/>
    <p:sldId id="664" r:id="rId27"/>
    <p:sldId id="568" r:id="rId28"/>
    <p:sldId id="569" r:id="rId29"/>
    <p:sldId id="570" r:id="rId30"/>
    <p:sldId id="571" r:id="rId31"/>
    <p:sldId id="572" r:id="rId32"/>
    <p:sldId id="605" r:id="rId33"/>
    <p:sldId id="574" r:id="rId34"/>
    <p:sldId id="575" r:id="rId35"/>
    <p:sldId id="578" r:id="rId36"/>
    <p:sldId id="579" r:id="rId37"/>
    <p:sldId id="576" r:id="rId38"/>
    <p:sldId id="580" r:id="rId39"/>
    <p:sldId id="577" r:id="rId40"/>
    <p:sldId id="581" r:id="rId41"/>
    <p:sldId id="586" r:id="rId42"/>
    <p:sldId id="583" r:id="rId43"/>
    <p:sldId id="582" r:id="rId44"/>
    <p:sldId id="584" r:id="rId45"/>
    <p:sldId id="585" r:id="rId46"/>
    <p:sldId id="587" r:id="rId47"/>
    <p:sldId id="588" r:id="rId48"/>
    <p:sldId id="590" r:id="rId49"/>
    <p:sldId id="589" r:id="rId50"/>
    <p:sldId id="591" r:id="rId51"/>
    <p:sldId id="592" r:id="rId52"/>
    <p:sldId id="573" r:id="rId53"/>
    <p:sldId id="593" r:id="rId54"/>
    <p:sldId id="665" r:id="rId55"/>
    <p:sldId id="594" r:id="rId56"/>
    <p:sldId id="595" r:id="rId57"/>
    <p:sldId id="596" r:id="rId58"/>
    <p:sldId id="597" r:id="rId59"/>
    <p:sldId id="598" r:id="rId60"/>
    <p:sldId id="599" r:id="rId6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81" autoAdjust="0"/>
  </p:normalViewPr>
  <p:slideViewPr>
    <p:cSldViewPr showGuides="1">
      <p:cViewPr varScale="1">
        <p:scale>
          <a:sx n="98" d="100"/>
          <a:sy n="98" d="100"/>
        </p:scale>
        <p:origin x="91" y="86"/>
      </p:cViewPr>
      <p:guideLst>
        <p:guide orient="horz" pos="3067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0"/>
            <a:ext cx="8641080" cy="1440179"/>
          </a:xfrm>
        </p:spPr>
        <p:txBody>
          <a:bodyPr/>
          <a:lstStyle>
            <a:lvl1pPr>
              <a:defRPr sz="54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1838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556765"/>
            <a:ext cx="7200900" cy="20162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260604"/>
            <a:ext cx="4896612" cy="374446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25923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08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548640"/>
            <a:ext cx="6913054" cy="331241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4054" y="1556766"/>
            <a:ext cx="3744409" cy="11521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1268730"/>
            <a:ext cx="8353044" cy="4464557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4"/>
            <a:ext cx="8353425" cy="43266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4752594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4"/>
            <a:ext cx="8353425" cy="43266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6875" y="260350"/>
            <a:ext cx="83518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6875" y="1268413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7" r:id="rId5"/>
    <p:sldLayoutId id="2147483668" r:id="rId6"/>
    <p:sldLayoutId id="2147483670" r:id="rId7"/>
    <p:sldLayoutId id="2147483671" r:id="rId8"/>
    <p:sldLayoutId id="214748367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4.5 Additional List Operations</a:t>
            </a:r>
            <a:endParaRPr lang="zh-TW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3779838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44" name="矩形 20"/>
          <p:cNvSpPr>
            <a:spLocks noChangeArrowheads="1"/>
          </p:cNvSpPr>
          <p:nvPr/>
        </p:nvSpPr>
        <p:spPr bwMode="auto">
          <a:xfrm>
            <a:off x="42846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538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432038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61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68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0800000">
            <a:off x="3348038" y="544512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67" name="矩形 20"/>
          <p:cNvSpPr>
            <a:spLocks noChangeArrowheads="1"/>
          </p:cNvSpPr>
          <p:nvPr/>
        </p:nvSpPr>
        <p:spPr bwMode="auto">
          <a:xfrm>
            <a:off x="42846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538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432038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84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91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0800000">
            <a:off x="3348038" y="544512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91" name="矩形 20"/>
          <p:cNvSpPr>
            <a:spLocks noChangeArrowheads="1"/>
          </p:cNvSpPr>
          <p:nvPr/>
        </p:nvSpPr>
        <p:spPr bwMode="auto">
          <a:xfrm>
            <a:off x="42846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538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432038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08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515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0800000">
            <a:off x="3348038" y="544512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3023394" y="57697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15" name="矩形 20"/>
          <p:cNvSpPr>
            <a:spLocks noChangeArrowheads="1"/>
          </p:cNvSpPr>
          <p:nvPr/>
        </p:nvSpPr>
        <p:spPr bwMode="auto">
          <a:xfrm>
            <a:off x="42846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27538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432038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32" name="矩形 20"/>
          <p:cNvSpPr>
            <a:spLocks noChangeArrowheads="1"/>
          </p:cNvSpPr>
          <p:nvPr/>
        </p:nvSpPr>
        <p:spPr bwMode="auto">
          <a:xfrm>
            <a:off x="52911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39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93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4536282" y="5552281"/>
            <a:ext cx="64770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3023394" y="57697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539" name="矩形 20"/>
          <p:cNvSpPr>
            <a:spLocks noChangeArrowheads="1"/>
          </p:cNvSpPr>
          <p:nvPr/>
        </p:nvSpPr>
        <p:spPr bwMode="auto">
          <a:xfrm>
            <a:off x="55800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24525" y="414813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5616576" y="4687887"/>
            <a:ext cx="6477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56" name="矩形 20"/>
          <p:cNvSpPr>
            <a:spLocks noChangeArrowheads="1"/>
          </p:cNvSpPr>
          <p:nvPr/>
        </p:nvSpPr>
        <p:spPr bwMode="auto">
          <a:xfrm>
            <a:off x="52911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563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93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4536282" y="5552281"/>
            <a:ext cx="64770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3023394" y="57697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63" name="矩形 20"/>
          <p:cNvSpPr>
            <a:spLocks noChangeArrowheads="1"/>
          </p:cNvSpPr>
          <p:nvPr/>
        </p:nvSpPr>
        <p:spPr bwMode="auto">
          <a:xfrm>
            <a:off x="55800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24525" y="414813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5616576" y="4687887"/>
            <a:ext cx="6477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79" name="矩形 20"/>
          <p:cNvSpPr>
            <a:spLocks noChangeArrowheads="1"/>
          </p:cNvSpPr>
          <p:nvPr/>
        </p:nvSpPr>
        <p:spPr bwMode="auto">
          <a:xfrm>
            <a:off x="52911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586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93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4536282" y="5552281"/>
            <a:ext cx="64770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3023394" y="57697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87" name="矩形 20"/>
          <p:cNvSpPr>
            <a:spLocks noChangeArrowheads="1"/>
          </p:cNvSpPr>
          <p:nvPr/>
        </p:nvSpPr>
        <p:spPr bwMode="auto">
          <a:xfrm>
            <a:off x="55800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24525" y="414813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5616576" y="4687887"/>
            <a:ext cx="6477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03" name="矩形 20"/>
          <p:cNvSpPr>
            <a:spLocks noChangeArrowheads="1"/>
          </p:cNvSpPr>
          <p:nvPr/>
        </p:nvSpPr>
        <p:spPr bwMode="auto">
          <a:xfrm>
            <a:off x="52911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10" name="矩形 20"/>
          <p:cNvSpPr>
            <a:spLocks noChangeArrowheads="1"/>
          </p:cNvSpPr>
          <p:nvPr/>
        </p:nvSpPr>
        <p:spPr bwMode="auto">
          <a:xfrm>
            <a:off x="32750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93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4536282" y="5552281"/>
            <a:ext cx="647700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4103688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11" name="矩形 20"/>
          <p:cNvSpPr>
            <a:spLocks noChangeArrowheads="1"/>
          </p:cNvSpPr>
          <p:nvPr/>
        </p:nvSpPr>
        <p:spPr bwMode="auto">
          <a:xfrm>
            <a:off x="5580063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24525" y="414813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5616576" y="4687887"/>
            <a:ext cx="6477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27" name="矩形 20"/>
          <p:cNvSpPr>
            <a:spLocks noChangeArrowheads="1"/>
          </p:cNvSpPr>
          <p:nvPr/>
        </p:nvSpPr>
        <p:spPr bwMode="auto">
          <a:xfrm>
            <a:off x="57245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34" name="矩形 20"/>
          <p:cNvSpPr>
            <a:spLocks noChangeArrowheads="1"/>
          </p:cNvSpPr>
          <p:nvPr/>
        </p:nvSpPr>
        <p:spPr bwMode="auto">
          <a:xfrm>
            <a:off x="32750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5400000" flipH="1" flipV="1">
            <a:off x="5401469" y="5553869"/>
            <a:ext cx="647700" cy="43021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4103688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35" name="矩形 20"/>
          <p:cNvSpPr>
            <a:spLocks noChangeArrowheads="1"/>
          </p:cNvSpPr>
          <p:nvPr/>
        </p:nvSpPr>
        <p:spPr bwMode="auto">
          <a:xfrm>
            <a:off x="6875463" y="371633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19925" y="41465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6912769" y="468709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51" name="矩形 20"/>
          <p:cNvSpPr>
            <a:spLocks noChangeArrowheads="1"/>
          </p:cNvSpPr>
          <p:nvPr/>
        </p:nvSpPr>
        <p:spPr bwMode="auto">
          <a:xfrm>
            <a:off x="65881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58" name="矩形 20"/>
          <p:cNvSpPr>
            <a:spLocks noChangeArrowheads="1"/>
          </p:cNvSpPr>
          <p:nvPr/>
        </p:nvSpPr>
        <p:spPr bwMode="auto">
          <a:xfrm>
            <a:off x="32750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1563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5833269" y="5552281"/>
            <a:ext cx="647700" cy="433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4103688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59" name="矩形 20"/>
          <p:cNvSpPr>
            <a:spLocks noChangeArrowheads="1"/>
          </p:cNvSpPr>
          <p:nvPr/>
        </p:nvSpPr>
        <p:spPr bwMode="auto">
          <a:xfrm>
            <a:off x="6875463" y="371633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19925" y="41465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6912769" y="468709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75" name="矩形 20"/>
          <p:cNvSpPr>
            <a:spLocks noChangeArrowheads="1"/>
          </p:cNvSpPr>
          <p:nvPr/>
        </p:nvSpPr>
        <p:spPr bwMode="auto">
          <a:xfrm>
            <a:off x="65881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82" name="矩形 20"/>
          <p:cNvSpPr>
            <a:spLocks noChangeArrowheads="1"/>
          </p:cNvSpPr>
          <p:nvPr/>
        </p:nvSpPr>
        <p:spPr bwMode="auto">
          <a:xfrm>
            <a:off x="32750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1563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16200000" flipV="1">
            <a:off x="58324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4103688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Operations for chains</a:t>
            </a:r>
            <a:endParaRPr lang="zh-TW" altLang="en-US" smtClean="0"/>
          </a:p>
        </p:txBody>
      </p:sp>
      <p:sp>
        <p:nvSpPr>
          <p:cNvPr id="9625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endParaRPr lang="en-US" altLang="zh-TW" sz="18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data;</a:t>
            </a:r>
          </a:p>
          <a:p>
            <a:pPr lvl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link;</a:t>
            </a:r>
          </a:p>
          <a:p>
            <a:pPr lvl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683" name="矩形 20"/>
          <p:cNvSpPr>
            <a:spLocks noChangeArrowheads="1"/>
          </p:cNvSpPr>
          <p:nvPr/>
        </p:nvSpPr>
        <p:spPr bwMode="auto">
          <a:xfrm>
            <a:off x="6875463" y="371633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19925" y="41465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6912769" y="468709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699" name="矩形 20"/>
          <p:cNvSpPr>
            <a:spLocks noChangeArrowheads="1"/>
          </p:cNvSpPr>
          <p:nvPr/>
        </p:nvSpPr>
        <p:spPr bwMode="auto">
          <a:xfrm>
            <a:off x="65881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06" name="矩形 20"/>
          <p:cNvSpPr>
            <a:spLocks noChangeArrowheads="1"/>
          </p:cNvSpPr>
          <p:nvPr/>
        </p:nvSpPr>
        <p:spPr bwMode="auto">
          <a:xfrm>
            <a:off x="4572000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1563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16200000" flipV="1">
            <a:off x="58324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54006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07" name="矩形 20"/>
          <p:cNvSpPr>
            <a:spLocks noChangeArrowheads="1"/>
          </p:cNvSpPr>
          <p:nvPr/>
        </p:nvSpPr>
        <p:spPr bwMode="auto">
          <a:xfrm>
            <a:off x="6875463" y="371633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19925" y="41465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6912769" y="468709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23" name="矩形 20"/>
          <p:cNvSpPr>
            <a:spLocks noChangeArrowheads="1"/>
          </p:cNvSpPr>
          <p:nvPr/>
        </p:nvSpPr>
        <p:spPr bwMode="auto">
          <a:xfrm>
            <a:off x="70199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30" name="矩形 20"/>
          <p:cNvSpPr>
            <a:spLocks noChangeArrowheads="1"/>
          </p:cNvSpPr>
          <p:nvPr/>
        </p:nvSpPr>
        <p:spPr bwMode="auto">
          <a:xfrm>
            <a:off x="4572000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5881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 flipH="1" flipV="1">
            <a:off x="66960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54006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1" name="矩形 20"/>
          <p:cNvSpPr>
            <a:spLocks noChangeArrowheads="1"/>
          </p:cNvSpPr>
          <p:nvPr/>
        </p:nvSpPr>
        <p:spPr bwMode="auto">
          <a:xfrm>
            <a:off x="6875463" y="371633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19925" y="41465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46" name="矩形 20"/>
          <p:cNvSpPr>
            <a:spLocks noChangeArrowheads="1"/>
          </p:cNvSpPr>
          <p:nvPr/>
        </p:nvSpPr>
        <p:spPr bwMode="auto">
          <a:xfrm>
            <a:off x="70199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53" name="矩形 20"/>
          <p:cNvSpPr>
            <a:spLocks noChangeArrowheads="1"/>
          </p:cNvSpPr>
          <p:nvPr/>
        </p:nvSpPr>
        <p:spPr bwMode="auto">
          <a:xfrm>
            <a:off x="4572000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5881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 flipH="1" flipV="1">
            <a:off x="66960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54006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55" name="矩形 20"/>
          <p:cNvSpPr>
            <a:spLocks noChangeArrowheads="1"/>
          </p:cNvSpPr>
          <p:nvPr/>
        </p:nvSpPr>
        <p:spPr bwMode="auto">
          <a:xfrm>
            <a:off x="6877050" y="3430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21513" y="38608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70" name="矩形 20"/>
          <p:cNvSpPr>
            <a:spLocks noChangeArrowheads="1"/>
          </p:cNvSpPr>
          <p:nvPr/>
        </p:nvSpPr>
        <p:spPr bwMode="auto">
          <a:xfrm>
            <a:off x="70199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77" name="矩形 20"/>
          <p:cNvSpPr>
            <a:spLocks noChangeArrowheads="1"/>
          </p:cNvSpPr>
          <p:nvPr/>
        </p:nvSpPr>
        <p:spPr bwMode="auto">
          <a:xfrm>
            <a:off x="4572000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5881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 flipH="1" flipV="1">
            <a:off x="66960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54006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73421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59388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>
            <a:off x="57237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3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// produce a new list that contains the list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followed by the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// list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. The list pointed to by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is changed permanently.</a:t>
            </a:r>
          </a:p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concatenate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// check for empty lists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// neither list is empty, find end of first list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// link end of first to start of second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sp>
        <p:nvSpPr>
          <p:cNvPr id="117763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4.17: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solidFill>
                  <a:schemeClr val="bg1"/>
                </a:solidFill>
              </a:rPr>
              <a:t>Concatenating</a:t>
            </a:r>
            <a:r>
              <a:rPr lang="en-US" altLang="zh-TW" u="sng" dirty="0" smtClean="0"/>
              <a:t> singly linked lists (p.172)</a:t>
            </a:r>
            <a:endParaRPr lang="zh-TW" alt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produce a new list that contains the list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followed by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the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list 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ptr2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.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The list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is changed permanently.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check for empty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neither list is empty, find end of first list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link end of first to start of second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/>
          </a:p>
        </p:txBody>
      </p:sp>
      <p:sp>
        <p:nvSpPr>
          <p:cNvPr id="117763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4.17:</a:t>
            </a:r>
            <a:r>
              <a:rPr lang="en-US" altLang="zh-TW" u="sng" smtClean="0"/>
              <a:t> Concatenating singly linked lists (p.172)</a:t>
            </a:r>
            <a:endParaRPr lang="zh-TW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5414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8368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218916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04" name="矩形 20"/>
          <p:cNvSpPr>
            <a:spLocks noChangeArrowheads="1"/>
          </p:cNvSpPr>
          <p:nvPr/>
        </p:nvSpPr>
        <p:spPr bwMode="auto">
          <a:xfrm>
            <a:off x="107950" y="5157788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901700" y="5373688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3385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348615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310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60833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5291138" y="38623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>
              <a:defRPr/>
            </a:pP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</a:t>
            </a:r>
            <a:r>
              <a:rPr kumimoji="0" lang="en-US" altLang="zh-TW" sz="2400" i="1" spc="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kumimoji="0" lang="zh-TW" altLang="en-US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434013" y="42941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5326857" y="48347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0279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7380288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55" name="矩形 20"/>
          <p:cNvSpPr>
            <a:spLocks noChangeArrowheads="1"/>
          </p:cNvSpPr>
          <p:nvPr/>
        </p:nvSpPr>
        <p:spPr bwMode="auto">
          <a:xfrm>
            <a:off x="1404938" y="386080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5414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8368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218916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8" name="矩形 20"/>
          <p:cNvSpPr>
            <a:spLocks noChangeArrowheads="1"/>
          </p:cNvSpPr>
          <p:nvPr/>
        </p:nvSpPr>
        <p:spPr bwMode="auto">
          <a:xfrm>
            <a:off x="107950" y="5157788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901700" y="5373688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3385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348615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310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60833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5291138" y="38623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>
              <a:defRPr/>
            </a:pP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</a:t>
            </a:r>
            <a:r>
              <a:rPr kumimoji="0" lang="en-US" altLang="zh-TW" sz="2400" i="1" spc="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kumimoji="0" lang="zh-TW" altLang="en-US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434013" y="42941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5326857" y="48347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0279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7380288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79" name="矩形 20"/>
          <p:cNvSpPr>
            <a:spLocks noChangeArrowheads="1"/>
          </p:cNvSpPr>
          <p:nvPr/>
        </p:nvSpPr>
        <p:spPr bwMode="auto">
          <a:xfrm>
            <a:off x="1404938" y="386080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>
          <a:xfrm rot="5400000">
            <a:off x="1440657" y="48331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5414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8368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218916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852" name="矩形 20"/>
          <p:cNvSpPr>
            <a:spLocks noChangeArrowheads="1"/>
          </p:cNvSpPr>
          <p:nvPr/>
        </p:nvSpPr>
        <p:spPr bwMode="auto">
          <a:xfrm>
            <a:off x="107950" y="5157788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901700" y="5373688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3385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348615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310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60833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5291138" y="38623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>
              <a:defRPr/>
            </a:pP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</a:t>
            </a:r>
            <a:r>
              <a:rPr kumimoji="0" lang="en-US" altLang="zh-TW" sz="2400" i="1" spc="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kumimoji="0" lang="zh-TW" altLang="en-US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434013" y="42941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5326857" y="48347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0279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7380288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03" name="矩形 20"/>
          <p:cNvSpPr>
            <a:spLocks noChangeArrowheads="1"/>
          </p:cNvSpPr>
          <p:nvPr/>
        </p:nvSpPr>
        <p:spPr bwMode="auto">
          <a:xfrm>
            <a:off x="2700338" y="386080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8432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>
          <a:xfrm rot="5400000">
            <a:off x="2736057" y="48331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Operations for chains</a:t>
            </a:r>
            <a:endParaRPr lang="zh-TW" altLang="en-US" smtClean="0"/>
          </a:p>
        </p:txBody>
      </p:sp>
      <p:sp>
        <p:nvSpPr>
          <p:cNvPr id="97283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chemeClr val="bg1"/>
                </a:solidFill>
                <a:ea typeface="細明體" panose="02020509000000000000" pitchFamily="49" charset="-120"/>
              </a:rPr>
              <a:t>// invert the list pointed to by lead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ea typeface="細明體" panose="02020509000000000000" pitchFamily="49" charset="-120"/>
              </a:rPr>
              <a:t>invert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>
              <a:spcBef>
                <a:spcPts val="300"/>
              </a:spcBef>
            </a:pPr>
            <a:r>
              <a:rPr lang="zh-TW" altLang="en-US" sz="1800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>
              <a:spcBef>
                <a:spcPts val="300"/>
              </a:spcBef>
            </a:pPr>
            <a:r>
              <a:rPr lang="zh-TW" altLang="en-US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>
              <a:solidFill>
                <a:prstClr val="black"/>
              </a:solidFill>
            </a:endParaRPr>
          </a:p>
        </p:txBody>
      </p:sp>
      <p:sp>
        <p:nvSpPr>
          <p:cNvPr id="97284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4.16: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solidFill>
                  <a:schemeClr val="bg1"/>
                </a:solidFill>
              </a:rPr>
              <a:t>Inverting</a:t>
            </a:r>
            <a:r>
              <a:rPr lang="en-US" altLang="zh-TW" u="sng" dirty="0" smtClean="0"/>
              <a:t> singly linked lists (p.171)</a:t>
            </a:r>
            <a:endParaRPr lang="zh-TW" alt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5414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8368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218916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76" name="矩形 20"/>
          <p:cNvSpPr>
            <a:spLocks noChangeArrowheads="1"/>
          </p:cNvSpPr>
          <p:nvPr/>
        </p:nvSpPr>
        <p:spPr bwMode="auto">
          <a:xfrm>
            <a:off x="107950" y="5157788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901700" y="5373688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3385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348615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310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60833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5291138" y="38623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>
              <a:defRPr/>
            </a:pP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</a:t>
            </a:r>
            <a:r>
              <a:rPr kumimoji="0" lang="en-US" altLang="zh-TW" sz="2400" i="1" spc="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kumimoji="0" lang="zh-TW" altLang="en-US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434013" y="42941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5326857" y="48347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0279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7380288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27" name="矩形 20"/>
          <p:cNvSpPr>
            <a:spLocks noChangeArrowheads="1"/>
          </p:cNvSpPr>
          <p:nvPr/>
        </p:nvSpPr>
        <p:spPr bwMode="auto">
          <a:xfrm>
            <a:off x="3997325" y="386080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>
          <a:xfrm rot="5400000">
            <a:off x="4033044" y="48331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concatenate(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= </a:t>
            </a:r>
            <a:r>
              <a:rPr lang="en-US" altLang="zh-TW" dirty="0" err="1"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temp-&gt;link; temp = temp-&gt;link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 err="1"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5414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83686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218916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00" name="矩形 20"/>
          <p:cNvSpPr>
            <a:spLocks noChangeArrowheads="1"/>
          </p:cNvSpPr>
          <p:nvPr/>
        </p:nvSpPr>
        <p:spPr bwMode="auto">
          <a:xfrm>
            <a:off x="107950" y="5157788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1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901700" y="5373688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13385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348615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310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60833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5291138" y="38623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>
              <a:defRPr/>
            </a:pP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</a:t>
            </a:r>
            <a:r>
              <a:rPr kumimoji="0" lang="en-US" altLang="zh-TW" sz="2400" i="1" spc="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kumimoji="0" lang="zh-TW" altLang="en-US" sz="24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434013" y="42941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5326857" y="48347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80279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7380288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1" name="矩形 20"/>
          <p:cNvSpPr>
            <a:spLocks noChangeArrowheads="1"/>
          </p:cNvSpPr>
          <p:nvPr/>
        </p:nvSpPr>
        <p:spPr bwMode="auto">
          <a:xfrm>
            <a:off x="3997325" y="386080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140200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>
          <a:xfrm rot="5400000">
            <a:off x="4033044" y="48331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787900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Operations For Circularly Linked Lists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node-&gt;link = last-&gt;link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4931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65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3059113" y="60213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28432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84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node-&gt;link = last-&gt;link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5955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3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90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004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3059113" y="60213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28432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24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node-&gt;link = last-&gt;link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6979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97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014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028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1763713" y="6021388"/>
            <a:ext cx="43195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15478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048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node-&gt;link = last-&gt;link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8003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21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38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052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3059113" y="60213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28432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72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node-&gt;link = last-&gt;link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9027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45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62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076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3059113" y="60213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28432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96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0051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69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86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100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3059113" y="6021388"/>
            <a:ext cx="30241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28432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120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last-&gt;link = 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1075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93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10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124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1763713" y="6021388"/>
            <a:ext cx="43195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15478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44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Operations for chains</a:t>
            </a:r>
            <a:endParaRPr lang="zh-TW" altLang="en-US" smtClean="0"/>
          </a:p>
        </p:txBody>
      </p:sp>
      <p:sp>
        <p:nvSpPr>
          <p:cNvPr id="97283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// invert the list pointed to by lead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800" dirty="0" err="1"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ea typeface="細明體" panose="02020509000000000000" pitchFamily="49" charset="-120"/>
              </a:rPr>
              <a:t> invert( </a:t>
            </a:r>
            <a:r>
              <a:rPr lang="en-US" altLang="zh-TW" sz="1800" dirty="0" err="1"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ea typeface="細明體" panose="02020509000000000000" pitchFamily="49" charset="-120"/>
              </a:rPr>
              <a:t> lead )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>
                <a:ea typeface="細明體" panose="02020509000000000000" pitchFamily="49" charset="-120"/>
              </a:rPr>
              <a:t>lead )</a:t>
            </a:r>
          </a:p>
          <a:p>
            <a:pPr>
              <a:spcBef>
                <a:spcPts val="300"/>
              </a:spcBef>
            </a:pPr>
            <a:r>
              <a:rPr lang="zh-TW" altLang="en-US" sz="1800" dirty="0"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   trail = middle;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   middle = lead;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   lead = lead-&gt;link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>
              <a:spcBef>
                <a:spcPts val="300"/>
              </a:spcBef>
            </a:pPr>
            <a:r>
              <a:rPr lang="zh-TW" altLang="en-US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/>
          </a:p>
        </p:txBody>
      </p:sp>
      <p:sp>
        <p:nvSpPr>
          <p:cNvPr id="97284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4.16:</a:t>
            </a:r>
            <a:r>
              <a:rPr lang="en-US" altLang="zh-TW" u="sng" smtClean="0"/>
              <a:t> Inverting singly linked lists (p.171)</a:t>
            </a:r>
            <a:endParaRPr lang="zh-TW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32099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insertFront</a:t>
            </a:r>
            <a:r>
              <a:rPr lang="en-US" altLang="zh-TW" dirty="0">
                <a:solidFill>
                  <a:prstClr val="black"/>
                </a:solidFill>
              </a:rPr>
              <a:t>( last, node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17" name="矩形 20"/>
          <p:cNvSpPr>
            <a:spLocks noChangeArrowheads="1"/>
          </p:cNvSpPr>
          <p:nvPr/>
        </p:nvSpPr>
        <p:spPr bwMode="auto">
          <a:xfrm>
            <a:off x="539750" y="47259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34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8" name="矩形 20"/>
          <p:cNvSpPr>
            <a:spLocks noChangeArrowheads="1"/>
          </p:cNvSpPr>
          <p:nvPr/>
        </p:nvSpPr>
        <p:spPr bwMode="auto">
          <a:xfrm>
            <a:off x="658825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1763713" y="6021388"/>
            <a:ext cx="43195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15478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9001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68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ea typeface="細明體" panose="02020509000000000000" pitchFamily="49" charset="-120"/>
              </a:rPr>
              <a:t>last )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last = node;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node-&gt;link = node;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node-&gt;link = last-&gt;link;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last-&gt;link = node;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3123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insertFront</a:t>
            </a:r>
            <a:r>
              <a:rPr lang="en-US" altLang="zh-TW" dirty="0" smtClean="0"/>
              <a:t>( last, node );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2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8613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3490913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38938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10800000">
            <a:off x="6305550" y="5373688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35600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787900" y="53673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57" name="矩形 20"/>
          <p:cNvSpPr>
            <a:spLocks noChangeArrowheads="1"/>
          </p:cNvSpPr>
          <p:nvPr/>
        </p:nvSpPr>
        <p:spPr bwMode="auto">
          <a:xfrm>
            <a:off x="7170738" y="5157788"/>
            <a:ext cx="1584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5760244" y="5696744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1763713" y="6021388"/>
            <a:ext cx="43195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1547813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46225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547813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1439069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6" name="矩形 20"/>
          <p:cNvSpPr>
            <a:spLocks noChangeArrowheads="1"/>
          </p:cNvSpPr>
          <p:nvPr/>
        </p:nvSpPr>
        <p:spPr bwMode="auto">
          <a:xfrm>
            <a:off x="1979613" y="4292600"/>
            <a:ext cx="17287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195513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內容版面配置區 1"/>
          <p:cNvSpPr>
            <a:spLocks noGrp="1"/>
          </p:cNvSpPr>
          <p:nvPr>
            <p:ph sz="half" idx="1"/>
          </p:nvPr>
        </p:nvSpPr>
        <p:spPr>
          <a:xfrm>
            <a:off x="395288" y="260350"/>
            <a:ext cx="4032250" cy="5040313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134147" name="內容版面配置區 2"/>
          <p:cNvSpPr>
            <a:spLocks noGrp="1"/>
          </p:cNvSpPr>
          <p:nvPr>
            <p:ph sz="half" idx="2"/>
          </p:nvPr>
        </p:nvSpPr>
        <p:spPr>
          <a:xfrm>
            <a:off x="4716463" y="260350"/>
            <a:ext cx="4032250" cy="5040313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5171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178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94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6195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36196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03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17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34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7219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37220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227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241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58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319588" y="56975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4211638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3995738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8243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38244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251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265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82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39267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39268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275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289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306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40291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40292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299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313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30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41315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41316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323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337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54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319588" y="56975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4211638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3995738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3779838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24" name="矩形 20"/>
          <p:cNvSpPr>
            <a:spLocks noChangeArrowheads="1"/>
          </p:cNvSpPr>
          <p:nvPr/>
        </p:nvSpPr>
        <p:spPr bwMode="auto">
          <a:xfrm>
            <a:off x="2987675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30550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3023394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41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348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42339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sp>
        <p:nvSpPr>
          <p:cNvPr id="142340" name="矩形 20"/>
          <p:cNvSpPr>
            <a:spLocks noChangeArrowheads="1"/>
          </p:cNvSpPr>
          <p:nvPr/>
        </p:nvSpPr>
        <p:spPr bwMode="auto">
          <a:xfrm>
            <a:off x="2411413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347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73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361" name="矩形 20"/>
          <p:cNvSpPr>
            <a:spLocks noChangeArrowheads="1"/>
          </p:cNvSpPr>
          <p:nvPr/>
        </p:nvSpPr>
        <p:spPr bwMode="auto">
          <a:xfrm>
            <a:off x="5148072" y="4725162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3343275" y="53736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78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319588" y="56975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4211638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3995738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&amp;last,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node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 = node;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node-&gt;link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node-&gt;link = last-&gt;link;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last-&gt;link = node;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 smtClean="0"/>
          </a:p>
        </p:txBody>
      </p:sp>
      <p:sp>
        <p:nvSpPr>
          <p:cNvPr id="143363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void main()</a:t>
            </a:r>
          </a:p>
          <a:p>
            <a:r>
              <a:rPr lang="en-US" altLang="zh-TW" smtClean="0"/>
              <a:t>{</a:t>
            </a:r>
          </a:p>
          <a:p>
            <a:r>
              <a:rPr lang="en-US" altLang="zh-TW" smtClean="0"/>
              <a:t>   insertFront(&amp;last, node);</a:t>
            </a:r>
          </a:p>
          <a:p>
            <a:r>
              <a:rPr lang="en-US" altLang="zh-TW" smtClean="0"/>
              <a:t>}</a:t>
            </a:r>
            <a:endParaRPr lang="zh-TW" altLang="en-US" smtClean="0"/>
          </a:p>
          <a:p>
            <a:endParaRPr lang="zh-TW" altLang="en-US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99075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70" name="矩形 20"/>
          <p:cNvSpPr>
            <a:spLocks noChangeArrowheads="1"/>
          </p:cNvSpPr>
          <p:nvPr/>
        </p:nvSpPr>
        <p:spPr bwMode="auto">
          <a:xfrm>
            <a:off x="5730875" y="5157788"/>
            <a:ext cx="1582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9388" y="5157788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0975" y="42926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 rot="5400000">
            <a:off x="3882231" y="4833144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6" name="矩形 20"/>
          <p:cNvSpPr>
            <a:spLocks noChangeArrowheads="1"/>
          </p:cNvSpPr>
          <p:nvPr/>
        </p:nvSpPr>
        <p:spPr bwMode="auto">
          <a:xfrm>
            <a:off x="2266950" y="4292600"/>
            <a:ext cx="17287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r>
              <a:rPr kumimoji="0" lang="en-US" altLang="zh-TW" sz="24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4859338" y="5373688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4319588" y="56975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0800000">
            <a:off x="4211638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V="1">
            <a:off x="3995738" y="58054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Operations for Circularly Linked Lists</a:t>
            </a:r>
            <a:endParaRPr lang="zh-TW" altLang="en-US" sz="400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95478" y="1268730"/>
            <a:ext cx="8353044" cy="460857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// insert node at the front of the circular list </a:t>
            </a:r>
            <a:r>
              <a:rPr lang="en-US" altLang="zh-TW" sz="1800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whose</a:t>
            </a:r>
          </a:p>
          <a:p>
            <a:pPr>
              <a:spcBef>
                <a:spcPts val="20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last node is last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insertFront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 err="1"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ea typeface="細明體" panose="02020509000000000000" pitchFamily="49" charset="-120"/>
              </a:rPr>
              <a:t> &amp;last, </a:t>
            </a:r>
            <a:r>
              <a:rPr lang="en-US" altLang="zh-TW" sz="1800" dirty="0" err="1">
                <a:ea typeface="細明體" panose="02020509000000000000" pitchFamily="49" charset="-120"/>
              </a:rPr>
              <a:t>listPointer</a:t>
            </a:r>
            <a:r>
              <a:rPr lang="en-US" altLang="zh-TW" sz="1800" dirty="0">
                <a:ea typeface="細明體" panose="02020509000000000000" pitchFamily="49" charset="-120"/>
              </a:rPr>
              <a:t> node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sz="1800" dirty="0">
                <a:ea typeface="細明體" panose="02020509000000000000" pitchFamily="49" charset="-120"/>
              </a:rPr>
              <a:t>last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{  </a:t>
            </a:r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// list is empty, change last to point to new entry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800" dirty="0">
                <a:ea typeface="細明體" panose="02020509000000000000" pitchFamily="49" charset="-120"/>
              </a:rPr>
              <a:t>last = node;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   node-&gt;link = node;</a:t>
            </a:r>
          </a:p>
          <a:p>
            <a:pPr>
              <a:spcBef>
                <a:spcPts val="200"/>
              </a:spcBef>
            </a:pPr>
            <a:r>
              <a:rPr lang="zh-TW" altLang="en-US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{  </a:t>
            </a:r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// list is not empty, add new entry at front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800" dirty="0">
                <a:ea typeface="細明體" panose="02020509000000000000" pitchFamily="49" charset="-120"/>
              </a:rPr>
              <a:t>node-&gt;link = last-&gt;link;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ea typeface="細明體" panose="02020509000000000000" pitchFamily="49" charset="-120"/>
              </a:rPr>
              <a:t>      last-&gt;link = node;</a:t>
            </a:r>
          </a:p>
          <a:p>
            <a:pPr>
              <a:spcBef>
                <a:spcPts val="200"/>
              </a:spcBef>
            </a:pPr>
            <a:r>
              <a:rPr lang="zh-TW" altLang="en-US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/>
          </a:p>
        </p:txBody>
      </p:sp>
      <p:sp>
        <p:nvSpPr>
          <p:cNvPr id="144388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4.18:</a:t>
            </a:r>
            <a:r>
              <a:rPr lang="en-US" altLang="zh-TW" u="sng" dirty="0" smtClean="0"/>
              <a:t> Inserting at the front of a list (</a:t>
            </a:r>
            <a:r>
              <a:rPr lang="en-US" altLang="zh-TW" u="sng" dirty="0" err="1" smtClean="0"/>
              <a:t>p.173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Operations for Circularly Linked Lists</a:t>
            </a:r>
            <a:endParaRPr lang="zh-TW" altLang="en-US" dirty="0" smtClean="0"/>
          </a:p>
        </p:txBody>
      </p:sp>
      <p:sp>
        <p:nvSpPr>
          <p:cNvPr id="145411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find the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of the circular list last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last )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last )</a:t>
            </a:r>
          </a:p>
          <a:p>
            <a:pPr>
              <a:spcBef>
                <a:spcPts val="200"/>
              </a:spcBef>
            </a:pPr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   temp = last;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/>
          </a:p>
        </p:txBody>
      </p:sp>
      <p:sp>
        <p:nvSpPr>
          <p:cNvPr id="145412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4.19:</a:t>
            </a:r>
            <a:r>
              <a:rPr lang="en-US" altLang="zh-TW" u="sng" dirty="0" smtClean="0"/>
              <a:t> Finding the </a:t>
            </a:r>
            <a:r>
              <a:rPr lang="en-US" altLang="zh-TW" u="sng" dirty="0" smtClean="0">
                <a:solidFill>
                  <a:schemeClr val="bg1"/>
                </a:solidFill>
              </a:rPr>
              <a:t>length</a:t>
            </a:r>
            <a:r>
              <a:rPr lang="en-US" altLang="zh-TW" u="sng" dirty="0" smtClean="0"/>
              <a:t> of a circular list (p.173)</a:t>
            </a:r>
            <a:endParaRPr lang="zh-TW" altLang="en-US" u="sng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Operations for Circularly Linked Lists</a:t>
            </a:r>
            <a:endParaRPr lang="zh-TW" altLang="en-US" dirty="0" smtClean="0"/>
          </a:p>
        </p:txBody>
      </p:sp>
      <p:sp>
        <p:nvSpPr>
          <p:cNvPr id="145411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1268730"/>
            <a:ext cx="8353044" cy="460857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find the length of the circular list last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ea typeface="細明體" panose="02020509000000000000" pitchFamily="49" charset="-120"/>
              </a:rPr>
              <a:t> last )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last )</a:t>
            </a:r>
          </a:p>
          <a:p>
            <a:pPr>
              <a:spcBef>
                <a:spcPts val="200"/>
              </a:spcBef>
            </a:pPr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   temp = last;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/>
          </a:p>
        </p:txBody>
      </p:sp>
      <p:sp>
        <p:nvSpPr>
          <p:cNvPr id="145412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4.19:</a:t>
            </a:r>
            <a:r>
              <a:rPr lang="en-US" altLang="zh-TW" u="sng" smtClean="0"/>
              <a:t> Finding the length of a circular list (p.173)</a:t>
            </a:r>
            <a:endParaRPr lang="zh-TW" altLang="en-US" u="sng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68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580063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486" name="矩形 20"/>
          <p:cNvSpPr>
            <a:spLocks noChangeArrowheads="1"/>
          </p:cNvSpPr>
          <p:nvPr/>
        </p:nvSpPr>
        <p:spPr bwMode="auto">
          <a:xfrm>
            <a:off x="4857750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494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492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580063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5471319" y="51220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11" name="矩形 20"/>
          <p:cNvSpPr>
            <a:spLocks noChangeArrowheads="1"/>
          </p:cNvSpPr>
          <p:nvPr/>
        </p:nvSpPr>
        <p:spPr bwMode="auto">
          <a:xfrm>
            <a:off x="4857750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19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16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692275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1583531" y="51220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35" name="矩形 20"/>
          <p:cNvSpPr>
            <a:spLocks noChangeArrowheads="1"/>
          </p:cNvSpPr>
          <p:nvPr/>
        </p:nvSpPr>
        <p:spPr bwMode="auto">
          <a:xfrm>
            <a:off x="969963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543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40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87675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2878931" y="51220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59" name="矩形 20"/>
          <p:cNvSpPr>
            <a:spLocks noChangeArrowheads="1"/>
          </p:cNvSpPr>
          <p:nvPr/>
        </p:nvSpPr>
        <p:spPr bwMode="auto">
          <a:xfrm>
            <a:off x="2265363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567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64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284663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4175919" y="51220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83" name="矩形 20"/>
          <p:cNvSpPr>
            <a:spLocks noChangeArrowheads="1"/>
          </p:cNvSpPr>
          <p:nvPr/>
        </p:nvSpPr>
        <p:spPr bwMode="auto">
          <a:xfrm>
            <a:off x="3562350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591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47" name="矩形 20"/>
          <p:cNvSpPr>
            <a:spLocks noChangeArrowheads="1"/>
          </p:cNvSpPr>
          <p:nvPr/>
        </p:nvSpPr>
        <p:spPr bwMode="auto">
          <a:xfrm>
            <a:off x="6877050" y="3430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21513" y="386080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62" name="矩形 20"/>
          <p:cNvSpPr>
            <a:spLocks noChangeArrowheads="1"/>
          </p:cNvSpPr>
          <p:nvPr/>
        </p:nvSpPr>
        <p:spPr bwMode="auto">
          <a:xfrm>
            <a:off x="7019925" y="5876925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2927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69" name="矩形 20"/>
          <p:cNvSpPr>
            <a:spLocks noChangeArrowheads="1"/>
          </p:cNvSpPr>
          <p:nvPr/>
        </p:nvSpPr>
        <p:spPr bwMode="auto">
          <a:xfrm>
            <a:off x="4572000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588125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 flipH="1" flipV="1">
            <a:off x="66960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5400675" y="5553075"/>
            <a:ext cx="647700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7513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33480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31329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5975350" y="4833938"/>
            <a:ext cx="793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4645025" y="4437063"/>
            <a:ext cx="172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6200000" flipH="1">
            <a:off x="4356894" y="4723607"/>
            <a:ext cx="5746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7342188" y="49069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5938838" y="4581525"/>
            <a:ext cx="172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>
            <a:off x="5723732" y="4796631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last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 )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last;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count++;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temp = temp-&gt;link;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temp !=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2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2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4663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636963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884988" y="54451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rot="10800000">
            <a:off x="6451600" y="5661025"/>
            <a:ext cx="65087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1650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4933950" y="56546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88" name="矩形 20"/>
          <p:cNvSpPr>
            <a:spLocks noChangeArrowheads="1"/>
          </p:cNvSpPr>
          <p:nvPr/>
        </p:nvSpPr>
        <p:spPr bwMode="auto">
          <a:xfrm>
            <a:off x="7316788" y="54451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 flipH="1" flipV="1">
            <a:off x="5906294" y="5984081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>
            <a:off x="1909763" y="6308725"/>
            <a:ext cx="431958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V="1">
            <a:off x="1693863" y="60928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2275" y="54451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580063" y="45815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5471319" y="5122069"/>
            <a:ext cx="649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607" name="矩形 20"/>
          <p:cNvSpPr>
            <a:spLocks noChangeArrowheads="1"/>
          </p:cNvSpPr>
          <p:nvPr/>
        </p:nvSpPr>
        <p:spPr bwMode="auto">
          <a:xfrm>
            <a:off x="4857750" y="458311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341563" y="56610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307263" y="3717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615" name="矩形 23"/>
          <p:cNvSpPr>
            <a:spLocks noChangeArrowheads="1"/>
          </p:cNvSpPr>
          <p:nvPr/>
        </p:nvSpPr>
        <p:spPr bwMode="auto">
          <a:xfrm>
            <a:off x="644366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count</a:t>
            </a:r>
            <a:endParaRPr kumimoji="0" lang="zh-TW" altLang="en-US" sz="240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3779838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2" name="矩形 20"/>
          <p:cNvSpPr>
            <a:spLocks noChangeArrowheads="1"/>
          </p:cNvSpPr>
          <p:nvPr/>
        </p:nvSpPr>
        <p:spPr bwMode="auto">
          <a:xfrm>
            <a:off x="2987675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30550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3023394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89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396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3779838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96" name="矩形 20"/>
          <p:cNvSpPr>
            <a:spLocks noChangeArrowheads="1"/>
          </p:cNvSpPr>
          <p:nvPr/>
        </p:nvSpPr>
        <p:spPr bwMode="auto">
          <a:xfrm>
            <a:off x="2987675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30550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3023394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13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420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invert(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lead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middle, trail;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middle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lead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 = middle;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middle = lead;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lead = lead-&gt;link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middle-&gt;link = trail;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1321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427538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3779838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20" name="矩形 20"/>
          <p:cNvSpPr>
            <a:spLocks noChangeArrowheads="1"/>
          </p:cNvSpPr>
          <p:nvPr/>
        </p:nvSpPr>
        <p:spPr bwMode="auto">
          <a:xfrm>
            <a:off x="2987675" y="3717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lead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30550" y="41497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rot="5400000">
            <a:off x="3023394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245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50768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37" name="矩形 20"/>
          <p:cNvSpPr>
            <a:spLocks noChangeArrowheads="1"/>
          </p:cNvSpPr>
          <p:nvPr/>
        </p:nvSpPr>
        <p:spPr bwMode="auto">
          <a:xfrm>
            <a:off x="4427538" y="5876925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middle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130550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44" name="矩形 20"/>
          <p:cNvSpPr>
            <a:spLocks noChangeArrowheads="1"/>
          </p:cNvSpPr>
          <p:nvPr/>
        </p:nvSpPr>
        <p:spPr bwMode="auto">
          <a:xfrm>
            <a:off x="2411413" y="5876925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95738" y="58769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19925" y="5013325"/>
          <a:ext cx="865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6372225" y="52228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0800000">
            <a:off x="3348038" y="544512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8960</TotalTime>
  <Words>3998</Words>
  <Application>Microsoft Office PowerPoint</Application>
  <PresentationFormat>如螢幕大小 (4:3)</PresentationFormat>
  <Paragraphs>1096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8" baseType="lpstr">
      <vt:lpstr>細明體</vt:lpstr>
      <vt:lpstr>新細明體</vt:lpstr>
      <vt:lpstr>標楷體</vt:lpstr>
      <vt:lpstr>Arial</vt:lpstr>
      <vt:lpstr>Courier New</vt:lpstr>
      <vt:lpstr>Lucida Console</vt:lpstr>
      <vt:lpstr>Times New Roman</vt:lpstr>
      <vt:lpstr>Office 佈景主題</vt:lpstr>
      <vt:lpstr>4.5 Additional List Operations</vt:lpstr>
      <vt:lpstr>Operations for chains</vt:lpstr>
      <vt:lpstr>Operations for chains</vt:lpstr>
      <vt:lpstr>Operations for chains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Operations For Circularly Linked Lists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Operations for Circularly Linked Lists</vt:lpstr>
      <vt:lpstr>Operations for Circularly Linked Lists</vt:lpstr>
      <vt:lpstr>Operations for Circularly Linked Lists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1945</cp:revision>
  <dcterms:created xsi:type="dcterms:W3CDTF">2005-03-20T09:13:01Z</dcterms:created>
  <dcterms:modified xsi:type="dcterms:W3CDTF">2021-04-15T13:19:45Z</dcterms:modified>
</cp:coreProperties>
</file>