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321" r:id="rId3"/>
    <p:sldId id="502" r:id="rId4"/>
    <p:sldId id="426" r:id="rId5"/>
    <p:sldId id="439" r:id="rId6"/>
    <p:sldId id="392" r:id="rId7"/>
    <p:sldId id="492" r:id="rId8"/>
    <p:sldId id="501" r:id="rId9"/>
    <p:sldId id="500" r:id="rId10"/>
    <p:sldId id="493" r:id="rId11"/>
    <p:sldId id="495" r:id="rId12"/>
    <p:sldId id="497" r:id="rId13"/>
    <p:sldId id="499" r:id="rId14"/>
    <p:sldId id="491" r:id="rId15"/>
    <p:sldId id="436" r:id="rId16"/>
    <p:sldId id="473" r:id="rId17"/>
    <p:sldId id="472" r:id="rId18"/>
    <p:sldId id="471" r:id="rId19"/>
    <p:sldId id="470" r:id="rId20"/>
    <p:sldId id="469" r:id="rId21"/>
    <p:sldId id="468" r:id="rId22"/>
    <p:sldId id="467" r:id="rId23"/>
    <p:sldId id="466" r:id="rId24"/>
    <p:sldId id="411" r:id="rId25"/>
    <p:sldId id="464" r:id="rId26"/>
    <p:sldId id="503" r:id="rId27"/>
    <p:sldId id="504" r:id="rId28"/>
    <p:sldId id="505" r:id="rId29"/>
    <p:sldId id="506" r:id="rId30"/>
    <p:sldId id="393" r:id="rId31"/>
    <p:sldId id="399" r:id="rId32"/>
    <p:sldId id="475" r:id="rId33"/>
    <p:sldId id="476" r:id="rId34"/>
    <p:sldId id="477" r:id="rId35"/>
    <p:sldId id="478" r:id="rId36"/>
    <p:sldId id="479" r:id="rId37"/>
    <p:sldId id="430" r:id="rId38"/>
    <p:sldId id="480" r:id="rId39"/>
    <p:sldId id="481" r:id="rId40"/>
    <p:sldId id="484" r:id="rId41"/>
    <p:sldId id="482" r:id="rId42"/>
    <p:sldId id="485" r:id="rId43"/>
    <p:sldId id="483" r:id="rId44"/>
    <p:sldId id="405" r:id="rId45"/>
    <p:sldId id="407" r:id="rId46"/>
    <p:sldId id="487" r:id="rId47"/>
    <p:sldId id="488" r:id="rId48"/>
    <p:sldId id="489" r:id="rId49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6">
          <p15:clr>
            <a:srgbClr val="A4A3A4"/>
          </p15:clr>
        </p15:guide>
        <p15:guide id="2" pos="4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3300"/>
    <a:srgbClr val="006600"/>
    <a:srgbClr val="CC3300"/>
    <a:srgbClr val="6600FF"/>
    <a:srgbClr val="CC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57" autoAdjust="0"/>
    <p:restoredTop sz="94712" autoAdjust="0"/>
  </p:normalViewPr>
  <p:slideViewPr>
    <p:cSldViewPr showGuides="1">
      <p:cViewPr varScale="1">
        <p:scale>
          <a:sx n="92" d="100"/>
          <a:sy n="92" d="100"/>
        </p:scale>
        <p:origin x="91" y="202"/>
      </p:cViewPr>
      <p:guideLst>
        <p:guide orient="horz" pos="2886"/>
        <p:guide pos="43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251"/>
    </p:cViewPr>
  </p:sorterViewPr>
  <p:gridSpacing cx="180000" cy="180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1460" y="2708910"/>
            <a:ext cx="8641080" cy="1440179"/>
          </a:xfrm>
        </p:spPr>
        <p:txBody>
          <a:bodyPr/>
          <a:lstStyle>
            <a:lvl1pPr>
              <a:defRPr sz="5400">
                <a:solidFill>
                  <a:srgbClr val="0000FF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2573" y="250814"/>
            <a:ext cx="8351838" cy="60480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51999" y="549000"/>
            <a:ext cx="6840001" cy="14400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3679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395288" y="1268412"/>
            <a:ext cx="8352000" cy="100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395288" y="3429000"/>
            <a:ext cx="8352000" cy="287941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52000" y="549000"/>
            <a:ext cx="6840000" cy="2340000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152000" y="2889000"/>
            <a:ext cx="6840000" cy="360000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92000" y="3429000"/>
            <a:ext cx="7560000" cy="360000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2000">
                <a:latin typeface="+mn-l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792000" y="5769000"/>
            <a:ext cx="7560000" cy="360000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055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52000" y="549000"/>
            <a:ext cx="6840000" cy="2340000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3185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972000" y="3069000"/>
            <a:ext cx="7200000" cy="360000"/>
          </a:xfrm>
        </p:spPr>
        <p:txBody>
          <a:bodyPr anchor="b"/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zh-TW" altLang="en-US" dirty="0" smtClean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972000" y="549000"/>
            <a:ext cx="7200000" cy="2520000"/>
          </a:xfrm>
        </p:spPr>
        <p:txBody>
          <a:bodyPr tIns="0" bIns="0"/>
          <a:lstStyle>
            <a:lvl1pPr marL="0" indent="0">
              <a:spcBef>
                <a:spcPts val="0"/>
              </a:spcBef>
              <a:buNone/>
              <a:defRPr sz="1600">
                <a:latin typeface="Lucida Console" panose="020B0609040504020204" pitchFamily="49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zh-TW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31999" y="189000"/>
            <a:ext cx="8280001" cy="9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31999" y="1268999"/>
            <a:ext cx="8280001" cy="5040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79" r:id="rId3"/>
    <p:sldLayoutId id="2147483667" r:id="rId4"/>
    <p:sldLayoutId id="2147483671" r:id="rId5"/>
    <p:sldLayoutId id="2147483678" r:id="rId6"/>
    <p:sldLayoutId id="2147483677" r:id="rId7"/>
    <p:sldLayoutId id="2147483674" r:id="rId8"/>
    <p:sldLayoutId id="2147483676" r:id="rId9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z="4800" dirty="0" smtClean="0"/>
              <a:t>4.8  Doubly Linked Lists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內容版面配置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insert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to the right of node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ea typeface="細明體" panose="02020509000000000000" pitchFamily="49" charset="-120"/>
              </a:rPr>
              <a:t>nodePointer</a:t>
            </a:r>
            <a:r>
              <a:rPr lang="en-US" altLang="zh-TW" dirty="0">
                <a:ea typeface="細明體" panose="02020509000000000000" pitchFamily="49" charset="-120"/>
              </a:rPr>
              <a:t> node, </a:t>
            </a:r>
            <a:r>
              <a:rPr lang="en-US" altLang="zh-TW" dirty="0" err="1">
                <a:ea typeface="細明體" panose="02020509000000000000" pitchFamily="49" charset="-120"/>
              </a:rPr>
              <a:t>nodePointer</a:t>
            </a:r>
            <a:r>
              <a:rPr lang="en-US" altLang="zh-TW" dirty="0"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-&gt;left = node</a:t>
            </a:r>
            <a:r>
              <a:rPr lang="en-US" altLang="zh-TW" dirty="0"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-&gt;right = node-&gt;right</a:t>
            </a:r>
            <a:r>
              <a:rPr lang="en-US" altLang="zh-TW" dirty="0"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node-&gt;right-&gt;left =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node-&gt;right =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b="1" dirty="0" smtClean="0"/>
          </a:p>
        </p:txBody>
      </p:sp>
      <p:cxnSp>
        <p:nvCxnSpPr>
          <p:cNvPr id="6" name="直線單箭頭接點 5"/>
          <p:cNvCxnSpPr/>
          <p:nvPr/>
        </p:nvCxnSpPr>
        <p:spPr>
          <a:xfrm>
            <a:off x="612000" y="3429000"/>
            <a:ext cx="7920000" cy="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H="1">
            <a:off x="1512000" y="3789000"/>
            <a:ext cx="648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H="1" flipV="1">
            <a:off x="612000" y="3429000"/>
            <a:ext cx="28" cy="900000"/>
          </a:xfrm>
          <a:prstGeom prst="line">
            <a:avLst/>
          </a:prstGeom>
          <a:ln w="19050">
            <a:solidFill>
              <a:srgbClr val="0000FF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1512000" y="3789000"/>
            <a:ext cx="0" cy="36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7992000" y="3789000"/>
            <a:ext cx="0" cy="539992"/>
          </a:xfrm>
          <a:prstGeom prst="line">
            <a:avLst/>
          </a:prstGeom>
          <a:ln w="19050">
            <a:solidFill>
              <a:srgbClr val="FF0000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3"/>
          <p:cNvGraphicFramePr>
            <a:graphicFrameLocks noGrp="1"/>
          </p:cNvGraphicFramePr>
          <p:nvPr>
            <p:extLst/>
          </p:nvPr>
        </p:nvGraphicFramePr>
        <p:xfrm>
          <a:off x="4752000" y="50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6" name="直線單箭頭接點 25"/>
          <p:cNvCxnSpPr/>
          <p:nvPr/>
        </p:nvCxnSpPr>
        <p:spPr>
          <a:xfrm flipV="1">
            <a:off x="4572000" y="4509000"/>
            <a:ext cx="222" cy="72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表格 26"/>
          <p:cNvGraphicFramePr>
            <a:graphicFrameLocks noGrp="1"/>
          </p:cNvGraphicFramePr>
          <p:nvPr>
            <p:extLst/>
          </p:nvPr>
        </p:nvGraphicFramePr>
        <p:xfrm>
          <a:off x="7092000" y="41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>
            <p:extLst/>
          </p:nvPr>
        </p:nvGraphicFramePr>
        <p:xfrm>
          <a:off x="5472000" y="41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文字方塊 30"/>
          <p:cNvSpPr txBox="1"/>
          <p:nvPr/>
        </p:nvSpPr>
        <p:spPr>
          <a:xfrm>
            <a:off x="6552000" y="4149000"/>
            <a:ext cx="540000" cy="360000"/>
          </a:xfrm>
          <a:prstGeom prst="rect">
            <a:avLst/>
          </a:prstGeom>
          <a:noFill/>
        </p:spPr>
        <p:txBody>
          <a:bodyPr wrap="none" tIns="0" bIns="3600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⋯</a:t>
            </a:r>
            <a:endParaRPr kumimoji="1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/>
          </p:nvPr>
        </p:nvGraphicFramePr>
        <p:xfrm>
          <a:off x="4032000" y="41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/>
          </p:nvPr>
        </p:nvGraphicFramePr>
        <p:xfrm>
          <a:off x="2412000" y="41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文字方塊 33"/>
          <p:cNvSpPr txBox="1"/>
          <p:nvPr/>
        </p:nvSpPr>
        <p:spPr>
          <a:xfrm>
            <a:off x="3492000" y="4149000"/>
            <a:ext cx="540000" cy="360000"/>
          </a:xfrm>
          <a:prstGeom prst="rect">
            <a:avLst/>
          </a:prstGeom>
          <a:noFill/>
        </p:spPr>
        <p:txBody>
          <a:bodyPr wrap="none" tIns="0" bIns="3600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⋯</a:t>
            </a:r>
            <a:endParaRPr kumimoji="1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39" name="表格 38"/>
          <p:cNvGraphicFramePr>
            <a:graphicFrameLocks noGrp="1"/>
          </p:cNvGraphicFramePr>
          <p:nvPr>
            <p:extLst/>
          </p:nvPr>
        </p:nvGraphicFramePr>
        <p:xfrm>
          <a:off x="972000" y="41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5" name="直線單箭頭接點 44"/>
          <p:cNvCxnSpPr>
            <a:stCxn id="21" idx="3"/>
            <a:endCxn id="46" idx="1"/>
          </p:cNvCxnSpPr>
          <p:nvPr/>
        </p:nvCxnSpPr>
        <p:spPr>
          <a:xfrm>
            <a:off x="1872000" y="423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 flipH="1">
            <a:off x="612000" y="4329000"/>
            <a:ext cx="540000" cy="0"/>
          </a:xfrm>
          <a:prstGeom prst="line">
            <a:avLst/>
          </a:prstGeom>
          <a:ln w="19050">
            <a:solidFill>
              <a:srgbClr val="0000FF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27" idx="3"/>
          </p:cNvCxnSpPr>
          <p:nvPr/>
        </p:nvCxnSpPr>
        <p:spPr>
          <a:xfrm flipH="1">
            <a:off x="8172000" y="4329000"/>
            <a:ext cx="360006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/>
          <p:nvPr/>
        </p:nvCxnSpPr>
        <p:spPr>
          <a:xfrm>
            <a:off x="8532000" y="3429000"/>
            <a:ext cx="0" cy="90000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/>
          <p:nvPr/>
        </p:nvCxnSpPr>
        <p:spPr>
          <a:xfrm flipH="1">
            <a:off x="4572000" y="5229000"/>
            <a:ext cx="360000" cy="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61" idx="1"/>
            <a:endCxn id="60" idx="3"/>
          </p:cNvCxnSpPr>
          <p:nvPr/>
        </p:nvCxnSpPr>
        <p:spPr>
          <a:xfrm flipH="1">
            <a:off x="2052000" y="4419000"/>
            <a:ext cx="54000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512000" y="414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412000" y="414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692000" y="43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592000" y="43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73" name="直線單箭頭接點 72"/>
          <p:cNvCxnSpPr>
            <a:stCxn id="76" idx="3"/>
            <a:endCxn id="77" idx="1"/>
          </p:cNvCxnSpPr>
          <p:nvPr/>
        </p:nvCxnSpPr>
        <p:spPr>
          <a:xfrm>
            <a:off x="4932000" y="423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stCxn id="79" idx="1"/>
            <a:endCxn id="78" idx="3"/>
          </p:cNvCxnSpPr>
          <p:nvPr/>
        </p:nvCxnSpPr>
        <p:spPr>
          <a:xfrm flipH="1">
            <a:off x="5112000" y="4419000"/>
            <a:ext cx="54000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4572000" y="414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472000" y="414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752000" y="43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652000" y="43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1512000" y="4509000"/>
            <a:ext cx="0" cy="72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792000" y="5409000"/>
            <a:ext cx="1439862" cy="3600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Header Node</a:t>
            </a:r>
            <a:endParaRPr lang="zh-TW" altLang="en-US" dirty="0">
              <a:latin typeface="+mj-lt"/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V="1">
            <a:off x="4032000" y="4509000"/>
            <a:ext cx="180000" cy="72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 flipV="1">
            <a:off x="5292000" y="5409000"/>
            <a:ext cx="0" cy="72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26"/>
          <p:cNvSpPr>
            <a:spLocks noChangeArrowheads="1"/>
          </p:cNvSpPr>
          <p:nvPr/>
        </p:nvSpPr>
        <p:spPr bwMode="auto">
          <a:xfrm>
            <a:off x="4032000" y="5949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 anchorCtr="0"/>
          <a:lstStyle/>
          <a:p>
            <a:pPr algn="r"/>
            <a:r>
              <a:rPr kumimoji="0" lang="en-US" altLang="zh-TW" i="1" dirty="0" err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newnode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7" name="矩形 26"/>
          <p:cNvSpPr>
            <a:spLocks noChangeArrowheads="1"/>
          </p:cNvSpPr>
          <p:nvPr/>
        </p:nvSpPr>
        <p:spPr bwMode="auto">
          <a:xfrm>
            <a:off x="3132000" y="504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36000" anchor="ctr" anchorCtr="0"/>
          <a:lstStyle/>
          <a:p>
            <a:pPr algn="r"/>
            <a:r>
              <a:rPr kumimoji="0" lang="en-US" altLang="zh-TW" i="1" dirty="0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node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112000" y="5949000"/>
            <a:ext cx="360000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3852000" y="5049000"/>
            <a:ext cx="360000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/>
        </p:nvSpPr>
        <p:spPr>
          <a:xfrm>
            <a:off x="1332000" y="5049000"/>
            <a:ext cx="360000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041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內容版面配置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insert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to the right of node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ea typeface="細明體" panose="02020509000000000000" pitchFamily="49" charset="-120"/>
              </a:rPr>
              <a:t>nodePointer</a:t>
            </a:r>
            <a:r>
              <a:rPr lang="en-US" altLang="zh-TW" dirty="0">
                <a:ea typeface="細明體" panose="02020509000000000000" pitchFamily="49" charset="-120"/>
              </a:rPr>
              <a:t> node, </a:t>
            </a:r>
            <a:r>
              <a:rPr lang="en-US" altLang="zh-TW" dirty="0" err="1">
                <a:ea typeface="細明體" panose="02020509000000000000" pitchFamily="49" charset="-120"/>
              </a:rPr>
              <a:t>nodePointer</a:t>
            </a:r>
            <a:r>
              <a:rPr lang="en-US" altLang="zh-TW" dirty="0"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-&gt;left = node</a:t>
            </a:r>
            <a:r>
              <a:rPr lang="en-US" altLang="zh-TW" dirty="0"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-&gt;right = node-&gt;right</a:t>
            </a:r>
            <a:r>
              <a:rPr lang="en-US" altLang="zh-TW" dirty="0"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node-&gt;right-&gt;left =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node-&gt;right =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b="1" dirty="0" smtClean="0"/>
          </a:p>
        </p:txBody>
      </p:sp>
      <p:cxnSp>
        <p:nvCxnSpPr>
          <p:cNvPr id="6" name="直線單箭頭接點 5"/>
          <p:cNvCxnSpPr/>
          <p:nvPr/>
        </p:nvCxnSpPr>
        <p:spPr>
          <a:xfrm>
            <a:off x="612000" y="3429000"/>
            <a:ext cx="7920000" cy="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H="1">
            <a:off x="1512000" y="3789000"/>
            <a:ext cx="648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H="1" flipV="1">
            <a:off x="612000" y="3429000"/>
            <a:ext cx="28" cy="900000"/>
          </a:xfrm>
          <a:prstGeom prst="line">
            <a:avLst/>
          </a:prstGeom>
          <a:ln w="19050">
            <a:solidFill>
              <a:srgbClr val="0000FF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1512000" y="3789000"/>
            <a:ext cx="0" cy="36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7992000" y="3789000"/>
            <a:ext cx="0" cy="539992"/>
          </a:xfrm>
          <a:prstGeom prst="line">
            <a:avLst/>
          </a:prstGeom>
          <a:ln w="19050">
            <a:solidFill>
              <a:srgbClr val="FF0000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3"/>
          <p:cNvGraphicFramePr>
            <a:graphicFrameLocks noGrp="1"/>
          </p:cNvGraphicFramePr>
          <p:nvPr>
            <p:extLst/>
          </p:nvPr>
        </p:nvGraphicFramePr>
        <p:xfrm>
          <a:off x="4752000" y="50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6" name="直線單箭頭接點 25"/>
          <p:cNvCxnSpPr/>
          <p:nvPr/>
        </p:nvCxnSpPr>
        <p:spPr>
          <a:xfrm flipV="1">
            <a:off x="4572000" y="4509000"/>
            <a:ext cx="222" cy="72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V="1">
            <a:off x="6012000" y="4509000"/>
            <a:ext cx="391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表格 26"/>
          <p:cNvGraphicFramePr>
            <a:graphicFrameLocks noGrp="1"/>
          </p:cNvGraphicFramePr>
          <p:nvPr>
            <p:extLst/>
          </p:nvPr>
        </p:nvGraphicFramePr>
        <p:xfrm>
          <a:off x="7092000" y="41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>
            <p:extLst/>
          </p:nvPr>
        </p:nvGraphicFramePr>
        <p:xfrm>
          <a:off x="5472000" y="41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文字方塊 30"/>
          <p:cNvSpPr txBox="1"/>
          <p:nvPr/>
        </p:nvSpPr>
        <p:spPr>
          <a:xfrm>
            <a:off x="6552000" y="4149000"/>
            <a:ext cx="540000" cy="360000"/>
          </a:xfrm>
          <a:prstGeom prst="rect">
            <a:avLst/>
          </a:prstGeom>
          <a:noFill/>
        </p:spPr>
        <p:txBody>
          <a:bodyPr wrap="none" tIns="0" bIns="3600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⋯</a:t>
            </a:r>
            <a:endParaRPr kumimoji="1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/>
          </p:nvPr>
        </p:nvGraphicFramePr>
        <p:xfrm>
          <a:off x="4032000" y="41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/>
          </p:nvPr>
        </p:nvGraphicFramePr>
        <p:xfrm>
          <a:off x="2412000" y="41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文字方塊 33"/>
          <p:cNvSpPr txBox="1"/>
          <p:nvPr/>
        </p:nvSpPr>
        <p:spPr>
          <a:xfrm>
            <a:off x="3492000" y="4149000"/>
            <a:ext cx="540000" cy="360000"/>
          </a:xfrm>
          <a:prstGeom prst="rect">
            <a:avLst/>
          </a:prstGeom>
          <a:noFill/>
        </p:spPr>
        <p:txBody>
          <a:bodyPr wrap="none" tIns="0" bIns="3600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⋯</a:t>
            </a:r>
            <a:endParaRPr kumimoji="1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39" name="表格 38"/>
          <p:cNvGraphicFramePr>
            <a:graphicFrameLocks noGrp="1"/>
          </p:cNvGraphicFramePr>
          <p:nvPr>
            <p:extLst/>
          </p:nvPr>
        </p:nvGraphicFramePr>
        <p:xfrm>
          <a:off x="972000" y="41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5" name="直線單箭頭接點 44"/>
          <p:cNvCxnSpPr>
            <a:stCxn id="21" idx="3"/>
            <a:endCxn id="46" idx="1"/>
          </p:cNvCxnSpPr>
          <p:nvPr/>
        </p:nvCxnSpPr>
        <p:spPr>
          <a:xfrm>
            <a:off x="1872000" y="423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 flipH="1">
            <a:off x="612000" y="4329000"/>
            <a:ext cx="540000" cy="0"/>
          </a:xfrm>
          <a:prstGeom prst="line">
            <a:avLst/>
          </a:prstGeom>
          <a:ln w="19050">
            <a:solidFill>
              <a:srgbClr val="0000FF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27" idx="3"/>
          </p:cNvCxnSpPr>
          <p:nvPr/>
        </p:nvCxnSpPr>
        <p:spPr>
          <a:xfrm flipH="1">
            <a:off x="8172000" y="4329000"/>
            <a:ext cx="360006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/>
          <p:nvPr/>
        </p:nvCxnSpPr>
        <p:spPr>
          <a:xfrm>
            <a:off x="8532000" y="3429000"/>
            <a:ext cx="0" cy="90000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/>
          <p:nvPr/>
        </p:nvCxnSpPr>
        <p:spPr>
          <a:xfrm flipH="1">
            <a:off x="4572000" y="5229000"/>
            <a:ext cx="360000" cy="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/>
          <p:cNvCxnSpPr/>
          <p:nvPr/>
        </p:nvCxnSpPr>
        <p:spPr>
          <a:xfrm>
            <a:off x="5652000" y="5229000"/>
            <a:ext cx="36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61" idx="1"/>
            <a:endCxn id="60" idx="3"/>
          </p:cNvCxnSpPr>
          <p:nvPr/>
        </p:nvCxnSpPr>
        <p:spPr>
          <a:xfrm flipH="1">
            <a:off x="2052000" y="4419000"/>
            <a:ext cx="54000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512000" y="414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412000" y="414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692000" y="43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592000" y="43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73" name="直線單箭頭接點 72"/>
          <p:cNvCxnSpPr>
            <a:stCxn id="76" idx="3"/>
            <a:endCxn id="77" idx="1"/>
          </p:cNvCxnSpPr>
          <p:nvPr/>
        </p:nvCxnSpPr>
        <p:spPr>
          <a:xfrm>
            <a:off x="4932000" y="423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stCxn id="79" idx="1"/>
            <a:endCxn id="78" idx="3"/>
          </p:cNvCxnSpPr>
          <p:nvPr/>
        </p:nvCxnSpPr>
        <p:spPr>
          <a:xfrm flipH="1">
            <a:off x="5112000" y="4419000"/>
            <a:ext cx="54000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4572000" y="414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472000" y="414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752000" y="43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652000" y="43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41" name="直線單箭頭接點 40"/>
          <p:cNvCxnSpPr/>
          <p:nvPr/>
        </p:nvCxnSpPr>
        <p:spPr>
          <a:xfrm flipV="1">
            <a:off x="1512000" y="4509000"/>
            <a:ext cx="0" cy="72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792000" y="5409000"/>
            <a:ext cx="1439862" cy="3600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Header Node</a:t>
            </a:r>
            <a:endParaRPr lang="zh-TW" altLang="en-US" dirty="0">
              <a:latin typeface="+mj-lt"/>
            </a:endParaRPr>
          </a:p>
        </p:txBody>
      </p:sp>
      <p:cxnSp>
        <p:nvCxnSpPr>
          <p:cNvPr id="43" name="直線單箭頭接點 42"/>
          <p:cNvCxnSpPr/>
          <p:nvPr/>
        </p:nvCxnSpPr>
        <p:spPr>
          <a:xfrm flipV="1">
            <a:off x="4032000" y="4509000"/>
            <a:ext cx="180000" cy="72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flipV="1">
            <a:off x="5292000" y="5409000"/>
            <a:ext cx="0" cy="72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26"/>
          <p:cNvSpPr>
            <a:spLocks noChangeArrowheads="1"/>
          </p:cNvSpPr>
          <p:nvPr/>
        </p:nvSpPr>
        <p:spPr bwMode="auto">
          <a:xfrm>
            <a:off x="4032000" y="5949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 anchorCtr="0"/>
          <a:lstStyle/>
          <a:p>
            <a:pPr algn="r"/>
            <a:r>
              <a:rPr kumimoji="0" lang="en-US" altLang="zh-TW" i="1" dirty="0" err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newnode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8" name="矩形 26"/>
          <p:cNvSpPr>
            <a:spLocks noChangeArrowheads="1"/>
          </p:cNvSpPr>
          <p:nvPr/>
        </p:nvSpPr>
        <p:spPr bwMode="auto">
          <a:xfrm>
            <a:off x="3132000" y="504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36000" anchor="ctr" anchorCtr="0"/>
          <a:lstStyle/>
          <a:p>
            <a:pPr algn="r"/>
            <a:r>
              <a:rPr kumimoji="0" lang="en-US" altLang="zh-TW" i="1" dirty="0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node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112000" y="5949000"/>
            <a:ext cx="360000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/>
        </p:nvSpPr>
        <p:spPr>
          <a:xfrm>
            <a:off x="3852000" y="5049000"/>
            <a:ext cx="360000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/>
          <p:cNvSpPr/>
          <p:nvPr/>
        </p:nvSpPr>
        <p:spPr>
          <a:xfrm>
            <a:off x="1332000" y="5049000"/>
            <a:ext cx="360000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969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內容版面配置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insert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to the right of node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ea typeface="細明體" panose="02020509000000000000" pitchFamily="49" charset="-120"/>
              </a:rPr>
              <a:t>nodePointer</a:t>
            </a:r>
            <a:r>
              <a:rPr lang="en-US" altLang="zh-TW" dirty="0">
                <a:ea typeface="細明體" panose="02020509000000000000" pitchFamily="49" charset="-120"/>
              </a:rPr>
              <a:t> node, </a:t>
            </a:r>
            <a:r>
              <a:rPr lang="en-US" altLang="zh-TW" dirty="0" err="1">
                <a:ea typeface="細明體" panose="02020509000000000000" pitchFamily="49" charset="-120"/>
              </a:rPr>
              <a:t>nodePointer</a:t>
            </a:r>
            <a:r>
              <a:rPr lang="en-US" altLang="zh-TW" dirty="0"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-&gt;left = node</a:t>
            </a:r>
            <a:r>
              <a:rPr lang="en-US" altLang="zh-TW" dirty="0"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-&gt;right = node-&gt;right</a:t>
            </a:r>
            <a:r>
              <a:rPr lang="en-US" altLang="zh-TW" dirty="0"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node-&gt;right-&gt;left =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node-&gt;right =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b="1" dirty="0" smtClean="0"/>
          </a:p>
        </p:txBody>
      </p:sp>
      <p:cxnSp>
        <p:nvCxnSpPr>
          <p:cNvPr id="6" name="直線單箭頭接點 5"/>
          <p:cNvCxnSpPr/>
          <p:nvPr/>
        </p:nvCxnSpPr>
        <p:spPr>
          <a:xfrm>
            <a:off x="612000" y="3429000"/>
            <a:ext cx="7920000" cy="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H="1">
            <a:off x="1512000" y="3789000"/>
            <a:ext cx="648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endCxn id="24" idx="0"/>
          </p:cNvCxnSpPr>
          <p:nvPr/>
        </p:nvCxnSpPr>
        <p:spPr>
          <a:xfrm flipH="1">
            <a:off x="5292000" y="4329000"/>
            <a:ext cx="360000" cy="72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H="1" flipV="1">
            <a:off x="612000" y="3429000"/>
            <a:ext cx="28" cy="900000"/>
          </a:xfrm>
          <a:prstGeom prst="line">
            <a:avLst/>
          </a:prstGeom>
          <a:ln w="19050">
            <a:solidFill>
              <a:srgbClr val="0000FF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1512000" y="3789000"/>
            <a:ext cx="0" cy="36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7992000" y="3789000"/>
            <a:ext cx="0" cy="539992"/>
          </a:xfrm>
          <a:prstGeom prst="line">
            <a:avLst/>
          </a:prstGeom>
          <a:ln w="19050">
            <a:solidFill>
              <a:srgbClr val="FF0000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3"/>
          <p:cNvGraphicFramePr>
            <a:graphicFrameLocks noGrp="1"/>
          </p:cNvGraphicFramePr>
          <p:nvPr>
            <p:extLst/>
          </p:nvPr>
        </p:nvGraphicFramePr>
        <p:xfrm>
          <a:off x="4752000" y="50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6" name="直線單箭頭接點 25"/>
          <p:cNvCxnSpPr/>
          <p:nvPr/>
        </p:nvCxnSpPr>
        <p:spPr>
          <a:xfrm flipV="1">
            <a:off x="4572000" y="4509000"/>
            <a:ext cx="222" cy="72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V="1">
            <a:off x="6012000" y="4509000"/>
            <a:ext cx="391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表格 26"/>
          <p:cNvGraphicFramePr>
            <a:graphicFrameLocks noGrp="1"/>
          </p:cNvGraphicFramePr>
          <p:nvPr>
            <p:extLst/>
          </p:nvPr>
        </p:nvGraphicFramePr>
        <p:xfrm>
          <a:off x="7092000" y="41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>
            <p:extLst/>
          </p:nvPr>
        </p:nvGraphicFramePr>
        <p:xfrm>
          <a:off x="5472000" y="41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文字方塊 30"/>
          <p:cNvSpPr txBox="1"/>
          <p:nvPr/>
        </p:nvSpPr>
        <p:spPr>
          <a:xfrm>
            <a:off x="6552000" y="4149000"/>
            <a:ext cx="540000" cy="360000"/>
          </a:xfrm>
          <a:prstGeom prst="rect">
            <a:avLst/>
          </a:prstGeom>
          <a:noFill/>
        </p:spPr>
        <p:txBody>
          <a:bodyPr wrap="none" tIns="0" bIns="3600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⋯</a:t>
            </a:r>
            <a:endParaRPr kumimoji="1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/>
          </p:nvPr>
        </p:nvGraphicFramePr>
        <p:xfrm>
          <a:off x="4032000" y="41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/>
          </p:nvPr>
        </p:nvGraphicFramePr>
        <p:xfrm>
          <a:off x="2412000" y="41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文字方塊 33"/>
          <p:cNvSpPr txBox="1"/>
          <p:nvPr/>
        </p:nvSpPr>
        <p:spPr>
          <a:xfrm>
            <a:off x="3492000" y="4149000"/>
            <a:ext cx="540000" cy="360000"/>
          </a:xfrm>
          <a:prstGeom prst="rect">
            <a:avLst/>
          </a:prstGeom>
          <a:noFill/>
        </p:spPr>
        <p:txBody>
          <a:bodyPr wrap="none" tIns="0" bIns="3600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⋯</a:t>
            </a:r>
            <a:endParaRPr kumimoji="1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39" name="表格 38"/>
          <p:cNvGraphicFramePr>
            <a:graphicFrameLocks noGrp="1"/>
          </p:cNvGraphicFramePr>
          <p:nvPr>
            <p:extLst/>
          </p:nvPr>
        </p:nvGraphicFramePr>
        <p:xfrm>
          <a:off x="972000" y="41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5" name="直線單箭頭接點 44"/>
          <p:cNvCxnSpPr>
            <a:stCxn id="21" idx="3"/>
            <a:endCxn id="46" idx="1"/>
          </p:cNvCxnSpPr>
          <p:nvPr/>
        </p:nvCxnSpPr>
        <p:spPr>
          <a:xfrm>
            <a:off x="1872000" y="423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 flipH="1">
            <a:off x="612000" y="4329000"/>
            <a:ext cx="540000" cy="0"/>
          </a:xfrm>
          <a:prstGeom prst="line">
            <a:avLst/>
          </a:prstGeom>
          <a:ln w="19050">
            <a:solidFill>
              <a:srgbClr val="0000FF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27" idx="3"/>
          </p:cNvCxnSpPr>
          <p:nvPr/>
        </p:nvCxnSpPr>
        <p:spPr>
          <a:xfrm flipH="1">
            <a:off x="8172000" y="4329000"/>
            <a:ext cx="360006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/>
          <p:nvPr/>
        </p:nvCxnSpPr>
        <p:spPr>
          <a:xfrm>
            <a:off x="8532000" y="3429000"/>
            <a:ext cx="0" cy="90000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/>
          <p:nvPr/>
        </p:nvCxnSpPr>
        <p:spPr>
          <a:xfrm flipH="1">
            <a:off x="4572000" y="5229000"/>
            <a:ext cx="360000" cy="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/>
          <p:cNvCxnSpPr/>
          <p:nvPr/>
        </p:nvCxnSpPr>
        <p:spPr>
          <a:xfrm>
            <a:off x="5652000" y="5229000"/>
            <a:ext cx="36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61" idx="1"/>
            <a:endCxn id="60" idx="3"/>
          </p:cNvCxnSpPr>
          <p:nvPr/>
        </p:nvCxnSpPr>
        <p:spPr>
          <a:xfrm flipH="1">
            <a:off x="2052000" y="4419000"/>
            <a:ext cx="54000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512000" y="414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412000" y="414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692000" y="43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592000" y="43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73" name="直線單箭頭接點 72"/>
          <p:cNvCxnSpPr>
            <a:stCxn id="76" idx="3"/>
            <a:endCxn id="77" idx="1"/>
          </p:cNvCxnSpPr>
          <p:nvPr/>
        </p:nvCxnSpPr>
        <p:spPr>
          <a:xfrm>
            <a:off x="4932000" y="423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4572000" y="414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472000" y="414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1512000" y="4509000"/>
            <a:ext cx="0" cy="72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792000" y="5409000"/>
            <a:ext cx="1439862" cy="3600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Header Node</a:t>
            </a:r>
            <a:endParaRPr lang="zh-TW" altLang="en-US" dirty="0">
              <a:latin typeface="+mj-lt"/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V="1">
            <a:off x="4032000" y="4509000"/>
            <a:ext cx="180000" cy="72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 flipV="1">
            <a:off x="5292000" y="5409000"/>
            <a:ext cx="0" cy="72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26"/>
          <p:cNvSpPr>
            <a:spLocks noChangeArrowheads="1"/>
          </p:cNvSpPr>
          <p:nvPr/>
        </p:nvSpPr>
        <p:spPr bwMode="auto">
          <a:xfrm>
            <a:off x="4032000" y="5949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 anchorCtr="0"/>
          <a:lstStyle/>
          <a:p>
            <a:pPr algn="r"/>
            <a:r>
              <a:rPr kumimoji="0" lang="en-US" altLang="zh-TW" i="1" dirty="0" err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newnode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7" name="矩形 26"/>
          <p:cNvSpPr>
            <a:spLocks noChangeArrowheads="1"/>
          </p:cNvSpPr>
          <p:nvPr/>
        </p:nvSpPr>
        <p:spPr bwMode="auto">
          <a:xfrm>
            <a:off x="3132000" y="504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36000" anchor="ctr" anchorCtr="0"/>
          <a:lstStyle/>
          <a:p>
            <a:pPr algn="r"/>
            <a:r>
              <a:rPr kumimoji="0" lang="en-US" altLang="zh-TW" i="1" dirty="0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node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112000" y="5949000"/>
            <a:ext cx="360000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3852000" y="5049000"/>
            <a:ext cx="360000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/>
        </p:nvSpPr>
        <p:spPr>
          <a:xfrm>
            <a:off x="1332000" y="5049000"/>
            <a:ext cx="360000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133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內容版面配置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insert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to the right of node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ea typeface="細明體" panose="02020509000000000000" pitchFamily="49" charset="-120"/>
              </a:rPr>
              <a:t>nodePointer</a:t>
            </a:r>
            <a:r>
              <a:rPr lang="en-US" altLang="zh-TW" dirty="0">
                <a:ea typeface="細明體" panose="02020509000000000000" pitchFamily="49" charset="-120"/>
              </a:rPr>
              <a:t> node, </a:t>
            </a:r>
            <a:r>
              <a:rPr lang="en-US" altLang="zh-TW" dirty="0" err="1">
                <a:ea typeface="細明體" panose="02020509000000000000" pitchFamily="49" charset="-120"/>
              </a:rPr>
              <a:t>nodePointer</a:t>
            </a:r>
            <a:r>
              <a:rPr lang="en-US" altLang="zh-TW" dirty="0"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-&gt;left = node</a:t>
            </a:r>
            <a:r>
              <a:rPr lang="en-US" altLang="zh-TW" dirty="0"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-&gt;right = node-&gt;right</a:t>
            </a:r>
            <a:r>
              <a:rPr lang="en-US" altLang="zh-TW" dirty="0"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node-&gt;right-&gt;left =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node-&gt;right =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b="1" dirty="0" smtClean="0"/>
          </a:p>
        </p:txBody>
      </p:sp>
      <p:cxnSp>
        <p:nvCxnSpPr>
          <p:cNvPr id="6" name="直線單箭頭接點 5"/>
          <p:cNvCxnSpPr/>
          <p:nvPr/>
        </p:nvCxnSpPr>
        <p:spPr>
          <a:xfrm>
            <a:off x="612000" y="3429000"/>
            <a:ext cx="7920000" cy="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H="1">
            <a:off x="1512000" y="3789000"/>
            <a:ext cx="648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endCxn id="24" idx="0"/>
          </p:cNvCxnSpPr>
          <p:nvPr/>
        </p:nvCxnSpPr>
        <p:spPr>
          <a:xfrm>
            <a:off x="4932000" y="4329000"/>
            <a:ext cx="360000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endCxn id="24" idx="0"/>
          </p:cNvCxnSpPr>
          <p:nvPr/>
        </p:nvCxnSpPr>
        <p:spPr>
          <a:xfrm flipH="1">
            <a:off x="5292000" y="4329000"/>
            <a:ext cx="360000" cy="72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H="1" flipV="1">
            <a:off x="612000" y="3429000"/>
            <a:ext cx="28" cy="900000"/>
          </a:xfrm>
          <a:prstGeom prst="line">
            <a:avLst/>
          </a:prstGeom>
          <a:ln w="19050">
            <a:solidFill>
              <a:srgbClr val="0000FF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1512000" y="3789000"/>
            <a:ext cx="0" cy="36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7992000" y="3789000"/>
            <a:ext cx="0" cy="539992"/>
          </a:xfrm>
          <a:prstGeom prst="line">
            <a:avLst/>
          </a:prstGeom>
          <a:ln w="19050">
            <a:solidFill>
              <a:srgbClr val="FF0000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3"/>
          <p:cNvGraphicFramePr>
            <a:graphicFrameLocks noGrp="1"/>
          </p:cNvGraphicFramePr>
          <p:nvPr>
            <p:extLst/>
          </p:nvPr>
        </p:nvGraphicFramePr>
        <p:xfrm>
          <a:off x="4752000" y="50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6" name="直線單箭頭接點 25"/>
          <p:cNvCxnSpPr/>
          <p:nvPr/>
        </p:nvCxnSpPr>
        <p:spPr>
          <a:xfrm flipV="1">
            <a:off x="4572000" y="4509000"/>
            <a:ext cx="222" cy="72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V="1">
            <a:off x="6012000" y="4509000"/>
            <a:ext cx="391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表格 26"/>
          <p:cNvGraphicFramePr>
            <a:graphicFrameLocks noGrp="1"/>
          </p:cNvGraphicFramePr>
          <p:nvPr>
            <p:extLst/>
          </p:nvPr>
        </p:nvGraphicFramePr>
        <p:xfrm>
          <a:off x="7092000" y="41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>
            <p:extLst/>
          </p:nvPr>
        </p:nvGraphicFramePr>
        <p:xfrm>
          <a:off x="5472000" y="41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文字方塊 30"/>
          <p:cNvSpPr txBox="1"/>
          <p:nvPr/>
        </p:nvSpPr>
        <p:spPr>
          <a:xfrm>
            <a:off x="6552000" y="4149000"/>
            <a:ext cx="540000" cy="360000"/>
          </a:xfrm>
          <a:prstGeom prst="rect">
            <a:avLst/>
          </a:prstGeom>
          <a:noFill/>
        </p:spPr>
        <p:txBody>
          <a:bodyPr wrap="none" tIns="0" bIns="3600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⋯</a:t>
            </a:r>
            <a:endParaRPr kumimoji="1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/>
          </p:nvPr>
        </p:nvGraphicFramePr>
        <p:xfrm>
          <a:off x="4032000" y="41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/>
          </p:nvPr>
        </p:nvGraphicFramePr>
        <p:xfrm>
          <a:off x="2412000" y="41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文字方塊 33"/>
          <p:cNvSpPr txBox="1"/>
          <p:nvPr/>
        </p:nvSpPr>
        <p:spPr>
          <a:xfrm>
            <a:off x="3492000" y="4149000"/>
            <a:ext cx="540000" cy="360000"/>
          </a:xfrm>
          <a:prstGeom prst="rect">
            <a:avLst/>
          </a:prstGeom>
          <a:noFill/>
        </p:spPr>
        <p:txBody>
          <a:bodyPr wrap="none" tIns="0" bIns="3600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⋯</a:t>
            </a:r>
            <a:endParaRPr kumimoji="1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39" name="表格 38"/>
          <p:cNvGraphicFramePr>
            <a:graphicFrameLocks noGrp="1"/>
          </p:cNvGraphicFramePr>
          <p:nvPr>
            <p:extLst/>
          </p:nvPr>
        </p:nvGraphicFramePr>
        <p:xfrm>
          <a:off x="972000" y="41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5" name="直線單箭頭接點 44"/>
          <p:cNvCxnSpPr>
            <a:stCxn id="21" idx="3"/>
            <a:endCxn id="46" idx="1"/>
          </p:cNvCxnSpPr>
          <p:nvPr/>
        </p:nvCxnSpPr>
        <p:spPr>
          <a:xfrm>
            <a:off x="1872000" y="423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 flipH="1">
            <a:off x="612000" y="4329000"/>
            <a:ext cx="540000" cy="0"/>
          </a:xfrm>
          <a:prstGeom prst="line">
            <a:avLst/>
          </a:prstGeom>
          <a:ln w="19050">
            <a:solidFill>
              <a:srgbClr val="0000FF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27" idx="3"/>
          </p:cNvCxnSpPr>
          <p:nvPr/>
        </p:nvCxnSpPr>
        <p:spPr>
          <a:xfrm flipH="1">
            <a:off x="8172000" y="4329000"/>
            <a:ext cx="360006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/>
          <p:nvPr/>
        </p:nvCxnSpPr>
        <p:spPr>
          <a:xfrm>
            <a:off x="8532000" y="3429000"/>
            <a:ext cx="0" cy="90000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/>
          <p:nvPr/>
        </p:nvCxnSpPr>
        <p:spPr>
          <a:xfrm flipH="1">
            <a:off x="4572000" y="5229000"/>
            <a:ext cx="360000" cy="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/>
          <p:cNvCxnSpPr/>
          <p:nvPr/>
        </p:nvCxnSpPr>
        <p:spPr>
          <a:xfrm>
            <a:off x="5652000" y="5229000"/>
            <a:ext cx="36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61" idx="1"/>
            <a:endCxn id="60" idx="3"/>
          </p:cNvCxnSpPr>
          <p:nvPr/>
        </p:nvCxnSpPr>
        <p:spPr>
          <a:xfrm flipH="1">
            <a:off x="2052000" y="4419000"/>
            <a:ext cx="54000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512000" y="414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412000" y="414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692000" y="43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592000" y="43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1512000" y="4509000"/>
            <a:ext cx="0" cy="72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792000" y="5409000"/>
            <a:ext cx="1439862" cy="3600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Header Node</a:t>
            </a:r>
            <a:endParaRPr lang="zh-TW" altLang="en-US" dirty="0">
              <a:latin typeface="+mj-lt"/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4032000" y="4509000"/>
            <a:ext cx="180000" cy="72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V="1">
            <a:off x="5292000" y="5409000"/>
            <a:ext cx="0" cy="72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26"/>
          <p:cNvSpPr>
            <a:spLocks noChangeArrowheads="1"/>
          </p:cNvSpPr>
          <p:nvPr/>
        </p:nvSpPr>
        <p:spPr bwMode="auto">
          <a:xfrm>
            <a:off x="4032000" y="5949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 anchorCtr="0"/>
          <a:lstStyle/>
          <a:p>
            <a:pPr algn="r"/>
            <a:r>
              <a:rPr kumimoji="0" lang="en-US" altLang="zh-TW" i="1" dirty="0" err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newnode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3" name="矩形 26"/>
          <p:cNvSpPr>
            <a:spLocks noChangeArrowheads="1"/>
          </p:cNvSpPr>
          <p:nvPr/>
        </p:nvSpPr>
        <p:spPr bwMode="auto">
          <a:xfrm>
            <a:off x="3132000" y="504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36000" anchor="ctr" anchorCtr="0"/>
          <a:lstStyle/>
          <a:p>
            <a:pPr algn="r"/>
            <a:r>
              <a:rPr kumimoji="0" lang="en-US" altLang="zh-TW" i="1" dirty="0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node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112000" y="5949000"/>
            <a:ext cx="360000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3852000" y="5049000"/>
            <a:ext cx="360000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1332000" y="5049000"/>
            <a:ext cx="360000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916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9039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內容版面配置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insert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to the right of node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ea typeface="細明體" panose="02020509000000000000" pitchFamily="49" charset="-120"/>
              </a:rPr>
              <a:t>nodePointer</a:t>
            </a:r>
            <a:r>
              <a:rPr lang="en-US" altLang="zh-TW" dirty="0">
                <a:ea typeface="細明體" panose="02020509000000000000" pitchFamily="49" charset="-120"/>
              </a:rPr>
              <a:t> node, </a:t>
            </a:r>
            <a:r>
              <a:rPr lang="en-US" altLang="zh-TW" dirty="0" err="1">
                <a:ea typeface="細明體" panose="02020509000000000000" pitchFamily="49" charset="-120"/>
              </a:rPr>
              <a:t>nodePointer</a:t>
            </a:r>
            <a:r>
              <a:rPr lang="en-US" altLang="zh-TW" dirty="0"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-&gt;left = node</a:t>
            </a:r>
            <a:r>
              <a:rPr lang="en-US" altLang="zh-TW" dirty="0"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-&gt;right = node-&gt;right</a:t>
            </a:r>
            <a:r>
              <a:rPr lang="en-US" altLang="zh-TW" dirty="0"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node-&gt;right-&gt;left =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node-&gt;right =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b="1" dirty="0" smtClean="0"/>
          </a:p>
        </p:txBody>
      </p:sp>
      <p:cxnSp>
        <p:nvCxnSpPr>
          <p:cNvPr id="6" name="直線單箭頭接點 5"/>
          <p:cNvCxnSpPr/>
          <p:nvPr/>
        </p:nvCxnSpPr>
        <p:spPr>
          <a:xfrm>
            <a:off x="612000" y="3429000"/>
            <a:ext cx="7920000" cy="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H="1">
            <a:off x="1512000" y="3789000"/>
            <a:ext cx="648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H="1" flipV="1">
            <a:off x="612000" y="3429000"/>
            <a:ext cx="28" cy="900000"/>
          </a:xfrm>
          <a:prstGeom prst="line">
            <a:avLst/>
          </a:prstGeom>
          <a:ln w="19050">
            <a:solidFill>
              <a:srgbClr val="0000FF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1512000" y="3789000"/>
            <a:ext cx="0" cy="36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7992000" y="3789000"/>
            <a:ext cx="0" cy="539992"/>
          </a:xfrm>
          <a:prstGeom prst="line">
            <a:avLst/>
          </a:prstGeom>
          <a:ln w="19050">
            <a:solidFill>
              <a:srgbClr val="FF0000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964003"/>
              </p:ext>
            </p:extLst>
          </p:nvPr>
        </p:nvGraphicFramePr>
        <p:xfrm>
          <a:off x="4752000" y="50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79961"/>
              </p:ext>
            </p:extLst>
          </p:nvPr>
        </p:nvGraphicFramePr>
        <p:xfrm>
          <a:off x="7092000" y="41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470940"/>
              </p:ext>
            </p:extLst>
          </p:nvPr>
        </p:nvGraphicFramePr>
        <p:xfrm>
          <a:off x="5472000" y="41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文字方塊 30"/>
          <p:cNvSpPr txBox="1"/>
          <p:nvPr/>
        </p:nvSpPr>
        <p:spPr>
          <a:xfrm>
            <a:off x="6552000" y="4149000"/>
            <a:ext cx="540000" cy="360000"/>
          </a:xfrm>
          <a:prstGeom prst="rect">
            <a:avLst/>
          </a:prstGeom>
          <a:noFill/>
        </p:spPr>
        <p:txBody>
          <a:bodyPr wrap="none" tIns="0" bIns="36000" anchor="ctr" anchorCtr="0"/>
          <a:lstStyle/>
          <a:p>
            <a:pPr algn="ctr">
              <a:defRPr/>
            </a:pPr>
            <a:r>
              <a:rPr lang="en-US" altLang="zh-TW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⋯</a:t>
            </a:r>
            <a:endParaRPr lang="zh-TW" altLang="en-US" sz="2800" dirty="0">
              <a:latin typeface="+mj-lt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499577"/>
              </p:ext>
            </p:extLst>
          </p:nvPr>
        </p:nvGraphicFramePr>
        <p:xfrm>
          <a:off x="4032000" y="41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868801"/>
              </p:ext>
            </p:extLst>
          </p:nvPr>
        </p:nvGraphicFramePr>
        <p:xfrm>
          <a:off x="2412000" y="41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文字方塊 33"/>
          <p:cNvSpPr txBox="1"/>
          <p:nvPr/>
        </p:nvSpPr>
        <p:spPr>
          <a:xfrm>
            <a:off x="3492000" y="4149000"/>
            <a:ext cx="540000" cy="360000"/>
          </a:xfrm>
          <a:prstGeom prst="rect">
            <a:avLst/>
          </a:prstGeom>
          <a:noFill/>
        </p:spPr>
        <p:txBody>
          <a:bodyPr wrap="none" tIns="0" bIns="36000" anchor="ctr" anchorCtr="0"/>
          <a:lstStyle/>
          <a:p>
            <a:pPr algn="ctr">
              <a:defRPr/>
            </a:pPr>
            <a:r>
              <a:rPr lang="en-US" altLang="zh-TW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⋯</a:t>
            </a:r>
            <a:endParaRPr lang="zh-TW" altLang="en-US" sz="2800" dirty="0">
              <a:latin typeface="+mj-lt"/>
            </a:endParaRPr>
          </a:p>
        </p:txBody>
      </p:sp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555772"/>
              </p:ext>
            </p:extLst>
          </p:nvPr>
        </p:nvGraphicFramePr>
        <p:xfrm>
          <a:off x="972000" y="41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5" name="直線單箭頭接點 44"/>
          <p:cNvCxnSpPr>
            <a:stCxn id="21" idx="3"/>
            <a:endCxn id="46" idx="1"/>
          </p:cNvCxnSpPr>
          <p:nvPr/>
        </p:nvCxnSpPr>
        <p:spPr>
          <a:xfrm>
            <a:off x="1872000" y="423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 flipH="1">
            <a:off x="612000" y="4329000"/>
            <a:ext cx="540000" cy="0"/>
          </a:xfrm>
          <a:prstGeom prst="line">
            <a:avLst/>
          </a:prstGeom>
          <a:ln w="19050">
            <a:solidFill>
              <a:srgbClr val="0000FF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27" idx="3"/>
          </p:cNvCxnSpPr>
          <p:nvPr/>
        </p:nvCxnSpPr>
        <p:spPr>
          <a:xfrm flipH="1">
            <a:off x="8172000" y="4329000"/>
            <a:ext cx="360006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/>
          <p:nvPr/>
        </p:nvCxnSpPr>
        <p:spPr>
          <a:xfrm>
            <a:off x="8532000" y="3429000"/>
            <a:ext cx="0" cy="90000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61" idx="1"/>
            <a:endCxn id="60" idx="3"/>
          </p:cNvCxnSpPr>
          <p:nvPr/>
        </p:nvCxnSpPr>
        <p:spPr>
          <a:xfrm flipH="1">
            <a:off x="2052000" y="4419000"/>
            <a:ext cx="54000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512000" y="414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2412000" y="414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1692000" y="43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2592000" y="43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3" name="直線單箭頭接點 72"/>
          <p:cNvCxnSpPr>
            <a:stCxn id="76" idx="3"/>
            <a:endCxn id="77" idx="1"/>
          </p:cNvCxnSpPr>
          <p:nvPr/>
        </p:nvCxnSpPr>
        <p:spPr>
          <a:xfrm>
            <a:off x="4932000" y="423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stCxn id="79" idx="1"/>
            <a:endCxn id="78" idx="3"/>
          </p:cNvCxnSpPr>
          <p:nvPr/>
        </p:nvCxnSpPr>
        <p:spPr>
          <a:xfrm flipH="1">
            <a:off x="5112000" y="4419000"/>
            <a:ext cx="54000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4572000" y="414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5472000" y="414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/>
          <p:cNvSpPr/>
          <p:nvPr/>
        </p:nvSpPr>
        <p:spPr>
          <a:xfrm>
            <a:off x="4752000" y="43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/>
          <p:cNvSpPr/>
          <p:nvPr/>
        </p:nvSpPr>
        <p:spPr>
          <a:xfrm>
            <a:off x="5652000" y="43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1512000" y="4509000"/>
            <a:ext cx="0" cy="72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792000" y="5409000"/>
            <a:ext cx="1439862" cy="3600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Header Node</a:t>
            </a:r>
            <a:endParaRPr lang="zh-TW" altLang="en-US" dirty="0">
              <a:latin typeface="+mj-lt"/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4032000" y="4509000"/>
            <a:ext cx="180000" cy="72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V="1">
            <a:off x="5292000" y="5409000"/>
            <a:ext cx="0" cy="72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26"/>
          <p:cNvSpPr>
            <a:spLocks noChangeArrowheads="1"/>
          </p:cNvSpPr>
          <p:nvPr/>
        </p:nvSpPr>
        <p:spPr bwMode="auto">
          <a:xfrm>
            <a:off x="4032000" y="5949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 anchorCtr="0"/>
          <a:lstStyle/>
          <a:p>
            <a:pPr algn="r"/>
            <a:r>
              <a:rPr kumimoji="0" lang="en-US" altLang="zh-TW" i="1" dirty="0" err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newnode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3" name="矩形 26"/>
          <p:cNvSpPr>
            <a:spLocks noChangeArrowheads="1"/>
          </p:cNvSpPr>
          <p:nvPr/>
        </p:nvSpPr>
        <p:spPr bwMode="auto">
          <a:xfrm>
            <a:off x="3132000" y="504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36000" anchor="ctr" anchorCtr="0"/>
          <a:lstStyle/>
          <a:p>
            <a:pPr algn="r"/>
            <a:r>
              <a:rPr kumimoji="0" lang="en-US" altLang="zh-TW" i="1" dirty="0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node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112000" y="5949000"/>
            <a:ext cx="360000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3852000" y="5049000"/>
            <a:ext cx="360000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1332000" y="5049000"/>
            <a:ext cx="360000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247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內容版面配置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insert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to the right of node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ea typeface="細明體" panose="02020509000000000000" pitchFamily="49" charset="-120"/>
              </a:rPr>
              <a:t>nodePointer</a:t>
            </a:r>
            <a:r>
              <a:rPr lang="en-US" altLang="zh-TW" dirty="0">
                <a:ea typeface="細明體" panose="02020509000000000000" pitchFamily="49" charset="-120"/>
              </a:rPr>
              <a:t> node, </a:t>
            </a:r>
            <a:r>
              <a:rPr lang="en-US" altLang="zh-TW" dirty="0" err="1">
                <a:ea typeface="細明體" panose="02020509000000000000" pitchFamily="49" charset="-120"/>
              </a:rPr>
              <a:t>nodePointer</a:t>
            </a:r>
            <a:r>
              <a:rPr lang="en-US" altLang="zh-TW" dirty="0"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-&gt;left = node</a:t>
            </a:r>
            <a:r>
              <a:rPr lang="en-US" altLang="zh-TW" dirty="0"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-&gt;right = node-&gt;right</a:t>
            </a:r>
            <a:r>
              <a:rPr lang="en-US" altLang="zh-TW" dirty="0"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node-&gt;right-&gt;left =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node-&gt;right =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b="1" dirty="0" smtClean="0"/>
          </a:p>
        </p:txBody>
      </p:sp>
      <p:cxnSp>
        <p:nvCxnSpPr>
          <p:cNvPr id="6" name="直線單箭頭接點 5"/>
          <p:cNvCxnSpPr/>
          <p:nvPr/>
        </p:nvCxnSpPr>
        <p:spPr>
          <a:xfrm>
            <a:off x="612000" y="3429000"/>
            <a:ext cx="7920000" cy="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H="1">
            <a:off x="1512000" y="3789000"/>
            <a:ext cx="648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H="1" flipV="1">
            <a:off x="612000" y="3429000"/>
            <a:ext cx="28" cy="900000"/>
          </a:xfrm>
          <a:prstGeom prst="line">
            <a:avLst/>
          </a:prstGeom>
          <a:ln w="19050">
            <a:solidFill>
              <a:srgbClr val="0000FF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1512000" y="3789000"/>
            <a:ext cx="0" cy="36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7992000" y="3789000"/>
            <a:ext cx="0" cy="539992"/>
          </a:xfrm>
          <a:prstGeom prst="line">
            <a:avLst/>
          </a:prstGeom>
          <a:ln w="19050">
            <a:solidFill>
              <a:srgbClr val="FF0000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964003"/>
              </p:ext>
            </p:extLst>
          </p:nvPr>
        </p:nvGraphicFramePr>
        <p:xfrm>
          <a:off x="4752000" y="50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6" name="直線單箭頭接點 25"/>
          <p:cNvCxnSpPr/>
          <p:nvPr/>
        </p:nvCxnSpPr>
        <p:spPr>
          <a:xfrm flipV="1">
            <a:off x="4572000" y="4509000"/>
            <a:ext cx="222" cy="72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79961"/>
              </p:ext>
            </p:extLst>
          </p:nvPr>
        </p:nvGraphicFramePr>
        <p:xfrm>
          <a:off x="7092000" y="41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470940"/>
              </p:ext>
            </p:extLst>
          </p:nvPr>
        </p:nvGraphicFramePr>
        <p:xfrm>
          <a:off x="5472000" y="41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文字方塊 30"/>
          <p:cNvSpPr txBox="1"/>
          <p:nvPr/>
        </p:nvSpPr>
        <p:spPr>
          <a:xfrm>
            <a:off x="6552000" y="4149000"/>
            <a:ext cx="540000" cy="360000"/>
          </a:xfrm>
          <a:prstGeom prst="rect">
            <a:avLst/>
          </a:prstGeom>
          <a:noFill/>
        </p:spPr>
        <p:txBody>
          <a:bodyPr wrap="none" tIns="0" bIns="36000" anchor="ctr" anchorCtr="0"/>
          <a:lstStyle/>
          <a:p>
            <a:pPr algn="ctr">
              <a:defRPr/>
            </a:pPr>
            <a:r>
              <a:rPr lang="en-US" altLang="zh-TW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⋯</a:t>
            </a:r>
            <a:endParaRPr lang="zh-TW" altLang="en-US" sz="2800" dirty="0">
              <a:latin typeface="+mj-lt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499577"/>
              </p:ext>
            </p:extLst>
          </p:nvPr>
        </p:nvGraphicFramePr>
        <p:xfrm>
          <a:off x="4032000" y="41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868801"/>
              </p:ext>
            </p:extLst>
          </p:nvPr>
        </p:nvGraphicFramePr>
        <p:xfrm>
          <a:off x="2412000" y="41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文字方塊 33"/>
          <p:cNvSpPr txBox="1"/>
          <p:nvPr/>
        </p:nvSpPr>
        <p:spPr>
          <a:xfrm>
            <a:off x="3492000" y="4149000"/>
            <a:ext cx="540000" cy="360000"/>
          </a:xfrm>
          <a:prstGeom prst="rect">
            <a:avLst/>
          </a:prstGeom>
          <a:noFill/>
        </p:spPr>
        <p:txBody>
          <a:bodyPr wrap="none" tIns="0" bIns="36000" anchor="ctr" anchorCtr="0"/>
          <a:lstStyle/>
          <a:p>
            <a:pPr algn="ctr">
              <a:defRPr/>
            </a:pPr>
            <a:r>
              <a:rPr lang="en-US" altLang="zh-TW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⋯</a:t>
            </a:r>
            <a:endParaRPr lang="zh-TW" altLang="en-US" sz="2800" dirty="0">
              <a:latin typeface="+mj-lt"/>
            </a:endParaRPr>
          </a:p>
        </p:txBody>
      </p:sp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555772"/>
              </p:ext>
            </p:extLst>
          </p:nvPr>
        </p:nvGraphicFramePr>
        <p:xfrm>
          <a:off x="972000" y="41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5" name="直線單箭頭接點 44"/>
          <p:cNvCxnSpPr>
            <a:stCxn id="21" idx="3"/>
            <a:endCxn id="46" idx="1"/>
          </p:cNvCxnSpPr>
          <p:nvPr/>
        </p:nvCxnSpPr>
        <p:spPr>
          <a:xfrm>
            <a:off x="1872000" y="423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 flipH="1">
            <a:off x="612000" y="4329000"/>
            <a:ext cx="540000" cy="0"/>
          </a:xfrm>
          <a:prstGeom prst="line">
            <a:avLst/>
          </a:prstGeom>
          <a:ln w="19050">
            <a:solidFill>
              <a:srgbClr val="0000FF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27" idx="3"/>
          </p:cNvCxnSpPr>
          <p:nvPr/>
        </p:nvCxnSpPr>
        <p:spPr>
          <a:xfrm flipH="1">
            <a:off x="8172000" y="4329000"/>
            <a:ext cx="360006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/>
          <p:nvPr/>
        </p:nvCxnSpPr>
        <p:spPr>
          <a:xfrm>
            <a:off x="8532000" y="3429000"/>
            <a:ext cx="0" cy="90000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/>
          <p:nvPr/>
        </p:nvCxnSpPr>
        <p:spPr>
          <a:xfrm flipH="1">
            <a:off x="4572000" y="5229000"/>
            <a:ext cx="360000" cy="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61" idx="1"/>
            <a:endCxn id="60" idx="3"/>
          </p:cNvCxnSpPr>
          <p:nvPr/>
        </p:nvCxnSpPr>
        <p:spPr>
          <a:xfrm flipH="1">
            <a:off x="2052000" y="4419000"/>
            <a:ext cx="54000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512000" y="414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2412000" y="414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1692000" y="43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2592000" y="43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3" name="直線單箭頭接點 72"/>
          <p:cNvCxnSpPr>
            <a:stCxn id="76" idx="3"/>
            <a:endCxn id="77" idx="1"/>
          </p:cNvCxnSpPr>
          <p:nvPr/>
        </p:nvCxnSpPr>
        <p:spPr>
          <a:xfrm>
            <a:off x="4932000" y="423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stCxn id="79" idx="1"/>
            <a:endCxn id="78" idx="3"/>
          </p:cNvCxnSpPr>
          <p:nvPr/>
        </p:nvCxnSpPr>
        <p:spPr>
          <a:xfrm flipH="1">
            <a:off x="5112000" y="4419000"/>
            <a:ext cx="54000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4572000" y="414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5472000" y="414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/>
          <p:cNvSpPr/>
          <p:nvPr/>
        </p:nvSpPr>
        <p:spPr>
          <a:xfrm>
            <a:off x="4752000" y="43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/>
          <p:cNvSpPr/>
          <p:nvPr/>
        </p:nvSpPr>
        <p:spPr>
          <a:xfrm>
            <a:off x="5652000" y="43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1512000" y="4509000"/>
            <a:ext cx="0" cy="72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792000" y="5409000"/>
            <a:ext cx="1439862" cy="3600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Header Node</a:t>
            </a:r>
            <a:endParaRPr lang="zh-TW" altLang="en-US" dirty="0">
              <a:latin typeface="+mj-lt"/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V="1">
            <a:off x="4032000" y="4509000"/>
            <a:ext cx="180000" cy="72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 flipV="1">
            <a:off x="5292000" y="5409000"/>
            <a:ext cx="0" cy="72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26"/>
          <p:cNvSpPr>
            <a:spLocks noChangeArrowheads="1"/>
          </p:cNvSpPr>
          <p:nvPr/>
        </p:nvSpPr>
        <p:spPr bwMode="auto">
          <a:xfrm>
            <a:off x="4032000" y="5949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 anchorCtr="0"/>
          <a:lstStyle/>
          <a:p>
            <a:pPr algn="r"/>
            <a:r>
              <a:rPr kumimoji="0" lang="en-US" altLang="zh-TW" i="1" dirty="0" err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newnode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7" name="矩形 26"/>
          <p:cNvSpPr>
            <a:spLocks noChangeArrowheads="1"/>
          </p:cNvSpPr>
          <p:nvPr/>
        </p:nvSpPr>
        <p:spPr bwMode="auto">
          <a:xfrm>
            <a:off x="3132000" y="504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36000" anchor="ctr" anchorCtr="0"/>
          <a:lstStyle/>
          <a:p>
            <a:pPr algn="r"/>
            <a:r>
              <a:rPr kumimoji="0" lang="en-US" altLang="zh-TW" i="1" dirty="0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node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112000" y="5949000"/>
            <a:ext cx="360000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3852000" y="5049000"/>
            <a:ext cx="360000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/>
        </p:nvSpPr>
        <p:spPr>
          <a:xfrm>
            <a:off x="1332000" y="5049000"/>
            <a:ext cx="360000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895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內容版面配置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insert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to the right of node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ea typeface="細明體" panose="02020509000000000000" pitchFamily="49" charset="-120"/>
              </a:rPr>
              <a:t>nodePointer</a:t>
            </a:r>
            <a:r>
              <a:rPr lang="en-US" altLang="zh-TW" dirty="0">
                <a:ea typeface="細明體" panose="02020509000000000000" pitchFamily="49" charset="-120"/>
              </a:rPr>
              <a:t> node, </a:t>
            </a:r>
            <a:r>
              <a:rPr lang="en-US" altLang="zh-TW" dirty="0" err="1">
                <a:ea typeface="細明體" panose="02020509000000000000" pitchFamily="49" charset="-120"/>
              </a:rPr>
              <a:t>nodePointer</a:t>
            </a:r>
            <a:r>
              <a:rPr lang="en-US" altLang="zh-TW" dirty="0"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ea typeface="細明體" panose="02020509000000000000" pitchFamily="49" charset="-120"/>
              </a:rPr>
              <a:t>-&gt;left = node;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-&gt;right = node-&gt;right</a:t>
            </a:r>
            <a:r>
              <a:rPr lang="en-US" altLang="zh-TW" dirty="0"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node-&gt;right-&gt;left =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node-&gt;right =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b="1" dirty="0" smtClean="0"/>
          </a:p>
        </p:txBody>
      </p:sp>
      <p:cxnSp>
        <p:nvCxnSpPr>
          <p:cNvPr id="6" name="直線單箭頭接點 5"/>
          <p:cNvCxnSpPr/>
          <p:nvPr/>
        </p:nvCxnSpPr>
        <p:spPr>
          <a:xfrm>
            <a:off x="612000" y="3429000"/>
            <a:ext cx="7920000" cy="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H="1">
            <a:off x="1512000" y="3789000"/>
            <a:ext cx="648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H="1" flipV="1">
            <a:off x="612000" y="3429000"/>
            <a:ext cx="28" cy="900000"/>
          </a:xfrm>
          <a:prstGeom prst="line">
            <a:avLst/>
          </a:prstGeom>
          <a:ln w="19050">
            <a:solidFill>
              <a:srgbClr val="0000FF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1512000" y="3789000"/>
            <a:ext cx="0" cy="36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7992000" y="3789000"/>
            <a:ext cx="0" cy="539992"/>
          </a:xfrm>
          <a:prstGeom prst="line">
            <a:avLst/>
          </a:prstGeom>
          <a:ln w="19050">
            <a:solidFill>
              <a:srgbClr val="FF0000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964003"/>
              </p:ext>
            </p:extLst>
          </p:nvPr>
        </p:nvGraphicFramePr>
        <p:xfrm>
          <a:off x="4752000" y="50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6" name="直線單箭頭接點 25"/>
          <p:cNvCxnSpPr/>
          <p:nvPr/>
        </p:nvCxnSpPr>
        <p:spPr>
          <a:xfrm flipV="1">
            <a:off x="4572000" y="4509000"/>
            <a:ext cx="222" cy="72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79961"/>
              </p:ext>
            </p:extLst>
          </p:nvPr>
        </p:nvGraphicFramePr>
        <p:xfrm>
          <a:off x="7092000" y="41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470940"/>
              </p:ext>
            </p:extLst>
          </p:nvPr>
        </p:nvGraphicFramePr>
        <p:xfrm>
          <a:off x="5472000" y="41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文字方塊 30"/>
          <p:cNvSpPr txBox="1"/>
          <p:nvPr/>
        </p:nvSpPr>
        <p:spPr>
          <a:xfrm>
            <a:off x="6552000" y="4149000"/>
            <a:ext cx="540000" cy="360000"/>
          </a:xfrm>
          <a:prstGeom prst="rect">
            <a:avLst/>
          </a:prstGeom>
          <a:noFill/>
        </p:spPr>
        <p:txBody>
          <a:bodyPr wrap="none" tIns="0" bIns="36000" anchor="ctr" anchorCtr="0"/>
          <a:lstStyle/>
          <a:p>
            <a:pPr algn="ctr">
              <a:defRPr/>
            </a:pPr>
            <a:r>
              <a:rPr lang="en-US" altLang="zh-TW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⋯</a:t>
            </a:r>
            <a:endParaRPr lang="zh-TW" altLang="en-US" sz="2800" dirty="0">
              <a:latin typeface="+mj-lt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499577"/>
              </p:ext>
            </p:extLst>
          </p:nvPr>
        </p:nvGraphicFramePr>
        <p:xfrm>
          <a:off x="4032000" y="41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868801"/>
              </p:ext>
            </p:extLst>
          </p:nvPr>
        </p:nvGraphicFramePr>
        <p:xfrm>
          <a:off x="2412000" y="41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文字方塊 33"/>
          <p:cNvSpPr txBox="1"/>
          <p:nvPr/>
        </p:nvSpPr>
        <p:spPr>
          <a:xfrm>
            <a:off x="3492000" y="4149000"/>
            <a:ext cx="540000" cy="360000"/>
          </a:xfrm>
          <a:prstGeom prst="rect">
            <a:avLst/>
          </a:prstGeom>
          <a:noFill/>
        </p:spPr>
        <p:txBody>
          <a:bodyPr wrap="none" tIns="0" bIns="36000" anchor="ctr" anchorCtr="0"/>
          <a:lstStyle/>
          <a:p>
            <a:pPr algn="ctr">
              <a:defRPr/>
            </a:pPr>
            <a:r>
              <a:rPr lang="en-US" altLang="zh-TW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⋯</a:t>
            </a:r>
            <a:endParaRPr lang="zh-TW" altLang="en-US" sz="2800" dirty="0">
              <a:latin typeface="+mj-lt"/>
            </a:endParaRPr>
          </a:p>
        </p:txBody>
      </p:sp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555772"/>
              </p:ext>
            </p:extLst>
          </p:nvPr>
        </p:nvGraphicFramePr>
        <p:xfrm>
          <a:off x="972000" y="41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5" name="直線單箭頭接點 44"/>
          <p:cNvCxnSpPr>
            <a:stCxn id="21" idx="3"/>
            <a:endCxn id="46" idx="1"/>
          </p:cNvCxnSpPr>
          <p:nvPr/>
        </p:nvCxnSpPr>
        <p:spPr>
          <a:xfrm>
            <a:off x="1872000" y="423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 flipH="1">
            <a:off x="612000" y="4329000"/>
            <a:ext cx="540000" cy="0"/>
          </a:xfrm>
          <a:prstGeom prst="line">
            <a:avLst/>
          </a:prstGeom>
          <a:ln w="19050">
            <a:solidFill>
              <a:srgbClr val="0000FF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27" idx="3"/>
          </p:cNvCxnSpPr>
          <p:nvPr/>
        </p:nvCxnSpPr>
        <p:spPr>
          <a:xfrm flipH="1">
            <a:off x="8172000" y="4329000"/>
            <a:ext cx="360006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/>
          <p:nvPr/>
        </p:nvCxnSpPr>
        <p:spPr>
          <a:xfrm>
            <a:off x="8532000" y="3429000"/>
            <a:ext cx="0" cy="90000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/>
          <p:nvPr/>
        </p:nvCxnSpPr>
        <p:spPr>
          <a:xfrm flipH="1">
            <a:off x="4572000" y="5229000"/>
            <a:ext cx="360000" cy="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61" idx="1"/>
            <a:endCxn id="60" idx="3"/>
          </p:cNvCxnSpPr>
          <p:nvPr/>
        </p:nvCxnSpPr>
        <p:spPr>
          <a:xfrm flipH="1">
            <a:off x="2052000" y="4419000"/>
            <a:ext cx="54000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512000" y="414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2412000" y="414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1692000" y="43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2592000" y="43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3" name="直線單箭頭接點 72"/>
          <p:cNvCxnSpPr>
            <a:stCxn id="76" idx="3"/>
            <a:endCxn id="77" idx="1"/>
          </p:cNvCxnSpPr>
          <p:nvPr/>
        </p:nvCxnSpPr>
        <p:spPr>
          <a:xfrm>
            <a:off x="4932000" y="423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stCxn id="79" idx="1"/>
            <a:endCxn id="78" idx="3"/>
          </p:cNvCxnSpPr>
          <p:nvPr/>
        </p:nvCxnSpPr>
        <p:spPr>
          <a:xfrm flipH="1">
            <a:off x="5112000" y="4419000"/>
            <a:ext cx="54000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4572000" y="414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5472000" y="414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/>
          <p:cNvSpPr/>
          <p:nvPr/>
        </p:nvSpPr>
        <p:spPr>
          <a:xfrm>
            <a:off x="4752000" y="43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/>
          <p:cNvSpPr/>
          <p:nvPr/>
        </p:nvSpPr>
        <p:spPr>
          <a:xfrm>
            <a:off x="5652000" y="43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1512000" y="4509000"/>
            <a:ext cx="0" cy="72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792000" y="5409000"/>
            <a:ext cx="1439862" cy="3600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Header Node</a:t>
            </a:r>
            <a:endParaRPr lang="zh-TW" altLang="en-US" dirty="0">
              <a:latin typeface="+mj-lt"/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V="1">
            <a:off x="4032000" y="4509000"/>
            <a:ext cx="180000" cy="72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 flipV="1">
            <a:off x="5292000" y="5409000"/>
            <a:ext cx="0" cy="72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26"/>
          <p:cNvSpPr>
            <a:spLocks noChangeArrowheads="1"/>
          </p:cNvSpPr>
          <p:nvPr/>
        </p:nvSpPr>
        <p:spPr bwMode="auto">
          <a:xfrm>
            <a:off x="4032000" y="5949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 anchorCtr="0"/>
          <a:lstStyle/>
          <a:p>
            <a:pPr algn="r"/>
            <a:r>
              <a:rPr kumimoji="0" lang="en-US" altLang="zh-TW" i="1" dirty="0" err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newnode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7" name="矩形 26"/>
          <p:cNvSpPr>
            <a:spLocks noChangeArrowheads="1"/>
          </p:cNvSpPr>
          <p:nvPr/>
        </p:nvSpPr>
        <p:spPr bwMode="auto">
          <a:xfrm>
            <a:off x="3132000" y="504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36000" anchor="ctr" anchorCtr="0"/>
          <a:lstStyle/>
          <a:p>
            <a:pPr algn="r"/>
            <a:r>
              <a:rPr kumimoji="0" lang="en-US" altLang="zh-TW" i="1" dirty="0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node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112000" y="5949000"/>
            <a:ext cx="360000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3852000" y="5049000"/>
            <a:ext cx="360000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/>
        </p:nvSpPr>
        <p:spPr>
          <a:xfrm>
            <a:off x="1332000" y="5049000"/>
            <a:ext cx="360000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908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內容版面配置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insert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to the right of node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ea typeface="細明體" panose="02020509000000000000" pitchFamily="49" charset="-120"/>
              </a:rPr>
              <a:t>nodePointer</a:t>
            </a:r>
            <a:r>
              <a:rPr lang="en-US" altLang="zh-TW" dirty="0">
                <a:ea typeface="細明體" panose="02020509000000000000" pitchFamily="49" charset="-120"/>
              </a:rPr>
              <a:t> node, </a:t>
            </a:r>
            <a:r>
              <a:rPr lang="en-US" altLang="zh-TW" dirty="0" err="1">
                <a:ea typeface="細明體" panose="02020509000000000000" pitchFamily="49" charset="-120"/>
              </a:rPr>
              <a:t>nodePointer</a:t>
            </a:r>
            <a:r>
              <a:rPr lang="en-US" altLang="zh-TW" dirty="0"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ea typeface="細明體" panose="02020509000000000000" pitchFamily="49" charset="-120"/>
              </a:rPr>
              <a:t>-&gt;left = node;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-&gt;right = node-&gt;right</a:t>
            </a:r>
            <a:r>
              <a:rPr lang="en-US" altLang="zh-TW" dirty="0"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node-&gt;right-&gt;left =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node-&gt;right =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b="1" dirty="0" smtClean="0"/>
          </a:p>
        </p:txBody>
      </p:sp>
      <p:cxnSp>
        <p:nvCxnSpPr>
          <p:cNvPr id="6" name="直線單箭頭接點 5"/>
          <p:cNvCxnSpPr/>
          <p:nvPr/>
        </p:nvCxnSpPr>
        <p:spPr>
          <a:xfrm>
            <a:off x="612000" y="3429000"/>
            <a:ext cx="7920000" cy="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H="1">
            <a:off x="1512000" y="3789000"/>
            <a:ext cx="648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H="1" flipV="1">
            <a:off x="612000" y="3429000"/>
            <a:ext cx="28" cy="900000"/>
          </a:xfrm>
          <a:prstGeom prst="line">
            <a:avLst/>
          </a:prstGeom>
          <a:ln w="19050">
            <a:solidFill>
              <a:srgbClr val="0000FF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1512000" y="3789000"/>
            <a:ext cx="0" cy="36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7992000" y="3789000"/>
            <a:ext cx="0" cy="539992"/>
          </a:xfrm>
          <a:prstGeom prst="line">
            <a:avLst/>
          </a:prstGeom>
          <a:ln w="19050">
            <a:solidFill>
              <a:srgbClr val="FF0000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964003"/>
              </p:ext>
            </p:extLst>
          </p:nvPr>
        </p:nvGraphicFramePr>
        <p:xfrm>
          <a:off x="4752000" y="50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6" name="直線單箭頭接點 25"/>
          <p:cNvCxnSpPr/>
          <p:nvPr/>
        </p:nvCxnSpPr>
        <p:spPr>
          <a:xfrm flipV="1">
            <a:off x="4572000" y="4509000"/>
            <a:ext cx="222" cy="72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V="1">
            <a:off x="6012000" y="4509000"/>
            <a:ext cx="391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79961"/>
              </p:ext>
            </p:extLst>
          </p:nvPr>
        </p:nvGraphicFramePr>
        <p:xfrm>
          <a:off x="7092000" y="41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470940"/>
              </p:ext>
            </p:extLst>
          </p:nvPr>
        </p:nvGraphicFramePr>
        <p:xfrm>
          <a:off x="5472000" y="41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文字方塊 30"/>
          <p:cNvSpPr txBox="1"/>
          <p:nvPr/>
        </p:nvSpPr>
        <p:spPr>
          <a:xfrm>
            <a:off x="6552000" y="4149000"/>
            <a:ext cx="540000" cy="360000"/>
          </a:xfrm>
          <a:prstGeom prst="rect">
            <a:avLst/>
          </a:prstGeom>
          <a:noFill/>
        </p:spPr>
        <p:txBody>
          <a:bodyPr wrap="none" tIns="0" bIns="36000" anchor="ctr" anchorCtr="0"/>
          <a:lstStyle/>
          <a:p>
            <a:pPr algn="ctr">
              <a:defRPr/>
            </a:pPr>
            <a:r>
              <a:rPr lang="en-US" altLang="zh-TW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⋯</a:t>
            </a:r>
            <a:endParaRPr lang="zh-TW" altLang="en-US" sz="2800" dirty="0">
              <a:latin typeface="+mj-lt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499577"/>
              </p:ext>
            </p:extLst>
          </p:nvPr>
        </p:nvGraphicFramePr>
        <p:xfrm>
          <a:off x="4032000" y="41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868801"/>
              </p:ext>
            </p:extLst>
          </p:nvPr>
        </p:nvGraphicFramePr>
        <p:xfrm>
          <a:off x="2412000" y="41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文字方塊 33"/>
          <p:cNvSpPr txBox="1"/>
          <p:nvPr/>
        </p:nvSpPr>
        <p:spPr>
          <a:xfrm>
            <a:off x="3492000" y="4149000"/>
            <a:ext cx="540000" cy="360000"/>
          </a:xfrm>
          <a:prstGeom prst="rect">
            <a:avLst/>
          </a:prstGeom>
          <a:noFill/>
        </p:spPr>
        <p:txBody>
          <a:bodyPr wrap="none" tIns="0" bIns="36000" anchor="ctr" anchorCtr="0"/>
          <a:lstStyle/>
          <a:p>
            <a:pPr algn="ctr">
              <a:defRPr/>
            </a:pPr>
            <a:r>
              <a:rPr lang="en-US" altLang="zh-TW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⋯</a:t>
            </a:r>
            <a:endParaRPr lang="zh-TW" altLang="en-US" sz="2800" dirty="0">
              <a:latin typeface="+mj-lt"/>
            </a:endParaRPr>
          </a:p>
        </p:txBody>
      </p:sp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555772"/>
              </p:ext>
            </p:extLst>
          </p:nvPr>
        </p:nvGraphicFramePr>
        <p:xfrm>
          <a:off x="972000" y="41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5" name="直線單箭頭接點 44"/>
          <p:cNvCxnSpPr>
            <a:stCxn id="21" idx="3"/>
            <a:endCxn id="46" idx="1"/>
          </p:cNvCxnSpPr>
          <p:nvPr/>
        </p:nvCxnSpPr>
        <p:spPr>
          <a:xfrm>
            <a:off x="1872000" y="423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 flipH="1">
            <a:off x="612000" y="4329000"/>
            <a:ext cx="540000" cy="0"/>
          </a:xfrm>
          <a:prstGeom prst="line">
            <a:avLst/>
          </a:prstGeom>
          <a:ln w="19050">
            <a:solidFill>
              <a:srgbClr val="0000FF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27" idx="3"/>
          </p:cNvCxnSpPr>
          <p:nvPr/>
        </p:nvCxnSpPr>
        <p:spPr>
          <a:xfrm flipH="1">
            <a:off x="8172000" y="4329000"/>
            <a:ext cx="360006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/>
          <p:nvPr/>
        </p:nvCxnSpPr>
        <p:spPr>
          <a:xfrm>
            <a:off x="8532000" y="3429000"/>
            <a:ext cx="0" cy="90000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/>
          <p:nvPr/>
        </p:nvCxnSpPr>
        <p:spPr>
          <a:xfrm flipH="1">
            <a:off x="4572000" y="5229000"/>
            <a:ext cx="360000" cy="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/>
          <p:cNvCxnSpPr/>
          <p:nvPr/>
        </p:nvCxnSpPr>
        <p:spPr>
          <a:xfrm>
            <a:off x="5652000" y="5229000"/>
            <a:ext cx="36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61" idx="1"/>
            <a:endCxn id="60" idx="3"/>
          </p:cNvCxnSpPr>
          <p:nvPr/>
        </p:nvCxnSpPr>
        <p:spPr>
          <a:xfrm flipH="1">
            <a:off x="2052000" y="4419000"/>
            <a:ext cx="54000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512000" y="414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2412000" y="414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1692000" y="43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2592000" y="43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3" name="直線單箭頭接點 72"/>
          <p:cNvCxnSpPr>
            <a:stCxn id="76" idx="3"/>
            <a:endCxn id="77" idx="1"/>
          </p:cNvCxnSpPr>
          <p:nvPr/>
        </p:nvCxnSpPr>
        <p:spPr>
          <a:xfrm>
            <a:off x="4932000" y="423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stCxn id="79" idx="1"/>
            <a:endCxn id="78" idx="3"/>
          </p:cNvCxnSpPr>
          <p:nvPr/>
        </p:nvCxnSpPr>
        <p:spPr>
          <a:xfrm flipH="1">
            <a:off x="5112000" y="4419000"/>
            <a:ext cx="54000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4572000" y="414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5472000" y="414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/>
          <p:cNvSpPr/>
          <p:nvPr/>
        </p:nvSpPr>
        <p:spPr>
          <a:xfrm>
            <a:off x="4752000" y="43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/>
          <p:cNvSpPr/>
          <p:nvPr/>
        </p:nvSpPr>
        <p:spPr>
          <a:xfrm>
            <a:off x="5652000" y="43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" name="直線單箭頭接點 40"/>
          <p:cNvCxnSpPr/>
          <p:nvPr/>
        </p:nvCxnSpPr>
        <p:spPr>
          <a:xfrm flipV="1">
            <a:off x="1512000" y="4509000"/>
            <a:ext cx="0" cy="72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792000" y="5409000"/>
            <a:ext cx="1439862" cy="3600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Header Node</a:t>
            </a:r>
            <a:endParaRPr lang="zh-TW" altLang="en-US" dirty="0">
              <a:latin typeface="+mj-lt"/>
            </a:endParaRPr>
          </a:p>
        </p:txBody>
      </p:sp>
      <p:cxnSp>
        <p:nvCxnSpPr>
          <p:cNvPr id="43" name="直線單箭頭接點 42"/>
          <p:cNvCxnSpPr/>
          <p:nvPr/>
        </p:nvCxnSpPr>
        <p:spPr>
          <a:xfrm flipV="1">
            <a:off x="4032000" y="4509000"/>
            <a:ext cx="180000" cy="72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flipV="1">
            <a:off x="5292000" y="5409000"/>
            <a:ext cx="0" cy="72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26"/>
          <p:cNvSpPr>
            <a:spLocks noChangeArrowheads="1"/>
          </p:cNvSpPr>
          <p:nvPr/>
        </p:nvSpPr>
        <p:spPr bwMode="auto">
          <a:xfrm>
            <a:off x="4032000" y="5949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 anchorCtr="0"/>
          <a:lstStyle/>
          <a:p>
            <a:pPr algn="r"/>
            <a:r>
              <a:rPr kumimoji="0" lang="en-US" altLang="zh-TW" i="1" dirty="0" err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newnode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8" name="矩形 26"/>
          <p:cNvSpPr>
            <a:spLocks noChangeArrowheads="1"/>
          </p:cNvSpPr>
          <p:nvPr/>
        </p:nvSpPr>
        <p:spPr bwMode="auto">
          <a:xfrm>
            <a:off x="3132000" y="504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36000" anchor="ctr" anchorCtr="0"/>
          <a:lstStyle/>
          <a:p>
            <a:pPr algn="r"/>
            <a:r>
              <a:rPr kumimoji="0" lang="en-US" altLang="zh-TW" i="1" dirty="0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node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112000" y="5949000"/>
            <a:ext cx="360000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/>
        </p:nvSpPr>
        <p:spPr>
          <a:xfrm>
            <a:off x="3852000" y="5049000"/>
            <a:ext cx="360000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/>
          <p:cNvSpPr/>
          <p:nvPr/>
        </p:nvSpPr>
        <p:spPr>
          <a:xfrm>
            <a:off x="1332000" y="5049000"/>
            <a:ext cx="360000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362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內容版面配置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insert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to the right of node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ea typeface="細明體" panose="02020509000000000000" pitchFamily="49" charset="-120"/>
              </a:rPr>
              <a:t>nodePointer</a:t>
            </a:r>
            <a:r>
              <a:rPr lang="en-US" altLang="zh-TW" dirty="0">
                <a:ea typeface="細明體" panose="02020509000000000000" pitchFamily="49" charset="-120"/>
              </a:rPr>
              <a:t> node, </a:t>
            </a:r>
            <a:r>
              <a:rPr lang="en-US" altLang="zh-TW" dirty="0" err="1">
                <a:ea typeface="細明體" panose="02020509000000000000" pitchFamily="49" charset="-120"/>
              </a:rPr>
              <a:t>nodePointer</a:t>
            </a:r>
            <a:r>
              <a:rPr lang="en-US" altLang="zh-TW" dirty="0"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ea typeface="細明體" panose="02020509000000000000" pitchFamily="49" charset="-120"/>
              </a:rPr>
              <a:t>-&gt;left = node;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ea typeface="細明體" panose="02020509000000000000" pitchFamily="49" charset="-120"/>
              </a:rPr>
              <a:t>-&gt;right = node-&gt;right;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node-&gt;right-&gt;left =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node-&gt;right =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b="1" dirty="0" smtClean="0"/>
          </a:p>
        </p:txBody>
      </p:sp>
      <p:cxnSp>
        <p:nvCxnSpPr>
          <p:cNvPr id="6" name="直線單箭頭接點 5"/>
          <p:cNvCxnSpPr/>
          <p:nvPr/>
        </p:nvCxnSpPr>
        <p:spPr>
          <a:xfrm>
            <a:off x="612000" y="3429000"/>
            <a:ext cx="7920000" cy="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H="1">
            <a:off x="1512000" y="3789000"/>
            <a:ext cx="648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H="1" flipV="1">
            <a:off x="612000" y="3429000"/>
            <a:ext cx="28" cy="900000"/>
          </a:xfrm>
          <a:prstGeom prst="line">
            <a:avLst/>
          </a:prstGeom>
          <a:ln w="19050">
            <a:solidFill>
              <a:srgbClr val="0000FF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1512000" y="3789000"/>
            <a:ext cx="0" cy="36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7992000" y="3789000"/>
            <a:ext cx="0" cy="539992"/>
          </a:xfrm>
          <a:prstGeom prst="line">
            <a:avLst/>
          </a:prstGeom>
          <a:ln w="19050">
            <a:solidFill>
              <a:srgbClr val="FF0000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964003"/>
              </p:ext>
            </p:extLst>
          </p:nvPr>
        </p:nvGraphicFramePr>
        <p:xfrm>
          <a:off x="4752000" y="50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6" name="直線單箭頭接點 25"/>
          <p:cNvCxnSpPr/>
          <p:nvPr/>
        </p:nvCxnSpPr>
        <p:spPr>
          <a:xfrm flipV="1">
            <a:off x="4572000" y="4509000"/>
            <a:ext cx="222" cy="72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V="1">
            <a:off x="6012000" y="4509000"/>
            <a:ext cx="391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79961"/>
              </p:ext>
            </p:extLst>
          </p:nvPr>
        </p:nvGraphicFramePr>
        <p:xfrm>
          <a:off x="7092000" y="41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470940"/>
              </p:ext>
            </p:extLst>
          </p:nvPr>
        </p:nvGraphicFramePr>
        <p:xfrm>
          <a:off x="5472000" y="41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文字方塊 30"/>
          <p:cNvSpPr txBox="1"/>
          <p:nvPr/>
        </p:nvSpPr>
        <p:spPr>
          <a:xfrm>
            <a:off x="6552000" y="4149000"/>
            <a:ext cx="540000" cy="360000"/>
          </a:xfrm>
          <a:prstGeom prst="rect">
            <a:avLst/>
          </a:prstGeom>
          <a:noFill/>
        </p:spPr>
        <p:txBody>
          <a:bodyPr wrap="none" tIns="0" bIns="36000" anchor="ctr" anchorCtr="0"/>
          <a:lstStyle/>
          <a:p>
            <a:pPr algn="ctr">
              <a:defRPr/>
            </a:pPr>
            <a:r>
              <a:rPr lang="en-US" altLang="zh-TW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⋯</a:t>
            </a:r>
            <a:endParaRPr lang="zh-TW" altLang="en-US" sz="2800" dirty="0">
              <a:latin typeface="+mj-lt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499577"/>
              </p:ext>
            </p:extLst>
          </p:nvPr>
        </p:nvGraphicFramePr>
        <p:xfrm>
          <a:off x="4032000" y="41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868801"/>
              </p:ext>
            </p:extLst>
          </p:nvPr>
        </p:nvGraphicFramePr>
        <p:xfrm>
          <a:off x="2412000" y="41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文字方塊 33"/>
          <p:cNvSpPr txBox="1"/>
          <p:nvPr/>
        </p:nvSpPr>
        <p:spPr>
          <a:xfrm>
            <a:off x="3492000" y="4149000"/>
            <a:ext cx="540000" cy="360000"/>
          </a:xfrm>
          <a:prstGeom prst="rect">
            <a:avLst/>
          </a:prstGeom>
          <a:noFill/>
        </p:spPr>
        <p:txBody>
          <a:bodyPr wrap="none" tIns="0" bIns="36000" anchor="ctr" anchorCtr="0"/>
          <a:lstStyle/>
          <a:p>
            <a:pPr algn="ctr">
              <a:defRPr/>
            </a:pPr>
            <a:r>
              <a:rPr lang="en-US" altLang="zh-TW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⋯</a:t>
            </a:r>
            <a:endParaRPr lang="zh-TW" altLang="en-US" sz="2800" dirty="0">
              <a:latin typeface="+mj-lt"/>
            </a:endParaRPr>
          </a:p>
        </p:txBody>
      </p:sp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555772"/>
              </p:ext>
            </p:extLst>
          </p:nvPr>
        </p:nvGraphicFramePr>
        <p:xfrm>
          <a:off x="972000" y="41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5" name="直線單箭頭接點 44"/>
          <p:cNvCxnSpPr>
            <a:stCxn id="21" idx="3"/>
            <a:endCxn id="46" idx="1"/>
          </p:cNvCxnSpPr>
          <p:nvPr/>
        </p:nvCxnSpPr>
        <p:spPr>
          <a:xfrm>
            <a:off x="1872000" y="423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 flipH="1">
            <a:off x="612000" y="4329000"/>
            <a:ext cx="540000" cy="0"/>
          </a:xfrm>
          <a:prstGeom prst="line">
            <a:avLst/>
          </a:prstGeom>
          <a:ln w="19050">
            <a:solidFill>
              <a:srgbClr val="0000FF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27" idx="3"/>
          </p:cNvCxnSpPr>
          <p:nvPr/>
        </p:nvCxnSpPr>
        <p:spPr>
          <a:xfrm flipH="1">
            <a:off x="8172000" y="4329000"/>
            <a:ext cx="360006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/>
          <p:nvPr/>
        </p:nvCxnSpPr>
        <p:spPr>
          <a:xfrm>
            <a:off x="8532000" y="3429000"/>
            <a:ext cx="0" cy="90000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/>
          <p:nvPr/>
        </p:nvCxnSpPr>
        <p:spPr>
          <a:xfrm flipH="1">
            <a:off x="4572000" y="5229000"/>
            <a:ext cx="360000" cy="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/>
          <p:cNvCxnSpPr/>
          <p:nvPr/>
        </p:nvCxnSpPr>
        <p:spPr>
          <a:xfrm>
            <a:off x="5652000" y="5229000"/>
            <a:ext cx="36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61" idx="1"/>
            <a:endCxn id="60" idx="3"/>
          </p:cNvCxnSpPr>
          <p:nvPr/>
        </p:nvCxnSpPr>
        <p:spPr>
          <a:xfrm flipH="1">
            <a:off x="2052000" y="4419000"/>
            <a:ext cx="54000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512000" y="414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2412000" y="414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1692000" y="43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2592000" y="43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3" name="直線單箭頭接點 72"/>
          <p:cNvCxnSpPr>
            <a:stCxn id="76" idx="3"/>
            <a:endCxn id="77" idx="1"/>
          </p:cNvCxnSpPr>
          <p:nvPr/>
        </p:nvCxnSpPr>
        <p:spPr>
          <a:xfrm>
            <a:off x="4932000" y="423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stCxn id="79" idx="1"/>
            <a:endCxn id="78" idx="3"/>
          </p:cNvCxnSpPr>
          <p:nvPr/>
        </p:nvCxnSpPr>
        <p:spPr>
          <a:xfrm flipH="1">
            <a:off x="5112000" y="4419000"/>
            <a:ext cx="54000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4572000" y="414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5472000" y="414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/>
          <p:cNvSpPr/>
          <p:nvPr/>
        </p:nvSpPr>
        <p:spPr>
          <a:xfrm>
            <a:off x="4752000" y="43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/>
          <p:cNvSpPr/>
          <p:nvPr/>
        </p:nvSpPr>
        <p:spPr>
          <a:xfrm>
            <a:off x="5652000" y="43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" name="直線單箭頭接點 40"/>
          <p:cNvCxnSpPr/>
          <p:nvPr/>
        </p:nvCxnSpPr>
        <p:spPr>
          <a:xfrm flipV="1">
            <a:off x="1512000" y="4509000"/>
            <a:ext cx="0" cy="72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792000" y="5409000"/>
            <a:ext cx="1439862" cy="3600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Header Node</a:t>
            </a:r>
            <a:endParaRPr lang="zh-TW" altLang="en-US" dirty="0">
              <a:latin typeface="+mj-lt"/>
            </a:endParaRPr>
          </a:p>
        </p:txBody>
      </p:sp>
      <p:cxnSp>
        <p:nvCxnSpPr>
          <p:cNvPr id="43" name="直線單箭頭接點 42"/>
          <p:cNvCxnSpPr/>
          <p:nvPr/>
        </p:nvCxnSpPr>
        <p:spPr>
          <a:xfrm flipV="1">
            <a:off x="4032000" y="4509000"/>
            <a:ext cx="180000" cy="72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flipV="1">
            <a:off x="5292000" y="5409000"/>
            <a:ext cx="0" cy="72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26"/>
          <p:cNvSpPr>
            <a:spLocks noChangeArrowheads="1"/>
          </p:cNvSpPr>
          <p:nvPr/>
        </p:nvSpPr>
        <p:spPr bwMode="auto">
          <a:xfrm>
            <a:off x="4032000" y="5949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 anchorCtr="0"/>
          <a:lstStyle/>
          <a:p>
            <a:pPr algn="r"/>
            <a:r>
              <a:rPr kumimoji="0" lang="en-US" altLang="zh-TW" i="1" dirty="0" err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newnode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8" name="矩形 26"/>
          <p:cNvSpPr>
            <a:spLocks noChangeArrowheads="1"/>
          </p:cNvSpPr>
          <p:nvPr/>
        </p:nvSpPr>
        <p:spPr bwMode="auto">
          <a:xfrm>
            <a:off x="3132000" y="504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36000" anchor="ctr" anchorCtr="0"/>
          <a:lstStyle/>
          <a:p>
            <a:pPr algn="r"/>
            <a:r>
              <a:rPr kumimoji="0" lang="en-US" altLang="zh-TW" i="1" dirty="0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node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112000" y="5949000"/>
            <a:ext cx="360000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/>
        </p:nvSpPr>
        <p:spPr>
          <a:xfrm>
            <a:off x="3852000" y="5049000"/>
            <a:ext cx="360000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/>
          <p:cNvSpPr/>
          <p:nvPr/>
        </p:nvSpPr>
        <p:spPr>
          <a:xfrm>
            <a:off x="1332000" y="5049000"/>
            <a:ext cx="360000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404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75" y="260350"/>
            <a:ext cx="8351838" cy="720725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Doubly Linked Lists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32001" y="1089000"/>
            <a:ext cx="8280000" cy="900000"/>
          </a:xfrm>
        </p:spPr>
        <p:txBody>
          <a:bodyPr/>
          <a:lstStyle/>
          <a:p>
            <a:pPr eaLnBrk="1" hangingPunct="1"/>
            <a:r>
              <a:rPr lang="en-US" altLang="zh-TW" sz="2400" dirty="0" smtClean="0"/>
              <a:t>Singly linked lists pose problems because we can move easily only in the direction of the links</a:t>
            </a:r>
            <a:endParaRPr lang="en-US" altLang="zh-TW" sz="3600" dirty="0" smtClean="0"/>
          </a:p>
        </p:txBody>
      </p:sp>
      <p:sp>
        <p:nvSpPr>
          <p:cNvPr id="3076" name="內容版面配置區 14"/>
          <p:cNvSpPr>
            <a:spLocks noGrp="1"/>
          </p:cNvSpPr>
          <p:nvPr>
            <p:ph sz="half" idx="2"/>
          </p:nvPr>
        </p:nvSpPr>
        <p:spPr>
          <a:xfrm>
            <a:off x="432001" y="3429000"/>
            <a:ext cx="8280000" cy="3060000"/>
          </a:xfrm>
        </p:spPr>
        <p:txBody>
          <a:bodyPr/>
          <a:lstStyle/>
          <a:p>
            <a:pPr eaLnBrk="1" hangingPunct="1"/>
            <a:r>
              <a:rPr lang="en-US" altLang="zh-TW" sz="2400" dirty="0" smtClean="0"/>
              <a:t>A node in a doubly linked list has at least three fields a left link field (</a:t>
            </a:r>
            <a:r>
              <a:rPr lang="en-US" altLang="zh-TW" sz="2400" i="1" dirty="0"/>
              <a:t>lef</a:t>
            </a:r>
            <a:r>
              <a:rPr lang="en-US" altLang="zh-TW" sz="2400" i="1" spc="200" dirty="0"/>
              <a:t>t</a:t>
            </a:r>
            <a:r>
              <a:rPr lang="en-US" altLang="zh-TW" sz="2400" dirty="0" smtClean="0"/>
              <a:t>), a data field (</a:t>
            </a:r>
            <a:r>
              <a:rPr lang="en-US" altLang="zh-TW" sz="2400" i="1" dirty="0" smtClean="0"/>
              <a:t>data</a:t>
            </a:r>
            <a:r>
              <a:rPr lang="en-US" altLang="zh-TW" sz="2400" dirty="0" smtClean="0"/>
              <a:t>), and a right link field (</a:t>
            </a:r>
            <a:r>
              <a:rPr lang="en-US" altLang="zh-TW" sz="2400" i="1" dirty="0" smtClean="0"/>
              <a:t>righ</a:t>
            </a:r>
            <a:r>
              <a:rPr lang="en-US" altLang="zh-TW" i="1" spc="200" dirty="0">
                <a:solidFill>
                  <a:prstClr val="black"/>
                </a:solidFill>
              </a:rPr>
              <a:t>t</a:t>
            </a:r>
            <a:r>
              <a:rPr lang="en-US" altLang="zh-TW" sz="2400" dirty="0" smtClean="0"/>
              <a:t>). The necessary declarations are:</a:t>
            </a:r>
          </a:p>
          <a:p>
            <a:pPr eaLnBrk="1" hangingPunct="1"/>
            <a:endParaRPr lang="en-US" altLang="zh-TW" sz="800" dirty="0" smtClean="0"/>
          </a:p>
          <a:p>
            <a:pPr marL="1885950" indent="0">
              <a:spcBef>
                <a:spcPts val="0"/>
              </a:spcBef>
              <a:buNone/>
            </a:pPr>
            <a:r>
              <a:rPr lang="en-US" altLang="zh-TW" sz="1600" dirty="0" err="1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typedef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struct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latin typeface="Lucida Console" panose="020B0609040504020204" pitchFamily="49" charset="0"/>
                <a:ea typeface="細明體" panose="02020509000000000000" pitchFamily="49" charset="-120"/>
              </a:rPr>
              <a:t>node *</a:t>
            </a:r>
            <a:r>
              <a:rPr lang="en-US" altLang="zh-TW" sz="1600" dirty="0" err="1">
                <a:latin typeface="Lucida Console" panose="020B0609040504020204" pitchFamily="49" charset="0"/>
                <a:ea typeface="細明體" panose="02020509000000000000" pitchFamily="49" charset="-120"/>
              </a:rPr>
              <a:t>nodePointer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marL="1885950" indent="0">
              <a:spcBef>
                <a:spcPts val="0"/>
              </a:spcBef>
              <a:buNone/>
            </a:pPr>
            <a:r>
              <a:rPr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struct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latin typeface="Lucida Console" panose="020B0609040504020204" pitchFamily="49" charset="0"/>
                <a:ea typeface="細明體" panose="02020509000000000000" pitchFamily="49" charset="-120"/>
              </a:rPr>
              <a:t>node</a:t>
            </a:r>
          </a:p>
          <a:p>
            <a:pPr marL="1885950" indent="0">
              <a:spcBef>
                <a:spcPts val="0"/>
              </a:spcBef>
              <a:buNone/>
            </a:pP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marL="1885950" indent="0">
              <a:spcBef>
                <a:spcPts val="0"/>
              </a:spcBef>
              <a:buNone/>
            </a:pP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latin typeface="Lucida Console" panose="020B0609040504020204" pitchFamily="49" charset="0"/>
                <a:ea typeface="細明體" panose="02020509000000000000" pitchFamily="49" charset="-120"/>
              </a:rPr>
              <a:t>nodePointer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left;</a:t>
            </a:r>
          </a:p>
          <a:p>
            <a:pPr marL="1885950" indent="0">
              <a:spcBef>
                <a:spcPts val="0"/>
              </a:spcBef>
              <a:buNone/>
            </a:pP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data;</a:t>
            </a:r>
          </a:p>
          <a:p>
            <a:pPr marL="1885950" indent="0">
              <a:spcBef>
                <a:spcPts val="0"/>
              </a:spcBef>
              <a:buNone/>
            </a:pP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latin typeface="Lucida Console" panose="020B0609040504020204" pitchFamily="49" charset="0"/>
                <a:ea typeface="細明體" panose="02020509000000000000" pitchFamily="49" charset="-120"/>
              </a:rPr>
              <a:t>nodePointer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right;</a:t>
            </a:r>
          </a:p>
          <a:p>
            <a:pPr marL="1885950" indent="0">
              <a:spcBef>
                <a:spcPts val="0"/>
              </a:spcBef>
              <a:buNone/>
            </a:pP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};</a:t>
            </a:r>
            <a:endParaRPr lang="zh-TW" altLang="en-US" sz="1600" dirty="0" smtClean="0">
              <a:latin typeface="Lucida Console" panose="020B0609040504020204" pitchFamily="49" charset="0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441286"/>
              </p:ext>
            </p:extLst>
          </p:nvPr>
        </p:nvGraphicFramePr>
        <p:xfrm>
          <a:off x="972000" y="2169000"/>
          <a:ext cx="72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zh-TW" altLang="en-US" sz="1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tci3"/>
                        </a:rPr>
                        <a:t>        </a:t>
                      </a:r>
                      <a:r>
                        <a:rPr kumimoji="0" lang="en-US" altLang="zh-TW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+mn-cs"/>
                          <a:sym typeface="tci3"/>
                        </a:rPr>
                        <a:t>•••</a:t>
                      </a:r>
                      <a:endParaRPr lang="zh-TW" altLang="en-US" dirty="0"/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 smtClean="0"/>
                        <a:t> </a:t>
                      </a:r>
                      <a:endParaRPr lang="zh-TW" altLang="en-US" b="1" dirty="0"/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700" dirty="0" smtClean="0">
                          <a:sym typeface="tci3"/>
                        </a:rPr>
                        <a:t>        </a:t>
                      </a:r>
                      <a:r>
                        <a:rPr lang="en-US" altLang="zh-TW" sz="1400" dirty="0" smtClean="0">
                          <a:latin typeface="Lucida Console" panose="020B0609040504020204" pitchFamily="49" charset="0"/>
                          <a:sym typeface="tci3"/>
                        </a:rPr>
                        <a:t>•••</a:t>
                      </a:r>
                      <a:endParaRPr lang="zh-TW" altLang="en-US" sz="1400" dirty="0"/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1" name="直線單箭頭接點 30"/>
          <p:cNvCxnSpPr/>
          <p:nvPr/>
        </p:nvCxnSpPr>
        <p:spPr>
          <a:xfrm>
            <a:off x="1512000" y="2349000"/>
            <a:ext cx="540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>
            <a:off x="2592000" y="2349000"/>
            <a:ext cx="540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3672000" y="2349000"/>
            <a:ext cx="540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4752000" y="2349000"/>
            <a:ext cx="540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5832000" y="2349000"/>
            <a:ext cx="540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5832000" y="2889000"/>
            <a:ext cx="360000" cy="360000"/>
          </a:xfrm>
          <a:prstGeom prst="rect">
            <a:avLst/>
          </a:prstGeom>
          <a:noFill/>
        </p:spPr>
        <p:txBody>
          <a:bodyPr wrap="none" tIns="0" bIns="54000" anchor="b" anchorCtr="0">
            <a:noAutofit/>
          </a:bodyPr>
          <a:lstStyle/>
          <a:p>
            <a:pPr algn="ctr">
              <a:defRPr/>
            </a:pPr>
            <a:r>
              <a:rPr lang="en-US" altLang="zh-TW" sz="2400" i="1" dirty="0" smtClean="0">
                <a:latin typeface="+mj-lt"/>
              </a:rPr>
              <a:t>p</a:t>
            </a:r>
            <a:endParaRPr lang="zh-TW" altLang="en-US" sz="2400" i="1" dirty="0">
              <a:latin typeface="+mj-lt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4032000" y="2889000"/>
            <a:ext cx="360000" cy="360000"/>
          </a:xfrm>
          <a:prstGeom prst="rect">
            <a:avLst/>
          </a:prstGeom>
          <a:noFill/>
        </p:spPr>
        <p:txBody>
          <a:bodyPr wrap="none" tIns="0" bIns="0">
            <a:noAutofit/>
          </a:bodyPr>
          <a:lstStyle/>
          <a:p>
            <a:pPr algn="ctr">
              <a:defRPr/>
            </a:pPr>
            <a:r>
              <a:rPr lang="en-US" altLang="zh-TW" sz="2400" dirty="0">
                <a:solidFill>
                  <a:srgbClr val="FF0000"/>
                </a:solidFill>
                <a:latin typeface="+mj-lt"/>
              </a:rPr>
              <a:t>?</a:t>
            </a:r>
            <a:endParaRPr lang="zh-TW" altLang="en-US" sz="2400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>
            <a:off x="6912000" y="2349000"/>
            <a:ext cx="540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V="1">
            <a:off x="5652002" y="2529000"/>
            <a:ext cx="1585" cy="54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V="1">
            <a:off x="4572000" y="2529000"/>
            <a:ext cx="0" cy="54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5472000" y="2889000"/>
            <a:ext cx="360000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4392000" y="2889000"/>
            <a:ext cx="360000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內容版面配置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insert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to the right of node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ea typeface="細明體" panose="02020509000000000000" pitchFamily="49" charset="-120"/>
              </a:rPr>
              <a:t>nodePointer</a:t>
            </a:r>
            <a:r>
              <a:rPr lang="en-US" altLang="zh-TW" dirty="0">
                <a:ea typeface="細明體" panose="02020509000000000000" pitchFamily="49" charset="-120"/>
              </a:rPr>
              <a:t> node, </a:t>
            </a:r>
            <a:r>
              <a:rPr lang="en-US" altLang="zh-TW" dirty="0" err="1">
                <a:ea typeface="細明體" panose="02020509000000000000" pitchFamily="49" charset="-120"/>
              </a:rPr>
              <a:t>nodePointer</a:t>
            </a:r>
            <a:r>
              <a:rPr lang="en-US" altLang="zh-TW" dirty="0"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ea typeface="細明體" panose="02020509000000000000" pitchFamily="49" charset="-120"/>
              </a:rPr>
              <a:t>-&gt;left = node;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ea typeface="細明體" panose="02020509000000000000" pitchFamily="49" charset="-120"/>
              </a:rPr>
              <a:t>-&gt;right = node-&gt;right;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node-&gt;right-&gt;left =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node-&gt;right =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b="1" dirty="0" smtClean="0"/>
          </a:p>
        </p:txBody>
      </p:sp>
      <p:cxnSp>
        <p:nvCxnSpPr>
          <p:cNvPr id="6" name="直線單箭頭接點 5"/>
          <p:cNvCxnSpPr/>
          <p:nvPr/>
        </p:nvCxnSpPr>
        <p:spPr>
          <a:xfrm>
            <a:off x="612000" y="3429000"/>
            <a:ext cx="7920000" cy="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H="1">
            <a:off x="1512000" y="3789000"/>
            <a:ext cx="648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endCxn id="24" idx="0"/>
          </p:cNvCxnSpPr>
          <p:nvPr/>
        </p:nvCxnSpPr>
        <p:spPr>
          <a:xfrm flipH="1">
            <a:off x="5292000" y="4329000"/>
            <a:ext cx="360000" cy="72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H="1" flipV="1">
            <a:off x="612000" y="3429000"/>
            <a:ext cx="28" cy="900000"/>
          </a:xfrm>
          <a:prstGeom prst="line">
            <a:avLst/>
          </a:prstGeom>
          <a:ln w="19050">
            <a:solidFill>
              <a:srgbClr val="0000FF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1512000" y="3789000"/>
            <a:ext cx="0" cy="36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7992000" y="3789000"/>
            <a:ext cx="0" cy="539992"/>
          </a:xfrm>
          <a:prstGeom prst="line">
            <a:avLst/>
          </a:prstGeom>
          <a:ln w="19050">
            <a:solidFill>
              <a:srgbClr val="FF0000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964003"/>
              </p:ext>
            </p:extLst>
          </p:nvPr>
        </p:nvGraphicFramePr>
        <p:xfrm>
          <a:off x="4752000" y="50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6" name="直線單箭頭接點 25"/>
          <p:cNvCxnSpPr/>
          <p:nvPr/>
        </p:nvCxnSpPr>
        <p:spPr>
          <a:xfrm flipV="1">
            <a:off x="4572000" y="4509000"/>
            <a:ext cx="222" cy="72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V="1">
            <a:off x="6012000" y="4509000"/>
            <a:ext cx="391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79961"/>
              </p:ext>
            </p:extLst>
          </p:nvPr>
        </p:nvGraphicFramePr>
        <p:xfrm>
          <a:off x="7092000" y="41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470940"/>
              </p:ext>
            </p:extLst>
          </p:nvPr>
        </p:nvGraphicFramePr>
        <p:xfrm>
          <a:off x="5472000" y="41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文字方塊 30"/>
          <p:cNvSpPr txBox="1"/>
          <p:nvPr/>
        </p:nvSpPr>
        <p:spPr>
          <a:xfrm>
            <a:off x="6552000" y="4149000"/>
            <a:ext cx="540000" cy="360000"/>
          </a:xfrm>
          <a:prstGeom prst="rect">
            <a:avLst/>
          </a:prstGeom>
          <a:noFill/>
        </p:spPr>
        <p:txBody>
          <a:bodyPr wrap="none" tIns="0" bIns="36000" anchor="ctr" anchorCtr="0"/>
          <a:lstStyle/>
          <a:p>
            <a:pPr algn="ctr">
              <a:defRPr/>
            </a:pPr>
            <a:r>
              <a:rPr lang="en-US" altLang="zh-TW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⋯</a:t>
            </a:r>
            <a:endParaRPr lang="zh-TW" altLang="en-US" sz="2800" dirty="0">
              <a:latin typeface="+mj-lt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499577"/>
              </p:ext>
            </p:extLst>
          </p:nvPr>
        </p:nvGraphicFramePr>
        <p:xfrm>
          <a:off x="4032000" y="41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868801"/>
              </p:ext>
            </p:extLst>
          </p:nvPr>
        </p:nvGraphicFramePr>
        <p:xfrm>
          <a:off x="2412000" y="41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文字方塊 33"/>
          <p:cNvSpPr txBox="1"/>
          <p:nvPr/>
        </p:nvSpPr>
        <p:spPr>
          <a:xfrm>
            <a:off x="3492000" y="4149000"/>
            <a:ext cx="540000" cy="360000"/>
          </a:xfrm>
          <a:prstGeom prst="rect">
            <a:avLst/>
          </a:prstGeom>
          <a:noFill/>
        </p:spPr>
        <p:txBody>
          <a:bodyPr wrap="none" tIns="0" bIns="36000" anchor="ctr" anchorCtr="0"/>
          <a:lstStyle/>
          <a:p>
            <a:pPr algn="ctr">
              <a:defRPr/>
            </a:pPr>
            <a:r>
              <a:rPr lang="en-US" altLang="zh-TW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⋯</a:t>
            </a:r>
            <a:endParaRPr lang="zh-TW" altLang="en-US" sz="2800" dirty="0">
              <a:latin typeface="+mj-lt"/>
            </a:endParaRPr>
          </a:p>
        </p:txBody>
      </p:sp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555772"/>
              </p:ext>
            </p:extLst>
          </p:nvPr>
        </p:nvGraphicFramePr>
        <p:xfrm>
          <a:off x="972000" y="41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5" name="直線單箭頭接點 44"/>
          <p:cNvCxnSpPr>
            <a:stCxn id="21" idx="3"/>
            <a:endCxn id="46" idx="1"/>
          </p:cNvCxnSpPr>
          <p:nvPr/>
        </p:nvCxnSpPr>
        <p:spPr>
          <a:xfrm>
            <a:off x="1872000" y="423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 flipH="1">
            <a:off x="612000" y="4329000"/>
            <a:ext cx="540000" cy="0"/>
          </a:xfrm>
          <a:prstGeom prst="line">
            <a:avLst/>
          </a:prstGeom>
          <a:ln w="19050">
            <a:solidFill>
              <a:srgbClr val="0000FF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27" idx="3"/>
          </p:cNvCxnSpPr>
          <p:nvPr/>
        </p:nvCxnSpPr>
        <p:spPr>
          <a:xfrm flipH="1">
            <a:off x="8172000" y="4329000"/>
            <a:ext cx="360006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/>
          <p:nvPr/>
        </p:nvCxnSpPr>
        <p:spPr>
          <a:xfrm>
            <a:off x="8532000" y="3429000"/>
            <a:ext cx="0" cy="90000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/>
          <p:nvPr/>
        </p:nvCxnSpPr>
        <p:spPr>
          <a:xfrm flipH="1">
            <a:off x="4572000" y="5229000"/>
            <a:ext cx="360000" cy="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/>
          <p:cNvCxnSpPr/>
          <p:nvPr/>
        </p:nvCxnSpPr>
        <p:spPr>
          <a:xfrm>
            <a:off x="5652000" y="5229000"/>
            <a:ext cx="36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61" idx="1"/>
            <a:endCxn id="60" idx="3"/>
          </p:cNvCxnSpPr>
          <p:nvPr/>
        </p:nvCxnSpPr>
        <p:spPr>
          <a:xfrm flipH="1">
            <a:off x="2052000" y="4419000"/>
            <a:ext cx="54000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512000" y="414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2412000" y="414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1692000" y="43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2592000" y="43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3" name="直線單箭頭接點 72"/>
          <p:cNvCxnSpPr>
            <a:stCxn id="76" idx="3"/>
            <a:endCxn id="77" idx="1"/>
          </p:cNvCxnSpPr>
          <p:nvPr/>
        </p:nvCxnSpPr>
        <p:spPr>
          <a:xfrm>
            <a:off x="4932000" y="423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4572000" y="414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5472000" y="414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1512000" y="4509000"/>
            <a:ext cx="0" cy="72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792000" y="5409000"/>
            <a:ext cx="1439862" cy="3600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Header Node</a:t>
            </a:r>
            <a:endParaRPr lang="zh-TW" altLang="en-US" dirty="0">
              <a:latin typeface="+mj-lt"/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V="1">
            <a:off x="4032000" y="4509000"/>
            <a:ext cx="180000" cy="72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 flipV="1">
            <a:off x="5292000" y="5409000"/>
            <a:ext cx="0" cy="72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26"/>
          <p:cNvSpPr>
            <a:spLocks noChangeArrowheads="1"/>
          </p:cNvSpPr>
          <p:nvPr/>
        </p:nvSpPr>
        <p:spPr bwMode="auto">
          <a:xfrm>
            <a:off x="4032000" y="5949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 anchorCtr="0"/>
          <a:lstStyle/>
          <a:p>
            <a:pPr algn="r"/>
            <a:r>
              <a:rPr kumimoji="0" lang="en-US" altLang="zh-TW" i="1" dirty="0" err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newnode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7" name="矩形 26"/>
          <p:cNvSpPr>
            <a:spLocks noChangeArrowheads="1"/>
          </p:cNvSpPr>
          <p:nvPr/>
        </p:nvSpPr>
        <p:spPr bwMode="auto">
          <a:xfrm>
            <a:off x="3132000" y="504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36000" anchor="ctr" anchorCtr="0"/>
          <a:lstStyle/>
          <a:p>
            <a:pPr algn="r"/>
            <a:r>
              <a:rPr kumimoji="0" lang="en-US" altLang="zh-TW" i="1" dirty="0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node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112000" y="5949000"/>
            <a:ext cx="360000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3852000" y="5049000"/>
            <a:ext cx="360000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/>
        </p:nvSpPr>
        <p:spPr>
          <a:xfrm>
            <a:off x="1332000" y="5049000"/>
            <a:ext cx="360000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878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內容版面配置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insert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to the right of node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ea typeface="細明體" panose="02020509000000000000" pitchFamily="49" charset="-120"/>
              </a:rPr>
              <a:t>nodePointer</a:t>
            </a:r>
            <a:r>
              <a:rPr lang="en-US" altLang="zh-TW" dirty="0">
                <a:ea typeface="細明體" panose="02020509000000000000" pitchFamily="49" charset="-120"/>
              </a:rPr>
              <a:t> node, </a:t>
            </a:r>
            <a:r>
              <a:rPr lang="en-US" altLang="zh-TW" dirty="0" err="1">
                <a:ea typeface="細明體" panose="02020509000000000000" pitchFamily="49" charset="-120"/>
              </a:rPr>
              <a:t>nodePointer</a:t>
            </a:r>
            <a:r>
              <a:rPr lang="en-US" altLang="zh-TW" dirty="0"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ea typeface="細明體" panose="02020509000000000000" pitchFamily="49" charset="-120"/>
              </a:rPr>
              <a:t>-&gt;left = node;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ea typeface="細明體" panose="02020509000000000000" pitchFamily="49" charset="-120"/>
              </a:rPr>
              <a:t>-&gt;right = node-&gt;right;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node-&gt;right-&gt;left = </a:t>
            </a:r>
            <a:r>
              <a:rPr lang="en-US" altLang="zh-TW" dirty="0" err="1"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node-&gt;right =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b="1" dirty="0" smtClean="0"/>
          </a:p>
        </p:txBody>
      </p:sp>
      <p:cxnSp>
        <p:nvCxnSpPr>
          <p:cNvPr id="6" name="直線單箭頭接點 5"/>
          <p:cNvCxnSpPr/>
          <p:nvPr/>
        </p:nvCxnSpPr>
        <p:spPr>
          <a:xfrm>
            <a:off x="612000" y="3429000"/>
            <a:ext cx="7920000" cy="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H="1">
            <a:off x="1512000" y="3789000"/>
            <a:ext cx="648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endCxn id="24" idx="0"/>
          </p:cNvCxnSpPr>
          <p:nvPr/>
        </p:nvCxnSpPr>
        <p:spPr>
          <a:xfrm flipH="1">
            <a:off x="5292000" y="4329000"/>
            <a:ext cx="360000" cy="72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H="1" flipV="1">
            <a:off x="612000" y="3429000"/>
            <a:ext cx="28" cy="900000"/>
          </a:xfrm>
          <a:prstGeom prst="line">
            <a:avLst/>
          </a:prstGeom>
          <a:ln w="19050">
            <a:solidFill>
              <a:srgbClr val="0000FF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1512000" y="3789000"/>
            <a:ext cx="0" cy="36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7992000" y="3789000"/>
            <a:ext cx="0" cy="539992"/>
          </a:xfrm>
          <a:prstGeom prst="line">
            <a:avLst/>
          </a:prstGeom>
          <a:ln w="19050">
            <a:solidFill>
              <a:srgbClr val="FF0000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964003"/>
              </p:ext>
            </p:extLst>
          </p:nvPr>
        </p:nvGraphicFramePr>
        <p:xfrm>
          <a:off x="4752000" y="50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6" name="直線單箭頭接點 25"/>
          <p:cNvCxnSpPr/>
          <p:nvPr/>
        </p:nvCxnSpPr>
        <p:spPr>
          <a:xfrm flipV="1">
            <a:off x="4572000" y="4509000"/>
            <a:ext cx="222" cy="72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V="1">
            <a:off x="6012000" y="4509000"/>
            <a:ext cx="391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79961"/>
              </p:ext>
            </p:extLst>
          </p:nvPr>
        </p:nvGraphicFramePr>
        <p:xfrm>
          <a:off x="7092000" y="41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470940"/>
              </p:ext>
            </p:extLst>
          </p:nvPr>
        </p:nvGraphicFramePr>
        <p:xfrm>
          <a:off x="5472000" y="41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文字方塊 30"/>
          <p:cNvSpPr txBox="1"/>
          <p:nvPr/>
        </p:nvSpPr>
        <p:spPr>
          <a:xfrm>
            <a:off x="6552000" y="4149000"/>
            <a:ext cx="540000" cy="360000"/>
          </a:xfrm>
          <a:prstGeom prst="rect">
            <a:avLst/>
          </a:prstGeom>
          <a:noFill/>
        </p:spPr>
        <p:txBody>
          <a:bodyPr wrap="none" tIns="0" bIns="36000" anchor="ctr" anchorCtr="0"/>
          <a:lstStyle/>
          <a:p>
            <a:pPr algn="ctr">
              <a:defRPr/>
            </a:pPr>
            <a:r>
              <a:rPr lang="en-US" altLang="zh-TW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⋯</a:t>
            </a:r>
            <a:endParaRPr lang="zh-TW" altLang="en-US" sz="2800" dirty="0">
              <a:latin typeface="+mj-lt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499577"/>
              </p:ext>
            </p:extLst>
          </p:nvPr>
        </p:nvGraphicFramePr>
        <p:xfrm>
          <a:off x="4032000" y="41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868801"/>
              </p:ext>
            </p:extLst>
          </p:nvPr>
        </p:nvGraphicFramePr>
        <p:xfrm>
          <a:off x="2412000" y="41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文字方塊 33"/>
          <p:cNvSpPr txBox="1"/>
          <p:nvPr/>
        </p:nvSpPr>
        <p:spPr>
          <a:xfrm>
            <a:off x="3492000" y="4149000"/>
            <a:ext cx="540000" cy="360000"/>
          </a:xfrm>
          <a:prstGeom prst="rect">
            <a:avLst/>
          </a:prstGeom>
          <a:noFill/>
        </p:spPr>
        <p:txBody>
          <a:bodyPr wrap="none" tIns="0" bIns="36000" anchor="ctr" anchorCtr="0"/>
          <a:lstStyle/>
          <a:p>
            <a:pPr algn="ctr">
              <a:defRPr/>
            </a:pPr>
            <a:r>
              <a:rPr lang="en-US" altLang="zh-TW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⋯</a:t>
            </a:r>
            <a:endParaRPr lang="zh-TW" altLang="en-US" sz="2800" dirty="0">
              <a:latin typeface="+mj-lt"/>
            </a:endParaRPr>
          </a:p>
        </p:txBody>
      </p:sp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555772"/>
              </p:ext>
            </p:extLst>
          </p:nvPr>
        </p:nvGraphicFramePr>
        <p:xfrm>
          <a:off x="972000" y="41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5" name="直線單箭頭接點 44"/>
          <p:cNvCxnSpPr>
            <a:stCxn id="21" idx="3"/>
            <a:endCxn id="46" idx="1"/>
          </p:cNvCxnSpPr>
          <p:nvPr/>
        </p:nvCxnSpPr>
        <p:spPr>
          <a:xfrm>
            <a:off x="1872000" y="423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 flipH="1">
            <a:off x="612000" y="4329000"/>
            <a:ext cx="540000" cy="0"/>
          </a:xfrm>
          <a:prstGeom prst="line">
            <a:avLst/>
          </a:prstGeom>
          <a:ln w="19050">
            <a:solidFill>
              <a:srgbClr val="0000FF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27" idx="3"/>
          </p:cNvCxnSpPr>
          <p:nvPr/>
        </p:nvCxnSpPr>
        <p:spPr>
          <a:xfrm flipH="1">
            <a:off x="8172000" y="4329000"/>
            <a:ext cx="360006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/>
          <p:nvPr/>
        </p:nvCxnSpPr>
        <p:spPr>
          <a:xfrm>
            <a:off x="8532000" y="3429000"/>
            <a:ext cx="0" cy="90000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/>
          <p:nvPr/>
        </p:nvCxnSpPr>
        <p:spPr>
          <a:xfrm flipH="1">
            <a:off x="4572000" y="5229000"/>
            <a:ext cx="360000" cy="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/>
          <p:cNvCxnSpPr/>
          <p:nvPr/>
        </p:nvCxnSpPr>
        <p:spPr>
          <a:xfrm>
            <a:off x="5652000" y="5229000"/>
            <a:ext cx="36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61" idx="1"/>
            <a:endCxn id="60" idx="3"/>
          </p:cNvCxnSpPr>
          <p:nvPr/>
        </p:nvCxnSpPr>
        <p:spPr>
          <a:xfrm flipH="1">
            <a:off x="2052000" y="4419000"/>
            <a:ext cx="54000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512000" y="414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2412000" y="414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1692000" y="43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2592000" y="43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3" name="直線單箭頭接點 72"/>
          <p:cNvCxnSpPr>
            <a:stCxn id="76" idx="3"/>
            <a:endCxn id="77" idx="1"/>
          </p:cNvCxnSpPr>
          <p:nvPr/>
        </p:nvCxnSpPr>
        <p:spPr>
          <a:xfrm>
            <a:off x="4932000" y="423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4572000" y="414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5472000" y="414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2" name="直線單箭頭接點 41"/>
          <p:cNvCxnSpPr/>
          <p:nvPr/>
        </p:nvCxnSpPr>
        <p:spPr>
          <a:xfrm flipV="1">
            <a:off x="1512000" y="4509000"/>
            <a:ext cx="0" cy="72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792000" y="5409000"/>
            <a:ext cx="1439862" cy="3600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Header Node</a:t>
            </a:r>
            <a:endParaRPr lang="zh-TW" altLang="en-US" dirty="0">
              <a:latin typeface="+mj-lt"/>
            </a:endParaRPr>
          </a:p>
        </p:txBody>
      </p:sp>
      <p:cxnSp>
        <p:nvCxnSpPr>
          <p:cNvPr id="44" name="直線單箭頭接點 43"/>
          <p:cNvCxnSpPr/>
          <p:nvPr/>
        </p:nvCxnSpPr>
        <p:spPr>
          <a:xfrm flipV="1">
            <a:off x="4032000" y="4509000"/>
            <a:ext cx="180000" cy="72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flipV="1">
            <a:off x="5292000" y="5409000"/>
            <a:ext cx="0" cy="72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26"/>
          <p:cNvSpPr>
            <a:spLocks noChangeArrowheads="1"/>
          </p:cNvSpPr>
          <p:nvPr/>
        </p:nvSpPr>
        <p:spPr bwMode="auto">
          <a:xfrm>
            <a:off x="4032000" y="5949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 anchorCtr="0"/>
          <a:lstStyle/>
          <a:p>
            <a:pPr algn="r"/>
            <a:r>
              <a:rPr kumimoji="0" lang="en-US" altLang="zh-TW" i="1" dirty="0" err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newnode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9" name="矩形 26"/>
          <p:cNvSpPr>
            <a:spLocks noChangeArrowheads="1"/>
          </p:cNvSpPr>
          <p:nvPr/>
        </p:nvSpPr>
        <p:spPr bwMode="auto">
          <a:xfrm>
            <a:off x="3132000" y="504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36000" anchor="ctr" anchorCtr="0"/>
          <a:lstStyle/>
          <a:p>
            <a:pPr algn="r"/>
            <a:r>
              <a:rPr kumimoji="0" lang="en-US" altLang="zh-TW" i="1" dirty="0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node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112000" y="5949000"/>
            <a:ext cx="360000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/>
          <p:cNvSpPr/>
          <p:nvPr/>
        </p:nvSpPr>
        <p:spPr>
          <a:xfrm>
            <a:off x="3852000" y="5049000"/>
            <a:ext cx="360000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/>
          <p:cNvSpPr/>
          <p:nvPr/>
        </p:nvSpPr>
        <p:spPr>
          <a:xfrm>
            <a:off x="1332000" y="5049000"/>
            <a:ext cx="360000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500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內容版面配置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insert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to the right of node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ea typeface="細明體" panose="02020509000000000000" pitchFamily="49" charset="-120"/>
              </a:rPr>
              <a:t>nodePointer</a:t>
            </a:r>
            <a:r>
              <a:rPr lang="en-US" altLang="zh-TW" dirty="0">
                <a:ea typeface="細明體" panose="02020509000000000000" pitchFamily="49" charset="-120"/>
              </a:rPr>
              <a:t> node, </a:t>
            </a:r>
            <a:r>
              <a:rPr lang="en-US" altLang="zh-TW" dirty="0" err="1">
                <a:ea typeface="細明體" panose="02020509000000000000" pitchFamily="49" charset="-120"/>
              </a:rPr>
              <a:t>nodePointer</a:t>
            </a:r>
            <a:r>
              <a:rPr lang="en-US" altLang="zh-TW" dirty="0"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ea typeface="細明體" panose="02020509000000000000" pitchFamily="49" charset="-120"/>
              </a:rPr>
              <a:t>-&gt;left = node;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ea typeface="細明體" panose="02020509000000000000" pitchFamily="49" charset="-120"/>
              </a:rPr>
              <a:t>-&gt;right = node-&gt;right;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node-&gt;right-&gt;left = </a:t>
            </a:r>
            <a:r>
              <a:rPr lang="en-US" altLang="zh-TW" dirty="0" err="1"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node-&gt;right =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b="1" dirty="0" smtClean="0"/>
          </a:p>
        </p:txBody>
      </p:sp>
      <p:cxnSp>
        <p:nvCxnSpPr>
          <p:cNvPr id="6" name="直線單箭頭接點 5"/>
          <p:cNvCxnSpPr/>
          <p:nvPr/>
        </p:nvCxnSpPr>
        <p:spPr>
          <a:xfrm>
            <a:off x="612000" y="3429000"/>
            <a:ext cx="7920000" cy="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H="1">
            <a:off x="1512000" y="3789000"/>
            <a:ext cx="648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endCxn id="24" idx="0"/>
          </p:cNvCxnSpPr>
          <p:nvPr/>
        </p:nvCxnSpPr>
        <p:spPr>
          <a:xfrm>
            <a:off x="4932000" y="4329000"/>
            <a:ext cx="360000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endCxn id="24" idx="0"/>
          </p:cNvCxnSpPr>
          <p:nvPr/>
        </p:nvCxnSpPr>
        <p:spPr>
          <a:xfrm flipH="1">
            <a:off x="5292000" y="4329000"/>
            <a:ext cx="360000" cy="72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H="1" flipV="1">
            <a:off x="612000" y="3429000"/>
            <a:ext cx="28" cy="900000"/>
          </a:xfrm>
          <a:prstGeom prst="line">
            <a:avLst/>
          </a:prstGeom>
          <a:ln w="19050">
            <a:solidFill>
              <a:srgbClr val="0000FF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1512000" y="3789000"/>
            <a:ext cx="0" cy="36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7992000" y="3789000"/>
            <a:ext cx="0" cy="539992"/>
          </a:xfrm>
          <a:prstGeom prst="line">
            <a:avLst/>
          </a:prstGeom>
          <a:ln w="19050">
            <a:solidFill>
              <a:srgbClr val="FF0000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964003"/>
              </p:ext>
            </p:extLst>
          </p:nvPr>
        </p:nvGraphicFramePr>
        <p:xfrm>
          <a:off x="4752000" y="50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6" name="直線單箭頭接點 25"/>
          <p:cNvCxnSpPr/>
          <p:nvPr/>
        </p:nvCxnSpPr>
        <p:spPr>
          <a:xfrm flipV="1">
            <a:off x="4572000" y="4509000"/>
            <a:ext cx="222" cy="72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V="1">
            <a:off x="6012000" y="4509000"/>
            <a:ext cx="391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79961"/>
              </p:ext>
            </p:extLst>
          </p:nvPr>
        </p:nvGraphicFramePr>
        <p:xfrm>
          <a:off x="7092000" y="41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470940"/>
              </p:ext>
            </p:extLst>
          </p:nvPr>
        </p:nvGraphicFramePr>
        <p:xfrm>
          <a:off x="5472000" y="41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文字方塊 30"/>
          <p:cNvSpPr txBox="1"/>
          <p:nvPr/>
        </p:nvSpPr>
        <p:spPr>
          <a:xfrm>
            <a:off x="6552000" y="4149000"/>
            <a:ext cx="540000" cy="360000"/>
          </a:xfrm>
          <a:prstGeom prst="rect">
            <a:avLst/>
          </a:prstGeom>
          <a:noFill/>
        </p:spPr>
        <p:txBody>
          <a:bodyPr wrap="none" tIns="0" bIns="36000" anchor="ctr" anchorCtr="0"/>
          <a:lstStyle/>
          <a:p>
            <a:pPr algn="ctr">
              <a:defRPr/>
            </a:pPr>
            <a:r>
              <a:rPr lang="en-US" altLang="zh-TW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⋯</a:t>
            </a:r>
            <a:endParaRPr lang="zh-TW" altLang="en-US" sz="2800" dirty="0">
              <a:latin typeface="+mj-lt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499577"/>
              </p:ext>
            </p:extLst>
          </p:nvPr>
        </p:nvGraphicFramePr>
        <p:xfrm>
          <a:off x="4032000" y="41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868801"/>
              </p:ext>
            </p:extLst>
          </p:nvPr>
        </p:nvGraphicFramePr>
        <p:xfrm>
          <a:off x="2412000" y="41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文字方塊 33"/>
          <p:cNvSpPr txBox="1"/>
          <p:nvPr/>
        </p:nvSpPr>
        <p:spPr>
          <a:xfrm>
            <a:off x="3492000" y="4149000"/>
            <a:ext cx="540000" cy="360000"/>
          </a:xfrm>
          <a:prstGeom prst="rect">
            <a:avLst/>
          </a:prstGeom>
          <a:noFill/>
        </p:spPr>
        <p:txBody>
          <a:bodyPr wrap="none" tIns="0" bIns="36000" anchor="ctr" anchorCtr="0"/>
          <a:lstStyle/>
          <a:p>
            <a:pPr algn="ctr">
              <a:defRPr/>
            </a:pPr>
            <a:r>
              <a:rPr lang="en-US" altLang="zh-TW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⋯</a:t>
            </a:r>
            <a:endParaRPr lang="zh-TW" altLang="en-US" sz="2800" dirty="0">
              <a:latin typeface="+mj-lt"/>
            </a:endParaRPr>
          </a:p>
        </p:txBody>
      </p:sp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555772"/>
              </p:ext>
            </p:extLst>
          </p:nvPr>
        </p:nvGraphicFramePr>
        <p:xfrm>
          <a:off x="972000" y="41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5" name="直線單箭頭接點 44"/>
          <p:cNvCxnSpPr>
            <a:stCxn id="21" idx="3"/>
            <a:endCxn id="46" idx="1"/>
          </p:cNvCxnSpPr>
          <p:nvPr/>
        </p:nvCxnSpPr>
        <p:spPr>
          <a:xfrm>
            <a:off x="1872000" y="423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 flipH="1">
            <a:off x="612000" y="4329000"/>
            <a:ext cx="540000" cy="0"/>
          </a:xfrm>
          <a:prstGeom prst="line">
            <a:avLst/>
          </a:prstGeom>
          <a:ln w="19050">
            <a:solidFill>
              <a:srgbClr val="0000FF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27" idx="3"/>
          </p:cNvCxnSpPr>
          <p:nvPr/>
        </p:nvCxnSpPr>
        <p:spPr>
          <a:xfrm flipH="1">
            <a:off x="8172000" y="4329000"/>
            <a:ext cx="360006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/>
          <p:nvPr/>
        </p:nvCxnSpPr>
        <p:spPr>
          <a:xfrm>
            <a:off x="8532000" y="3429000"/>
            <a:ext cx="0" cy="90000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/>
          <p:nvPr/>
        </p:nvCxnSpPr>
        <p:spPr>
          <a:xfrm flipH="1">
            <a:off x="4572000" y="5229000"/>
            <a:ext cx="360000" cy="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/>
          <p:cNvCxnSpPr/>
          <p:nvPr/>
        </p:nvCxnSpPr>
        <p:spPr>
          <a:xfrm>
            <a:off x="5652000" y="5229000"/>
            <a:ext cx="36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61" idx="1"/>
            <a:endCxn id="60" idx="3"/>
          </p:cNvCxnSpPr>
          <p:nvPr/>
        </p:nvCxnSpPr>
        <p:spPr>
          <a:xfrm flipH="1">
            <a:off x="2052000" y="4419000"/>
            <a:ext cx="54000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512000" y="414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2412000" y="414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1692000" y="43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2592000" y="43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1512000" y="4509000"/>
            <a:ext cx="0" cy="72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792000" y="5409000"/>
            <a:ext cx="1439862" cy="3600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Header Node</a:t>
            </a:r>
            <a:endParaRPr lang="zh-TW" altLang="en-US" dirty="0">
              <a:latin typeface="+mj-lt"/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V="1">
            <a:off x="4032000" y="4509000"/>
            <a:ext cx="180000" cy="72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 flipV="1">
            <a:off x="5292000" y="5409000"/>
            <a:ext cx="0" cy="72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26"/>
          <p:cNvSpPr>
            <a:spLocks noChangeArrowheads="1"/>
          </p:cNvSpPr>
          <p:nvPr/>
        </p:nvSpPr>
        <p:spPr bwMode="auto">
          <a:xfrm>
            <a:off x="4032000" y="5949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 anchorCtr="0"/>
          <a:lstStyle/>
          <a:p>
            <a:pPr algn="r"/>
            <a:r>
              <a:rPr kumimoji="0" lang="en-US" altLang="zh-TW" i="1" dirty="0" err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newnode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7" name="矩形 26"/>
          <p:cNvSpPr>
            <a:spLocks noChangeArrowheads="1"/>
          </p:cNvSpPr>
          <p:nvPr/>
        </p:nvSpPr>
        <p:spPr bwMode="auto">
          <a:xfrm>
            <a:off x="3132000" y="504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36000" anchor="ctr" anchorCtr="0"/>
          <a:lstStyle/>
          <a:p>
            <a:pPr algn="r"/>
            <a:r>
              <a:rPr kumimoji="0" lang="en-US" altLang="zh-TW" i="1" dirty="0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node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112000" y="5949000"/>
            <a:ext cx="360000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3852000" y="5049000"/>
            <a:ext cx="360000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/>
        </p:nvSpPr>
        <p:spPr>
          <a:xfrm>
            <a:off x="1332000" y="5049000"/>
            <a:ext cx="360000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878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內容版面配置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insert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to the right of node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ea typeface="細明體" panose="02020509000000000000" pitchFamily="49" charset="-120"/>
              </a:rPr>
              <a:t>nodePointer</a:t>
            </a:r>
            <a:r>
              <a:rPr lang="en-US" altLang="zh-TW" dirty="0">
                <a:ea typeface="細明體" panose="02020509000000000000" pitchFamily="49" charset="-120"/>
              </a:rPr>
              <a:t> node, </a:t>
            </a:r>
            <a:r>
              <a:rPr lang="en-US" altLang="zh-TW" dirty="0" err="1">
                <a:ea typeface="細明體" panose="02020509000000000000" pitchFamily="49" charset="-120"/>
              </a:rPr>
              <a:t>nodePointer</a:t>
            </a:r>
            <a:r>
              <a:rPr lang="en-US" altLang="zh-TW" dirty="0"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ea typeface="細明體" panose="02020509000000000000" pitchFamily="49" charset="-120"/>
              </a:rPr>
              <a:t>-&gt;left = node;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ea typeface="細明體" panose="02020509000000000000" pitchFamily="49" charset="-120"/>
              </a:rPr>
              <a:t>-&gt;right = node-&gt;right;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node-&gt;right-&gt;left = </a:t>
            </a:r>
            <a:r>
              <a:rPr lang="en-US" altLang="zh-TW" dirty="0" err="1"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node-&gt;right = </a:t>
            </a:r>
            <a:r>
              <a:rPr lang="en-US" altLang="zh-TW" dirty="0" err="1"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b="1" dirty="0" smtClean="0"/>
          </a:p>
        </p:txBody>
      </p:sp>
      <p:cxnSp>
        <p:nvCxnSpPr>
          <p:cNvPr id="6" name="直線單箭頭接點 5"/>
          <p:cNvCxnSpPr/>
          <p:nvPr/>
        </p:nvCxnSpPr>
        <p:spPr>
          <a:xfrm>
            <a:off x="612000" y="3429000"/>
            <a:ext cx="7920000" cy="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H="1">
            <a:off x="1512000" y="3789000"/>
            <a:ext cx="648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endCxn id="24" idx="0"/>
          </p:cNvCxnSpPr>
          <p:nvPr/>
        </p:nvCxnSpPr>
        <p:spPr>
          <a:xfrm>
            <a:off x="4932000" y="4329000"/>
            <a:ext cx="360000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endCxn id="24" idx="0"/>
          </p:cNvCxnSpPr>
          <p:nvPr/>
        </p:nvCxnSpPr>
        <p:spPr>
          <a:xfrm flipH="1">
            <a:off x="5292000" y="4329000"/>
            <a:ext cx="360000" cy="72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H="1" flipV="1">
            <a:off x="612000" y="3429000"/>
            <a:ext cx="28" cy="900000"/>
          </a:xfrm>
          <a:prstGeom prst="line">
            <a:avLst/>
          </a:prstGeom>
          <a:ln w="19050">
            <a:solidFill>
              <a:srgbClr val="0000FF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1512000" y="3789000"/>
            <a:ext cx="0" cy="36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7992000" y="3789000"/>
            <a:ext cx="0" cy="539992"/>
          </a:xfrm>
          <a:prstGeom prst="line">
            <a:avLst/>
          </a:prstGeom>
          <a:ln w="19050">
            <a:solidFill>
              <a:srgbClr val="FF0000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endCxn id="39" idx="2"/>
          </p:cNvCxnSpPr>
          <p:nvPr/>
        </p:nvCxnSpPr>
        <p:spPr>
          <a:xfrm flipV="1">
            <a:off x="1512000" y="4509000"/>
            <a:ext cx="0" cy="72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792000" y="5409000"/>
            <a:ext cx="1439862" cy="3600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Header Node</a:t>
            </a:r>
            <a:endParaRPr lang="zh-TW" altLang="en-US" dirty="0">
              <a:latin typeface="+mj-lt"/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 flipV="1">
            <a:off x="4032000" y="4509000"/>
            <a:ext cx="180000" cy="72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964003"/>
              </p:ext>
            </p:extLst>
          </p:nvPr>
        </p:nvGraphicFramePr>
        <p:xfrm>
          <a:off x="4752000" y="50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5" name="直線單箭頭接點 24"/>
          <p:cNvCxnSpPr>
            <a:endCxn id="24" idx="2"/>
          </p:cNvCxnSpPr>
          <p:nvPr/>
        </p:nvCxnSpPr>
        <p:spPr>
          <a:xfrm flipV="1">
            <a:off x="5292000" y="5409000"/>
            <a:ext cx="0" cy="72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49" name="矩形 26"/>
          <p:cNvSpPr>
            <a:spLocks noChangeArrowheads="1"/>
          </p:cNvSpPr>
          <p:nvPr/>
        </p:nvSpPr>
        <p:spPr bwMode="auto">
          <a:xfrm>
            <a:off x="4032000" y="5949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 anchorCtr="0"/>
          <a:lstStyle/>
          <a:p>
            <a:pPr algn="r"/>
            <a:r>
              <a:rPr kumimoji="0" lang="en-US" altLang="zh-TW" i="1" dirty="0" err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newnode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26" name="直線單箭頭接點 25"/>
          <p:cNvCxnSpPr/>
          <p:nvPr/>
        </p:nvCxnSpPr>
        <p:spPr>
          <a:xfrm flipV="1">
            <a:off x="4572000" y="4509000"/>
            <a:ext cx="222" cy="72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V="1">
            <a:off x="6012000" y="4509000"/>
            <a:ext cx="391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79961"/>
              </p:ext>
            </p:extLst>
          </p:nvPr>
        </p:nvGraphicFramePr>
        <p:xfrm>
          <a:off x="7092000" y="41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470940"/>
              </p:ext>
            </p:extLst>
          </p:nvPr>
        </p:nvGraphicFramePr>
        <p:xfrm>
          <a:off x="5472000" y="41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文字方塊 30"/>
          <p:cNvSpPr txBox="1"/>
          <p:nvPr/>
        </p:nvSpPr>
        <p:spPr>
          <a:xfrm>
            <a:off x="6552000" y="4149000"/>
            <a:ext cx="540000" cy="360000"/>
          </a:xfrm>
          <a:prstGeom prst="rect">
            <a:avLst/>
          </a:prstGeom>
          <a:noFill/>
        </p:spPr>
        <p:txBody>
          <a:bodyPr wrap="none" tIns="0" bIns="36000" anchor="ctr" anchorCtr="0"/>
          <a:lstStyle/>
          <a:p>
            <a:pPr algn="ctr">
              <a:defRPr/>
            </a:pPr>
            <a:r>
              <a:rPr lang="en-US" altLang="zh-TW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⋯</a:t>
            </a:r>
            <a:endParaRPr lang="zh-TW" altLang="en-US" sz="2800" dirty="0">
              <a:latin typeface="+mj-lt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499577"/>
              </p:ext>
            </p:extLst>
          </p:nvPr>
        </p:nvGraphicFramePr>
        <p:xfrm>
          <a:off x="4032000" y="41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868801"/>
              </p:ext>
            </p:extLst>
          </p:nvPr>
        </p:nvGraphicFramePr>
        <p:xfrm>
          <a:off x="2412000" y="41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文字方塊 33"/>
          <p:cNvSpPr txBox="1"/>
          <p:nvPr/>
        </p:nvSpPr>
        <p:spPr>
          <a:xfrm>
            <a:off x="3492000" y="4149000"/>
            <a:ext cx="540000" cy="360000"/>
          </a:xfrm>
          <a:prstGeom prst="rect">
            <a:avLst/>
          </a:prstGeom>
          <a:noFill/>
        </p:spPr>
        <p:txBody>
          <a:bodyPr wrap="none" tIns="0" bIns="36000" anchor="ctr" anchorCtr="0"/>
          <a:lstStyle/>
          <a:p>
            <a:pPr algn="ctr">
              <a:defRPr/>
            </a:pPr>
            <a:r>
              <a:rPr lang="en-US" altLang="zh-TW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⋯</a:t>
            </a:r>
            <a:endParaRPr lang="zh-TW" altLang="en-US" sz="2800" dirty="0">
              <a:latin typeface="+mj-lt"/>
            </a:endParaRPr>
          </a:p>
        </p:txBody>
      </p:sp>
      <p:sp>
        <p:nvSpPr>
          <p:cNvPr id="35" name="矩形 26"/>
          <p:cNvSpPr>
            <a:spLocks noChangeArrowheads="1"/>
          </p:cNvSpPr>
          <p:nvPr/>
        </p:nvSpPr>
        <p:spPr bwMode="auto">
          <a:xfrm>
            <a:off x="3132000" y="504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36000" anchor="ctr" anchorCtr="0"/>
          <a:lstStyle/>
          <a:p>
            <a:pPr algn="r"/>
            <a:r>
              <a:rPr kumimoji="0" lang="en-US" altLang="zh-TW" i="1" dirty="0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node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555772"/>
              </p:ext>
            </p:extLst>
          </p:nvPr>
        </p:nvGraphicFramePr>
        <p:xfrm>
          <a:off x="972000" y="41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5" name="直線單箭頭接點 44"/>
          <p:cNvCxnSpPr>
            <a:stCxn id="21" idx="3"/>
            <a:endCxn id="46" idx="1"/>
          </p:cNvCxnSpPr>
          <p:nvPr/>
        </p:nvCxnSpPr>
        <p:spPr>
          <a:xfrm>
            <a:off x="1872000" y="423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 flipH="1">
            <a:off x="612000" y="4329000"/>
            <a:ext cx="540000" cy="0"/>
          </a:xfrm>
          <a:prstGeom prst="line">
            <a:avLst/>
          </a:prstGeom>
          <a:ln w="19050">
            <a:solidFill>
              <a:srgbClr val="0000FF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27" idx="3"/>
          </p:cNvCxnSpPr>
          <p:nvPr/>
        </p:nvCxnSpPr>
        <p:spPr>
          <a:xfrm flipH="1">
            <a:off x="8172000" y="4329000"/>
            <a:ext cx="360006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/>
          <p:nvPr/>
        </p:nvCxnSpPr>
        <p:spPr>
          <a:xfrm>
            <a:off x="8532000" y="3429000"/>
            <a:ext cx="0" cy="90000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/>
          <p:nvPr/>
        </p:nvCxnSpPr>
        <p:spPr>
          <a:xfrm flipH="1">
            <a:off x="4572000" y="5229000"/>
            <a:ext cx="360000" cy="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/>
          <p:cNvCxnSpPr/>
          <p:nvPr/>
        </p:nvCxnSpPr>
        <p:spPr>
          <a:xfrm>
            <a:off x="5652000" y="5229000"/>
            <a:ext cx="36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61" idx="1"/>
            <a:endCxn id="60" idx="3"/>
          </p:cNvCxnSpPr>
          <p:nvPr/>
        </p:nvCxnSpPr>
        <p:spPr>
          <a:xfrm flipH="1">
            <a:off x="2052000" y="4419000"/>
            <a:ext cx="54000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512000" y="414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2412000" y="414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1692000" y="43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2592000" y="43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5112000" y="5949000"/>
            <a:ext cx="360000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3852000" y="5049000"/>
            <a:ext cx="360000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1332000" y="5049000"/>
            <a:ext cx="360000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285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000" dirty="0" smtClean="0"/>
              <a:t>Insert into an empty doubly linked circular list</a:t>
            </a:r>
            <a:endParaRPr lang="zh-TW" altLang="en-US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內容版面配置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insert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to the right of node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nodePointer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node,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nodePointer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-&gt;left = node;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-&gt;right = node-&gt;right;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node-&gt;right-&gt;left 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node-&gt;right 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b="1" dirty="0">
              <a:solidFill>
                <a:prstClr val="black"/>
              </a:solidFill>
            </a:endParaRPr>
          </a:p>
        </p:txBody>
      </p:sp>
      <p:sp>
        <p:nvSpPr>
          <p:cNvPr id="26627" name="內容版面配置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b="1" u="sng" smtClean="0"/>
              <a:t>Program 4.26:</a:t>
            </a:r>
            <a:r>
              <a:rPr lang="en-US" altLang="zh-TW" u="sng" smtClean="0"/>
              <a:t> Insert into a doubly linked circular list (p.188)</a:t>
            </a:r>
            <a:endParaRPr lang="zh-TW" altLang="en-US" u="sng" smtClean="0"/>
          </a:p>
        </p:txBody>
      </p:sp>
      <p:graphicFrame>
        <p:nvGraphicFramePr>
          <p:cNvPr id="79" name="表格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08138"/>
              </p:ext>
            </p:extLst>
          </p:nvPr>
        </p:nvGraphicFramePr>
        <p:xfrm>
          <a:off x="4932000" y="468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9" name="矩形 88"/>
          <p:cNvSpPr/>
          <p:nvPr/>
        </p:nvSpPr>
        <p:spPr>
          <a:xfrm>
            <a:off x="5112000" y="486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2" name="直線單箭頭接點 111"/>
          <p:cNvCxnSpPr/>
          <p:nvPr/>
        </p:nvCxnSpPr>
        <p:spPr>
          <a:xfrm>
            <a:off x="2772000" y="4869000"/>
            <a:ext cx="540000" cy="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5" name="表格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832203"/>
              </p:ext>
            </p:extLst>
          </p:nvPr>
        </p:nvGraphicFramePr>
        <p:xfrm>
          <a:off x="3132000" y="468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−</a:t>
                      </a:r>
                      <a:endParaRPr lang="zh-TW" altLang="en-US" sz="1800" b="1" dirty="0">
                        <a:latin typeface="Symbol" pitchFamily="18" charset="2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7" name="直線接點 116"/>
          <p:cNvCxnSpPr/>
          <p:nvPr/>
        </p:nvCxnSpPr>
        <p:spPr>
          <a:xfrm>
            <a:off x="4032000" y="4329000"/>
            <a:ext cx="540000" cy="0"/>
          </a:xfrm>
          <a:prstGeom prst="line">
            <a:avLst/>
          </a:prstGeom>
          <a:ln w="19050">
            <a:solidFill>
              <a:srgbClr val="FF0000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/>
          <p:cNvCxnSpPr/>
          <p:nvPr/>
        </p:nvCxnSpPr>
        <p:spPr>
          <a:xfrm rot="5400000">
            <a:off x="4347000" y="4554000"/>
            <a:ext cx="450000" cy="0"/>
          </a:xfrm>
          <a:prstGeom prst="line">
            <a:avLst/>
          </a:prstGeom>
          <a:ln w="19050">
            <a:solidFill>
              <a:srgbClr val="FF0000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/>
          <p:cNvCxnSpPr/>
          <p:nvPr/>
        </p:nvCxnSpPr>
        <p:spPr>
          <a:xfrm rot="5400000">
            <a:off x="3852000" y="4509000"/>
            <a:ext cx="36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/>
          <p:cNvCxnSpPr/>
          <p:nvPr/>
        </p:nvCxnSpPr>
        <p:spPr>
          <a:xfrm>
            <a:off x="2772000" y="4329000"/>
            <a:ext cx="540000" cy="1588"/>
          </a:xfrm>
          <a:prstGeom prst="line">
            <a:avLst/>
          </a:prstGeom>
          <a:ln w="19050">
            <a:solidFill>
              <a:srgbClr val="0000FF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20"/>
          <p:cNvCxnSpPr/>
          <p:nvPr/>
        </p:nvCxnSpPr>
        <p:spPr>
          <a:xfrm>
            <a:off x="2772000" y="4329000"/>
            <a:ext cx="0" cy="540000"/>
          </a:xfrm>
          <a:prstGeom prst="line">
            <a:avLst/>
          </a:prstGeom>
          <a:ln w="19050">
            <a:solidFill>
              <a:srgbClr val="0000FF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121"/>
          <p:cNvCxnSpPr/>
          <p:nvPr/>
        </p:nvCxnSpPr>
        <p:spPr>
          <a:xfrm>
            <a:off x="3312000" y="4329000"/>
            <a:ext cx="0" cy="36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22"/>
          <p:cNvCxnSpPr>
            <a:stCxn id="124" idx="3"/>
          </p:cNvCxnSpPr>
          <p:nvPr/>
        </p:nvCxnSpPr>
        <p:spPr>
          <a:xfrm>
            <a:off x="4032000" y="477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 123"/>
          <p:cNvSpPr/>
          <p:nvPr/>
        </p:nvSpPr>
        <p:spPr>
          <a:xfrm>
            <a:off x="3672000" y="468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/>
          <p:cNvCxnSpPr/>
          <p:nvPr/>
        </p:nvCxnSpPr>
        <p:spPr>
          <a:xfrm flipV="1">
            <a:off x="3312000" y="5049000"/>
            <a:ext cx="360000" cy="72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1692000" y="5589000"/>
            <a:ext cx="1439862" cy="360000"/>
          </a:xfrm>
          <a:prstGeom prst="rect">
            <a:avLst/>
          </a:prstGeom>
          <a:noFill/>
        </p:spPr>
        <p:txBody>
          <a:bodyPr wrap="none" anchor="ctr"/>
          <a:lstStyle/>
          <a:p>
            <a:pPr algn="r">
              <a:defRPr/>
            </a:pPr>
            <a:r>
              <a:rPr lang="en-US" altLang="zh-TW" dirty="0">
                <a:latin typeface="+mj-lt"/>
              </a:rPr>
              <a:t>Header Node</a:t>
            </a:r>
            <a:endParaRPr lang="zh-TW" altLang="en-US" dirty="0">
              <a:latin typeface="+mj-lt"/>
            </a:endParaRPr>
          </a:p>
        </p:txBody>
      </p:sp>
      <p:cxnSp>
        <p:nvCxnSpPr>
          <p:cNvPr id="26" name="直線單箭頭接點 25"/>
          <p:cNvCxnSpPr/>
          <p:nvPr/>
        </p:nvCxnSpPr>
        <p:spPr>
          <a:xfrm flipH="1" flipV="1">
            <a:off x="3672000" y="5049000"/>
            <a:ext cx="360000" cy="72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3672000" y="594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36000" anchor="ctr" anchorCtr="0"/>
          <a:lstStyle/>
          <a:p>
            <a:pPr algn="ctr"/>
            <a:r>
              <a:rPr kumimoji="0" lang="en-US" altLang="zh-TW" i="1" dirty="0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node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852000" y="5589000"/>
            <a:ext cx="360000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3132000" y="5589000"/>
            <a:ext cx="360000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單箭頭接點 29"/>
          <p:cNvCxnSpPr/>
          <p:nvPr/>
        </p:nvCxnSpPr>
        <p:spPr>
          <a:xfrm flipV="1">
            <a:off x="5472000" y="5049000"/>
            <a:ext cx="0" cy="72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26"/>
          <p:cNvSpPr>
            <a:spLocks noChangeArrowheads="1"/>
          </p:cNvSpPr>
          <p:nvPr/>
        </p:nvSpPr>
        <p:spPr bwMode="auto">
          <a:xfrm>
            <a:off x="4932000" y="5949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 anchorCtr="0"/>
          <a:lstStyle/>
          <a:p>
            <a:pPr algn="ctr"/>
            <a:r>
              <a:rPr kumimoji="0" lang="en-US" altLang="zh-TW" i="1" dirty="0" err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newnode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292000" y="5589000"/>
            <a:ext cx="360000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430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內容版面配置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insert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to the right of node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nodePointer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node,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nodePointer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-&gt;left = node;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-&gt;right = node-&gt;right;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node-&gt;right-&gt;left 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node-&gt;right 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b="1" dirty="0">
              <a:solidFill>
                <a:prstClr val="black"/>
              </a:solidFill>
            </a:endParaRPr>
          </a:p>
        </p:txBody>
      </p:sp>
      <p:sp>
        <p:nvSpPr>
          <p:cNvPr id="26627" name="內容版面配置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b="1" u="sng" smtClean="0"/>
              <a:t>Program 4.26:</a:t>
            </a:r>
            <a:r>
              <a:rPr lang="en-US" altLang="zh-TW" u="sng" smtClean="0"/>
              <a:t> Insert into a doubly linked circular list (p.188)</a:t>
            </a:r>
            <a:endParaRPr lang="zh-TW" altLang="en-US" u="sng" smtClean="0"/>
          </a:p>
        </p:txBody>
      </p:sp>
      <p:graphicFrame>
        <p:nvGraphicFramePr>
          <p:cNvPr id="79" name="表格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932353"/>
              </p:ext>
            </p:extLst>
          </p:nvPr>
        </p:nvGraphicFramePr>
        <p:xfrm>
          <a:off x="4932000" y="468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5" name="直線單箭頭接點 84"/>
          <p:cNvCxnSpPr>
            <a:stCxn id="89" idx="1"/>
          </p:cNvCxnSpPr>
          <p:nvPr/>
        </p:nvCxnSpPr>
        <p:spPr>
          <a:xfrm flipH="1">
            <a:off x="4212000" y="4959000"/>
            <a:ext cx="90000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5112000" y="486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2" name="直線單箭頭接點 111"/>
          <p:cNvCxnSpPr/>
          <p:nvPr/>
        </p:nvCxnSpPr>
        <p:spPr>
          <a:xfrm>
            <a:off x="2772000" y="4869000"/>
            <a:ext cx="540000" cy="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5" name="表格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272430"/>
              </p:ext>
            </p:extLst>
          </p:nvPr>
        </p:nvGraphicFramePr>
        <p:xfrm>
          <a:off x="3132000" y="468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−</a:t>
                      </a:r>
                      <a:endParaRPr lang="zh-TW" altLang="en-US" sz="1800" b="1" dirty="0">
                        <a:latin typeface="Symbol" pitchFamily="18" charset="2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7" name="直線接點 116"/>
          <p:cNvCxnSpPr/>
          <p:nvPr/>
        </p:nvCxnSpPr>
        <p:spPr>
          <a:xfrm>
            <a:off x="4032000" y="4329000"/>
            <a:ext cx="540000" cy="0"/>
          </a:xfrm>
          <a:prstGeom prst="line">
            <a:avLst/>
          </a:prstGeom>
          <a:ln w="19050">
            <a:solidFill>
              <a:srgbClr val="FF0000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/>
          <p:cNvCxnSpPr/>
          <p:nvPr/>
        </p:nvCxnSpPr>
        <p:spPr>
          <a:xfrm rot="5400000">
            <a:off x="4347000" y="4554000"/>
            <a:ext cx="450000" cy="0"/>
          </a:xfrm>
          <a:prstGeom prst="line">
            <a:avLst/>
          </a:prstGeom>
          <a:ln w="19050">
            <a:solidFill>
              <a:srgbClr val="FF0000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/>
          <p:cNvCxnSpPr/>
          <p:nvPr/>
        </p:nvCxnSpPr>
        <p:spPr>
          <a:xfrm rot="5400000">
            <a:off x="3852000" y="4509000"/>
            <a:ext cx="36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/>
          <p:cNvCxnSpPr/>
          <p:nvPr/>
        </p:nvCxnSpPr>
        <p:spPr>
          <a:xfrm>
            <a:off x="2772000" y="4329000"/>
            <a:ext cx="540000" cy="1588"/>
          </a:xfrm>
          <a:prstGeom prst="line">
            <a:avLst/>
          </a:prstGeom>
          <a:ln w="19050">
            <a:solidFill>
              <a:srgbClr val="0000FF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20"/>
          <p:cNvCxnSpPr/>
          <p:nvPr/>
        </p:nvCxnSpPr>
        <p:spPr>
          <a:xfrm>
            <a:off x="2772000" y="4329000"/>
            <a:ext cx="0" cy="540000"/>
          </a:xfrm>
          <a:prstGeom prst="line">
            <a:avLst/>
          </a:prstGeom>
          <a:ln w="19050">
            <a:solidFill>
              <a:srgbClr val="0000FF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121"/>
          <p:cNvCxnSpPr/>
          <p:nvPr/>
        </p:nvCxnSpPr>
        <p:spPr>
          <a:xfrm>
            <a:off x="3312000" y="4329000"/>
            <a:ext cx="0" cy="36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22"/>
          <p:cNvCxnSpPr>
            <a:stCxn id="124" idx="3"/>
          </p:cNvCxnSpPr>
          <p:nvPr/>
        </p:nvCxnSpPr>
        <p:spPr>
          <a:xfrm>
            <a:off x="4032000" y="477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 123"/>
          <p:cNvSpPr/>
          <p:nvPr/>
        </p:nvSpPr>
        <p:spPr>
          <a:xfrm>
            <a:off x="3672000" y="468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/>
          <p:nvPr/>
        </p:nvCxnSpPr>
        <p:spPr>
          <a:xfrm flipV="1">
            <a:off x="3312000" y="5049000"/>
            <a:ext cx="360000" cy="72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1692000" y="5589000"/>
            <a:ext cx="1439862" cy="360000"/>
          </a:xfrm>
          <a:prstGeom prst="rect">
            <a:avLst/>
          </a:prstGeom>
          <a:noFill/>
        </p:spPr>
        <p:txBody>
          <a:bodyPr wrap="none" anchor="ctr"/>
          <a:lstStyle/>
          <a:p>
            <a:pPr algn="r">
              <a:defRPr/>
            </a:pPr>
            <a:r>
              <a:rPr lang="en-US" altLang="zh-TW" dirty="0">
                <a:latin typeface="+mj-lt"/>
              </a:rPr>
              <a:t>Header Node</a:t>
            </a:r>
            <a:endParaRPr lang="zh-TW" altLang="en-US" dirty="0">
              <a:latin typeface="+mj-lt"/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 flipH="1" flipV="1">
            <a:off x="3672000" y="5049000"/>
            <a:ext cx="360000" cy="72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6"/>
          <p:cNvSpPr>
            <a:spLocks noChangeArrowheads="1"/>
          </p:cNvSpPr>
          <p:nvPr/>
        </p:nvSpPr>
        <p:spPr bwMode="auto">
          <a:xfrm>
            <a:off x="3672000" y="594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36000" anchor="ctr" anchorCtr="0"/>
          <a:lstStyle/>
          <a:p>
            <a:pPr algn="ctr"/>
            <a:r>
              <a:rPr kumimoji="0" lang="en-US" altLang="zh-TW" i="1" dirty="0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node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852000" y="5589000"/>
            <a:ext cx="360000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3132000" y="5589000"/>
            <a:ext cx="360000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單箭頭接點 30"/>
          <p:cNvCxnSpPr/>
          <p:nvPr/>
        </p:nvCxnSpPr>
        <p:spPr>
          <a:xfrm flipV="1">
            <a:off x="5472000" y="5049000"/>
            <a:ext cx="0" cy="72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26"/>
          <p:cNvSpPr>
            <a:spLocks noChangeArrowheads="1"/>
          </p:cNvSpPr>
          <p:nvPr/>
        </p:nvSpPr>
        <p:spPr bwMode="auto">
          <a:xfrm>
            <a:off x="4932000" y="5949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 anchorCtr="0"/>
          <a:lstStyle/>
          <a:p>
            <a:pPr algn="ctr"/>
            <a:r>
              <a:rPr kumimoji="0" lang="en-US" altLang="zh-TW" i="1" dirty="0" err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newnode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292000" y="5589000"/>
            <a:ext cx="360000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790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內容版面配置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insert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to the right of node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nodePointer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node,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nodePointer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-&gt;left = node;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-&gt;right = node-&gt;right;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node-&gt;right-&gt;left 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node-&gt;right 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b="1" dirty="0">
              <a:solidFill>
                <a:prstClr val="black"/>
              </a:solidFill>
            </a:endParaRPr>
          </a:p>
        </p:txBody>
      </p:sp>
      <p:sp>
        <p:nvSpPr>
          <p:cNvPr id="26627" name="內容版面配置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b="1" u="sng" smtClean="0"/>
              <a:t>Program 4.26:</a:t>
            </a:r>
            <a:r>
              <a:rPr lang="en-US" altLang="zh-TW" u="sng" smtClean="0"/>
              <a:t> Insert into a doubly linked circular list (p.188)</a:t>
            </a:r>
            <a:endParaRPr lang="zh-TW" altLang="en-US" u="sng" smtClean="0"/>
          </a:p>
        </p:txBody>
      </p:sp>
      <p:graphicFrame>
        <p:nvGraphicFramePr>
          <p:cNvPr id="79" name="表格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404273"/>
              </p:ext>
            </p:extLst>
          </p:nvPr>
        </p:nvGraphicFramePr>
        <p:xfrm>
          <a:off x="4932000" y="468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5" name="直線單箭頭接點 84"/>
          <p:cNvCxnSpPr>
            <a:stCxn id="89" idx="1"/>
          </p:cNvCxnSpPr>
          <p:nvPr/>
        </p:nvCxnSpPr>
        <p:spPr>
          <a:xfrm flipH="1">
            <a:off x="4212000" y="4959000"/>
            <a:ext cx="90000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5112000" y="486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2" name="直線單箭頭接點 111"/>
          <p:cNvCxnSpPr/>
          <p:nvPr/>
        </p:nvCxnSpPr>
        <p:spPr>
          <a:xfrm>
            <a:off x="2772000" y="4869000"/>
            <a:ext cx="540000" cy="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5" name="表格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881961"/>
              </p:ext>
            </p:extLst>
          </p:nvPr>
        </p:nvGraphicFramePr>
        <p:xfrm>
          <a:off x="3132000" y="468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−</a:t>
                      </a:r>
                      <a:endParaRPr lang="zh-TW" altLang="en-US" sz="1800" b="1" dirty="0">
                        <a:latin typeface="Symbol" pitchFamily="18" charset="2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7" name="直線接點 116"/>
          <p:cNvCxnSpPr/>
          <p:nvPr/>
        </p:nvCxnSpPr>
        <p:spPr>
          <a:xfrm>
            <a:off x="3672000" y="4149000"/>
            <a:ext cx="2160000" cy="0"/>
          </a:xfrm>
          <a:prstGeom prst="line">
            <a:avLst/>
          </a:prstGeom>
          <a:ln w="19050">
            <a:solidFill>
              <a:srgbClr val="FF0000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/>
          <p:cNvCxnSpPr/>
          <p:nvPr/>
        </p:nvCxnSpPr>
        <p:spPr>
          <a:xfrm>
            <a:off x="5832000" y="4149000"/>
            <a:ext cx="0" cy="720000"/>
          </a:xfrm>
          <a:prstGeom prst="line">
            <a:avLst/>
          </a:prstGeom>
          <a:ln w="19050">
            <a:solidFill>
              <a:srgbClr val="FF0000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/>
          <p:cNvCxnSpPr/>
          <p:nvPr/>
        </p:nvCxnSpPr>
        <p:spPr>
          <a:xfrm>
            <a:off x="3672000" y="41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/>
          <p:cNvCxnSpPr/>
          <p:nvPr/>
        </p:nvCxnSpPr>
        <p:spPr>
          <a:xfrm>
            <a:off x="2772000" y="4329000"/>
            <a:ext cx="540000" cy="1588"/>
          </a:xfrm>
          <a:prstGeom prst="line">
            <a:avLst/>
          </a:prstGeom>
          <a:ln w="19050">
            <a:solidFill>
              <a:srgbClr val="0000FF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20"/>
          <p:cNvCxnSpPr/>
          <p:nvPr/>
        </p:nvCxnSpPr>
        <p:spPr>
          <a:xfrm>
            <a:off x="2772000" y="4329000"/>
            <a:ext cx="0" cy="540000"/>
          </a:xfrm>
          <a:prstGeom prst="line">
            <a:avLst/>
          </a:prstGeom>
          <a:ln w="19050">
            <a:solidFill>
              <a:srgbClr val="0000FF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121"/>
          <p:cNvCxnSpPr/>
          <p:nvPr/>
        </p:nvCxnSpPr>
        <p:spPr>
          <a:xfrm>
            <a:off x="3312000" y="4329000"/>
            <a:ext cx="0" cy="36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 123"/>
          <p:cNvSpPr/>
          <p:nvPr/>
        </p:nvSpPr>
        <p:spPr>
          <a:xfrm>
            <a:off x="3672000" y="468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接點 28"/>
          <p:cNvCxnSpPr/>
          <p:nvPr/>
        </p:nvCxnSpPr>
        <p:spPr>
          <a:xfrm>
            <a:off x="4032000" y="4329000"/>
            <a:ext cx="540000" cy="0"/>
          </a:xfrm>
          <a:prstGeom prst="line">
            <a:avLst/>
          </a:prstGeom>
          <a:ln w="19050">
            <a:solidFill>
              <a:srgbClr val="FF0000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 rot="5400000">
            <a:off x="4347000" y="4554000"/>
            <a:ext cx="450000" cy="0"/>
          </a:xfrm>
          <a:prstGeom prst="line">
            <a:avLst/>
          </a:prstGeom>
          <a:ln w="19050">
            <a:solidFill>
              <a:srgbClr val="FF0000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rot="5400000">
            <a:off x="3852000" y="4509000"/>
            <a:ext cx="36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33" idx="3"/>
          </p:cNvCxnSpPr>
          <p:nvPr/>
        </p:nvCxnSpPr>
        <p:spPr>
          <a:xfrm>
            <a:off x="4032000" y="477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672000" y="468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單箭頭接點 33"/>
          <p:cNvCxnSpPr/>
          <p:nvPr/>
        </p:nvCxnSpPr>
        <p:spPr>
          <a:xfrm flipV="1">
            <a:off x="3312000" y="5049000"/>
            <a:ext cx="360000" cy="72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1692000" y="5589000"/>
            <a:ext cx="1439862" cy="360000"/>
          </a:xfrm>
          <a:prstGeom prst="rect">
            <a:avLst/>
          </a:prstGeom>
          <a:noFill/>
        </p:spPr>
        <p:txBody>
          <a:bodyPr wrap="none" anchor="ctr"/>
          <a:lstStyle/>
          <a:p>
            <a:pPr algn="r">
              <a:defRPr/>
            </a:pPr>
            <a:r>
              <a:rPr lang="en-US" altLang="zh-TW" dirty="0">
                <a:latin typeface="+mj-lt"/>
              </a:rPr>
              <a:t>Header Node</a:t>
            </a:r>
            <a:endParaRPr lang="zh-TW" altLang="en-US" dirty="0">
              <a:latin typeface="+mj-lt"/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H="1" flipV="1">
            <a:off x="3672000" y="5049000"/>
            <a:ext cx="360000" cy="72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26"/>
          <p:cNvSpPr>
            <a:spLocks noChangeArrowheads="1"/>
          </p:cNvSpPr>
          <p:nvPr/>
        </p:nvSpPr>
        <p:spPr bwMode="auto">
          <a:xfrm>
            <a:off x="3672000" y="594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36000" anchor="ctr" anchorCtr="0"/>
          <a:lstStyle/>
          <a:p>
            <a:pPr algn="ctr"/>
            <a:r>
              <a:rPr kumimoji="0" lang="en-US" altLang="zh-TW" i="1" dirty="0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node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852000" y="5589000"/>
            <a:ext cx="360000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3132000" y="5589000"/>
            <a:ext cx="360000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5472000" y="5049000"/>
            <a:ext cx="0" cy="72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26"/>
          <p:cNvSpPr>
            <a:spLocks noChangeArrowheads="1"/>
          </p:cNvSpPr>
          <p:nvPr/>
        </p:nvSpPr>
        <p:spPr bwMode="auto">
          <a:xfrm>
            <a:off x="4932000" y="5949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 anchorCtr="0"/>
          <a:lstStyle/>
          <a:p>
            <a:pPr algn="ctr"/>
            <a:r>
              <a:rPr kumimoji="0" lang="en-US" altLang="zh-TW" i="1" dirty="0" err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newnode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292000" y="5589000"/>
            <a:ext cx="360000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160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內容版面配置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insert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to the right of node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nodePointer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node,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nodePointer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-&gt;left = node;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-&gt;right = node-&gt;right;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node-&gt;right-&gt;left 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node-&gt;right 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b="1" dirty="0">
              <a:solidFill>
                <a:prstClr val="black"/>
              </a:solidFill>
            </a:endParaRPr>
          </a:p>
        </p:txBody>
      </p:sp>
      <p:sp>
        <p:nvSpPr>
          <p:cNvPr id="26627" name="內容版面配置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b="1" u="sng" smtClean="0"/>
              <a:t>Program 4.26:</a:t>
            </a:r>
            <a:r>
              <a:rPr lang="en-US" altLang="zh-TW" u="sng" smtClean="0"/>
              <a:t> Insert into a doubly linked circular list (p.188)</a:t>
            </a:r>
            <a:endParaRPr lang="zh-TW" altLang="en-US" u="sng" smtClean="0"/>
          </a:p>
        </p:txBody>
      </p:sp>
      <p:graphicFrame>
        <p:nvGraphicFramePr>
          <p:cNvPr id="79" name="表格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072939"/>
              </p:ext>
            </p:extLst>
          </p:nvPr>
        </p:nvGraphicFramePr>
        <p:xfrm>
          <a:off x="4932000" y="468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5" name="直線單箭頭接點 84"/>
          <p:cNvCxnSpPr>
            <a:stCxn id="89" idx="1"/>
          </p:cNvCxnSpPr>
          <p:nvPr/>
        </p:nvCxnSpPr>
        <p:spPr>
          <a:xfrm flipH="1">
            <a:off x="4212000" y="4959000"/>
            <a:ext cx="90000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5112000" y="486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2" name="直線單箭頭接點 111"/>
          <p:cNvCxnSpPr/>
          <p:nvPr/>
        </p:nvCxnSpPr>
        <p:spPr>
          <a:xfrm>
            <a:off x="2772000" y="4869000"/>
            <a:ext cx="540000" cy="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5" name="表格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248404"/>
              </p:ext>
            </p:extLst>
          </p:nvPr>
        </p:nvGraphicFramePr>
        <p:xfrm>
          <a:off x="3132000" y="468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−</a:t>
                      </a:r>
                      <a:endParaRPr lang="zh-TW" altLang="en-US" sz="1800" b="1" dirty="0">
                        <a:latin typeface="Symbol" pitchFamily="18" charset="2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7" name="直線接點 116"/>
          <p:cNvCxnSpPr/>
          <p:nvPr/>
        </p:nvCxnSpPr>
        <p:spPr>
          <a:xfrm>
            <a:off x="3672000" y="4149000"/>
            <a:ext cx="2160000" cy="0"/>
          </a:xfrm>
          <a:prstGeom prst="line">
            <a:avLst/>
          </a:prstGeom>
          <a:ln w="19050">
            <a:solidFill>
              <a:srgbClr val="FF0000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/>
          <p:cNvCxnSpPr/>
          <p:nvPr/>
        </p:nvCxnSpPr>
        <p:spPr>
          <a:xfrm>
            <a:off x="5832000" y="4149000"/>
            <a:ext cx="0" cy="720000"/>
          </a:xfrm>
          <a:prstGeom prst="line">
            <a:avLst/>
          </a:prstGeom>
          <a:ln w="19050">
            <a:solidFill>
              <a:srgbClr val="FF0000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/>
          <p:cNvCxnSpPr/>
          <p:nvPr/>
        </p:nvCxnSpPr>
        <p:spPr>
          <a:xfrm>
            <a:off x="3672000" y="41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/>
          <p:cNvCxnSpPr/>
          <p:nvPr/>
        </p:nvCxnSpPr>
        <p:spPr>
          <a:xfrm>
            <a:off x="2772000" y="3969000"/>
            <a:ext cx="3600000" cy="0"/>
          </a:xfrm>
          <a:prstGeom prst="line">
            <a:avLst/>
          </a:prstGeom>
          <a:ln w="19050">
            <a:solidFill>
              <a:srgbClr val="0000FF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20"/>
          <p:cNvCxnSpPr/>
          <p:nvPr/>
        </p:nvCxnSpPr>
        <p:spPr>
          <a:xfrm>
            <a:off x="2772000" y="3969000"/>
            <a:ext cx="0" cy="900000"/>
          </a:xfrm>
          <a:prstGeom prst="line">
            <a:avLst/>
          </a:prstGeom>
          <a:ln w="19050">
            <a:solidFill>
              <a:srgbClr val="0000FF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 123"/>
          <p:cNvSpPr/>
          <p:nvPr/>
        </p:nvSpPr>
        <p:spPr>
          <a:xfrm>
            <a:off x="3672000" y="468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單箭頭接點 26"/>
          <p:cNvCxnSpPr/>
          <p:nvPr/>
        </p:nvCxnSpPr>
        <p:spPr>
          <a:xfrm flipH="1">
            <a:off x="6012000" y="4869000"/>
            <a:ext cx="360006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6372000" y="3969000"/>
            <a:ext cx="0" cy="90000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672000" y="468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接點 35"/>
          <p:cNvCxnSpPr/>
          <p:nvPr/>
        </p:nvCxnSpPr>
        <p:spPr>
          <a:xfrm>
            <a:off x="4032000" y="4329000"/>
            <a:ext cx="540000" cy="0"/>
          </a:xfrm>
          <a:prstGeom prst="line">
            <a:avLst/>
          </a:prstGeom>
          <a:ln w="19050">
            <a:solidFill>
              <a:srgbClr val="FF0000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 rot="5400000">
            <a:off x="4347000" y="4554000"/>
            <a:ext cx="450000" cy="0"/>
          </a:xfrm>
          <a:prstGeom prst="line">
            <a:avLst/>
          </a:prstGeom>
          <a:ln w="19050">
            <a:solidFill>
              <a:srgbClr val="FF0000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rot="5400000">
            <a:off x="3852000" y="4509000"/>
            <a:ext cx="36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40" idx="3"/>
          </p:cNvCxnSpPr>
          <p:nvPr/>
        </p:nvCxnSpPr>
        <p:spPr>
          <a:xfrm>
            <a:off x="4032000" y="477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3672000" y="468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單箭頭接點 28"/>
          <p:cNvCxnSpPr/>
          <p:nvPr/>
        </p:nvCxnSpPr>
        <p:spPr>
          <a:xfrm flipV="1">
            <a:off x="3312000" y="5049000"/>
            <a:ext cx="360000" cy="72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1692000" y="5589000"/>
            <a:ext cx="1439862" cy="360000"/>
          </a:xfrm>
          <a:prstGeom prst="rect">
            <a:avLst/>
          </a:prstGeom>
          <a:noFill/>
        </p:spPr>
        <p:txBody>
          <a:bodyPr wrap="none" anchor="ctr"/>
          <a:lstStyle/>
          <a:p>
            <a:pPr algn="r">
              <a:defRPr/>
            </a:pPr>
            <a:r>
              <a:rPr lang="en-US" altLang="zh-TW" dirty="0">
                <a:latin typeface="+mj-lt"/>
              </a:rPr>
              <a:t>Header Node</a:t>
            </a:r>
            <a:endParaRPr lang="zh-TW" altLang="en-US" dirty="0">
              <a:latin typeface="+mj-lt"/>
            </a:endParaRPr>
          </a:p>
        </p:txBody>
      </p:sp>
      <p:cxnSp>
        <p:nvCxnSpPr>
          <p:cNvPr id="31" name="直線單箭頭接點 30"/>
          <p:cNvCxnSpPr/>
          <p:nvPr/>
        </p:nvCxnSpPr>
        <p:spPr>
          <a:xfrm flipH="1" flipV="1">
            <a:off x="3672000" y="5049000"/>
            <a:ext cx="360000" cy="72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26"/>
          <p:cNvSpPr>
            <a:spLocks noChangeArrowheads="1"/>
          </p:cNvSpPr>
          <p:nvPr/>
        </p:nvSpPr>
        <p:spPr bwMode="auto">
          <a:xfrm>
            <a:off x="3672000" y="594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36000" anchor="ctr" anchorCtr="0"/>
          <a:lstStyle/>
          <a:p>
            <a:pPr algn="ctr"/>
            <a:r>
              <a:rPr kumimoji="0" lang="en-US" altLang="zh-TW" i="1" dirty="0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node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852000" y="5589000"/>
            <a:ext cx="360000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3132000" y="5589000"/>
            <a:ext cx="360000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" name="直線單箭頭接點 40"/>
          <p:cNvCxnSpPr/>
          <p:nvPr/>
        </p:nvCxnSpPr>
        <p:spPr>
          <a:xfrm flipV="1">
            <a:off x="5472000" y="5049000"/>
            <a:ext cx="0" cy="72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26"/>
          <p:cNvSpPr>
            <a:spLocks noChangeArrowheads="1"/>
          </p:cNvSpPr>
          <p:nvPr/>
        </p:nvSpPr>
        <p:spPr bwMode="auto">
          <a:xfrm>
            <a:off x="4932000" y="5949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 anchorCtr="0"/>
          <a:lstStyle/>
          <a:p>
            <a:pPr algn="ctr"/>
            <a:r>
              <a:rPr kumimoji="0" lang="en-US" altLang="zh-TW" i="1" dirty="0" err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newnode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292000" y="5589000"/>
            <a:ext cx="360000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433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內容版面配置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insert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to the right of node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nodePointer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node,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nodePointer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-&gt;left = node;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-&gt;right = node-&gt;right;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node-&gt;right-&gt;left 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node-&gt;right 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b="1" dirty="0">
              <a:solidFill>
                <a:prstClr val="black"/>
              </a:solidFill>
            </a:endParaRPr>
          </a:p>
        </p:txBody>
      </p:sp>
      <p:sp>
        <p:nvSpPr>
          <p:cNvPr id="26627" name="內容版面配置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b="1" u="sng" smtClean="0"/>
              <a:t>Program 4.26:</a:t>
            </a:r>
            <a:r>
              <a:rPr lang="en-US" altLang="zh-TW" u="sng" smtClean="0"/>
              <a:t> Insert into a doubly linked circular list (p.188)</a:t>
            </a:r>
            <a:endParaRPr lang="zh-TW" altLang="en-US" u="sng" smtClean="0"/>
          </a:p>
        </p:txBody>
      </p:sp>
      <p:cxnSp>
        <p:nvCxnSpPr>
          <p:cNvPr id="112" name="直線單箭頭接點 111"/>
          <p:cNvCxnSpPr/>
          <p:nvPr/>
        </p:nvCxnSpPr>
        <p:spPr>
          <a:xfrm>
            <a:off x="2772000" y="4869000"/>
            <a:ext cx="540000" cy="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/>
          <p:cNvCxnSpPr/>
          <p:nvPr/>
        </p:nvCxnSpPr>
        <p:spPr>
          <a:xfrm>
            <a:off x="3672000" y="4329000"/>
            <a:ext cx="2160000" cy="0"/>
          </a:xfrm>
          <a:prstGeom prst="line">
            <a:avLst/>
          </a:prstGeom>
          <a:ln w="19050">
            <a:solidFill>
              <a:srgbClr val="FF0000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/>
          <p:cNvCxnSpPr/>
          <p:nvPr/>
        </p:nvCxnSpPr>
        <p:spPr>
          <a:xfrm>
            <a:off x="5832000" y="4329000"/>
            <a:ext cx="0" cy="540000"/>
          </a:xfrm>
          <a:prstGeom prst="line">
            <a:avLst/>
          </a:prstGeom>
          <a:ln w="19050">
            <a:solidFill>
              <a:srgbClr val="FF0000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/>
          <p:cNvCxnSpPr/>
          <p:nvPr/>
        </p:nvCxnSpPr>
        <p:spPr>
          <a:xfrm>
            <a:off x="3672000" y="4329000"/>
            <a:ext cx="0" cy="36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/>
          <p:cNvCxnSpPr/>
          <p:nvPr/>
        </p:nvCxnSpPr>
        <p:spPr>
          <a:xfrm>
            <a:off x="2772000" y="3969000"/>
            <a:ext cx="3600000" cy="0"/>
          </a:xfrm>
          <a:prstGeom prst="line">
            <a:avLst/>
          </a:prstGeom>
          <a:ln w="19050">
            <a:solidFill>
              <a:srgbClr val="0000FF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20"/>
          <p:cNvCxnSpPr/>
          <p:nvPr/>
        </p:nvCxnSpPr>
        <p:spPr>
          <a:xfrm>
            <a:off x="2772000" y="3969000"/>
            <a:ext cx="0" cy="900000"/>
          </a:xfrm>
          <a:prstGeom prst="line">
            <a:avLst/>
          </a:prstGeom>
          <a:ln w="19050">
            <a:solidFill>
              <a:srgbClr val="0000FF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H="1">
            <a:off x="6012000" y="4869000"/>
            <a:ext cx="360006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6372000" y="3969000"/>
            <a:ext cx="0" cy="90000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941261"/>
              </p:ext>
            </p:extLst>
          </p:nvPr>
        </p:nvGraphicFramePr>
        <p:xfrm>
          <a:off x="4932000" y="468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0" name="直線單箭頭接點 29"/>
          <p:cNvCxnSpPr>
            <a:stCxn id="32" idx="3"/>
            <a:endCxn id="34" idx="1"/>
          </p:cNvCxnSpPr>
          <p:nvPr/>
        </p:nvCxnSpPr>
        <p:spPr>
          <a:xfrm>
            <a:off x="4032000" y="4779000"/>
            <a:ext cx="90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41" idx="1"/>
            <a:endCxn id="35" idx="3"/>
          </p:cNvCxnSpPr>
          <p:nvPr/>
        </p:nvCxnSpPr>
        <p:spPr>
          <a:xfrm flipH="1">
            <a:off x="4212000" y="4959000"/>
            <a:ext cx="90000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672000" y="468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4932000" y="468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3852000" y="486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5112000" y="486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944785"/>
              </p:ext>
            </p:extLst>
          </p:nvPr>
        </p:nvGraphicFramePr>
        <p:xfrm>
          <a:off x="3132000" y="468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−</a:t>
                      </a:r>
                      <a:endParaRPr lang="zh-TW" altLang="en-US" sz="1800" b="1" dirty="0">
                        <a:latin typeface="Symbol" pitchFamily="18" charset="2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6" name="直線單箭頭接點 25"/>
          <p:cNvCxnSpPr/>
          <p:nvPr/>
        </p:nvCxnSpPr>
        <p:spPr>
          <a:xfrm flipV="1">
            <a:off x="3312000" y="5049000"/>
            <a:ext cx="360000" cy="72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1692000" y="5589000"/>
            <a:ext cx="1439862" cy="360000"/>
          </a:xfrm>
          <a:prstGeom prst="rect">
            <a:avLst/>
          </a:prstGeom>
          <a:noFill/>
        </p:spPr>
        <p:txBody>
          <a:bodyPr wrap="none" anchor="ctr"/>
          <a:lstStyle/>
          <a:p>
            <a:pPr algn="r">
              <a:defRPr/>
            </a:pPr>
            <a:r>
              <a:rPr lang="en-US" altLang="zh-TW" dirty="0">
                <a:latin typeface="+mj-lt"/>
              </a:rPr>
              <a:t>Header Node</a:t>
            </a:r>
            <a:endParaRPr lang="zh-TW" altLang="en-US" dirty="0">
              <a:latin typeface="+mj-lt"/>
            </a:endParaRPr>
          </a:p>
        </p:txBody>
      </p:sp>
      <p:cxnSp>
        <p:nvCxnSpPr>
          <p:cNvPr id="36" name="直線單箭頭接點 35"/>
          <p:cNvCxnSpPr>
            <a:endCxn id="42" idx="2"/>
          </p:cNvCxnSpPr>
          <p:nvPr/>
        </p:nvCxnSpPr>
        <p:spPr>
          <a:xfrm flipH="1" flipV="1">
            <a:off x="3672000" y="5049000"/>
            <a:ext cx="360000" cy="72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26"/>
          <p:cNvSpPr>
            <a:spLocks noChangeArrowheads="1"/>
          </p:cNvSpPr>
          <p:nvPr/>
        </p:nvSpPr>
        <p:spPr bwMode="auto">
          <a:xfrm>
            <a:off x="3672000" y="594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36000" anchor="ctr" anchorCtr="0"/>
          <a:lstStyle/>
          <a:p>
            <a:pPr algn="ctr"/>
            <a:r>
              <a:rPr kumimoji="0" lang="en-US" altLang="zh-TW" i="1" dirty="0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node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852000" y="5589000"/>
            <a:ext cx="360000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3132000" y="5589000"/>
            <a:ext cx="360000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5472000" y="5049000"/>
            <a:ext cx="0" cy="72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26"/>
          <p:cNvSpPr>
            <a:spLocks noChangeArrowheads="1"/>
          </p:cNvSpPr>
          <p:nvPr/>
        </p:nvSpPr>
        <p:spPr bwMode="auto">
          <a:xfrm>
            <a:off x="4932000" y="5949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 anchorCtr="0"/>
          <a:lstStyle/>
          <a:p>
            <a:pPr algn="ctr"/>
            <a:r>
              <a:rPr kumimoji="0" lang="en-US" altLang="zh-TW" i="1" dirty="0" err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newnode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292000" y="5589000"/>
            <a:ext cx="360000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534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792000" y="3069000"/>
            <a:ext cx="7560000" cy="360000"/>
          </a:xfrm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lang="en-US" altLang="zh-TW" b="1" u="sng" dirty="0">
                <a:solidFill>
                  <a:prstClr val="black"/>
                </a:solidFill>
              </a:rPr>
              <a:t>Figure 4.21: </a:t>
            </a:r>
            <a:r>
              <a:rPr lang="en-US" altLang="zh-TW" u="sng" dirty="0">
                <a:solidFill>
                  <a:prstClr val="black"/>
                </a:solidFill>
              </a:rPr>
              <a:t>Doubly linked circular list with header node (</a:t>
            </a:r>
            <a:r>
              <a:rPr lang="en-US" altLang="zh-TW" u="sng" dirty="0" err="1">
                <a:solidFill>
                  <a:prstClr val="black"/>
                </a:solidFill>
              </a:rPr>
              <a:t>p.187</a:t>
            </a:r>
            <a:r>
              <a:rPr lang="en-US" altLang="zh-TW" u="sng" dirty="0" smtClean="0">
                <a:solidFill>
                  <a:prstClr val="black"/>
                </a:solidFill>
              </a:rPr>
              <a:t>)</a:t>
            </a:r>
            <a:endParaRPr lang="zh-TW" altLang="en-US" u="sng" dirty="0">
              <a:solidFill>
                <a:prstClr val="black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>
          <a:xfrm>
            <a:off x="792000" y="5949000"/>
            <a:ext cx="7560000" cy="360000"/>
          </a:xfrm>
        </p:spPr>
        <p:txBody>
          <a:bodyPr/>
          <a:lstStyle/>
          <a:p>
            <a:pPr lvl="0"/>
            <a:r>
              <a:rPr lang="en-US" altLang="zh-TW" b="1" u="sng" dirty="0">
                <a:solidFill>
                  <a:prstClr val="black"/>
                </a:solidFill>
              </a:rPr>
              <a:t>Figure 4.22: </a:t>
            </a:r>
            <a:r>
              <a:rPr lang="en-US" altLang="zh-TW" u="sng" dirty="0">
                <a:solidFill>
                  <a:prstClr val="black"/>
                </a:solidFill>
              </a:rPr>
              <a:t>Empty doubly linked circular list with header node (</a:t>
            </a:r>
            <a:r>
              <a:rPr lang="en-US" altLang="zh-TW" u="sng" dirty="0" err="1">
                <a:solidFill>
                  <a:prstClr val="black"/>
                </a:solidFill>
              </a:rPr>
              <a:t>p.188</a:t>
            </a:r>
            <a:r>
              <a:rPr lang="en-US" altLang="zh-TW" u="sng" dirty="0" smtClean="0">
                <a:solidFill>
                  <a:prstClr val="black"/>
                </a:solidFill>
              </a:rPr>
              <a:t>)</a:t>
            </a:r>
            <a:endParaRPr lang="zh-TW" altLang="en-US" u="sng" dirty="0">
              <a:solidFill>
                <a:prstClr val="black"/>
              </a:solidFill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>
            <a:off x="3672000" y="4509000"/>
            <a:ext cx="540000" cy="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3312000" y="43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411818"/>
              </p:ext>
            </p:extLst>
          </p:nvPr>
        </p:nvGraphicFramePr>
        <p:xfrm>
          <a:off x="4032000" y="432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−</a:t>
                      </a:r>
                      <a:endParaRPr lang="zh-TW" altLang="en-US" sz="1800" b="1" dirty="0">
                        <a:latin typeface="Symbol" pitchFamily="18" charset="2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5" name="直線接點 44"/>
          <p:cNvCxnSpPr/>
          <p:nvPr/>
        </p:nvCxnSpPr>
        <p:spPr>
          <a:xfrm>
            <a:off x="4932000" y="4509000"/>
            <a:ext cx="540000" cy="0"/>
          </a:xfrm>
          <a:prstGeom prst="line">
            <a:avLst/>
          </a:prstGeom>
          <a:ln w="19050">
            <a:solidFill>
              <a:srgbClr val="FF0000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>
            <a:off x="4932000" y="3969000"/>
            <a:ext cx="540000" cy="0"/>
          </a:xfrm>
          <a:prstGeom prst="line">
            <a:avLst/>
          </a:prstGeom>
          <a:ln w="19050">
            <a:solidFill>
              <a:srgbClr val="FF0000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 rot="5400000">
            <a:off x="5202000" y="4239000"/>
            <a:ext cx="540000" cy="0"/>
          </a:xfrm>
          <a:prstGeom prst="line">
            <a:avLst/>
          </a:prstGeom>
          <a:ln w="19050">
            <a:solidFill>
              <a:srgbClr val="FF0000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rot="5400000">
            <a:off x="4752000" y="4149000"/>
            <a:ext cx="36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3672000" y="3969000"/>
            <a:ext cx="540000" cy="1588"/>
          </a:xfrm>
          <a:prstGeom prst="line">
            <a:avLst/>
          </a:prstGeom>
          <a:ln w="19050">
            <a:solidFill>
              <a:srgbClr val="0000FF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>
            <a:off x="3672000" y="3969000"/>
            <a:ext cx="0" cy="540000"/>
          </a:xfrm>
          <a:prstGeom prst="line">
            <a:avLst/>
          </a:prstGeom>
          <a:ln w="19050">
            <a:solidFill>
              <a:srgbClr val="0000FF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rot="5400000">
            <a:off x="4032000" y="4149000"/>
            <a:ext cx="36000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787751"/>
              </p:ext>
            </p:extLst>
          </p:nvPr>
        </p:nvGraphicFramePr>
        <p:xfrm>
          <a:off x="6552000" y="3789000"/>
          <a:ext cx="16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left</a:t>
                      </a:r>
                      <a:endParaRPr lang="zh-TW" altLang="en-US" sz="1800" i="1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data</a:t>
                      </a:r>
                      <a:endParaRPr lang="zh-TW" altLang="en-US" sz="1800" i="1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smtClean="0"/>
                        <a:t>right</a:t>
                      </a:r>
                      <a:endParaRPr lang="zh-TW" altLang="en-US" sz="1800" i="1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−</a:t>
                      </a:r>
                      <a:endParaRPr lang="zh-TW" altLang="en-US" sz="1800" b="1" dirty="0">
                        <a:latin typeface="Cambria Math" panose="02040503050406030204" pitchFamily="18" charset="0"/>
                      </a:endParaRPr>
                    </a:p>
                  </a:txBody>
                  <a:tcPr marL="0" marR="0" marT="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8" name="直線單箭頭接點 57"/>
          <p:cNvCxnSpPr/>
          <p:nvPr/>
        </p:nvCxnSpPr>
        <p:spPr>
          <a:xfrm>
            <a:off x="1152000" y="549000"/>
            <a:ext cx="6480000" cy="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flipH="1">
            <a:off x="1512000" y="909000"/>
            <a:ext cx="648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 flipH="1" flipV="1">
            <a:off x="1152000" y="549000"/>
            <a:ext cx="28" cy="900000"/>
          </a:xfrm>
          <a:prstGeom prst="line">
            <a:avLst/>
          </a:prstGeom>
          <a:ln w="19050">
            <a:solidFill>
              <a:srgbClr val="0000FF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>
            <a:off x="1512000" y="909000"/>
            <a:ext cx="0" cy="36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 flipV="1">
            <a:off x="7992000" y="909000"/>
            <a:ext cx="0" cy="539992"/>
          </a:xfrm>
          <a:prstGeom prst="line">
            <a:avLst/>
          </a:prstGeom>
          <a:ln w="19050">
            <a:solidFill>
              <a:srgbClr val="FF0000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表格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232498"/>
              </p:ext>
            </p:extLst>
          </p:nvPr>
        </p:nvGraphicFramePr>
        <p:xfrm>
          <a:off x="7092000" y="126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文字方塊 65"/>
          <p:cNvSpPr txBox="1"/>
          <p:nvPr/>
        </p:nvSpPr>
        <p:spPr>
          <a:xfrm>
            <a:off x="6552000" y="1269000"/>
            <a:ext cx="540000" cy="360000"/>
          </a:xfrm>
          <a:prstGeom prst="rect">
            <a:avLst/>
          </a:prstGeom>
          <a:noFill/>
        </p:spPr>
        <p:txBody>
          <a:bodyPr wrap="none" tIns="0" bIns="36000" anchor="ctr" anchorCtr="0"/>
          <a:lstStyle/>
          <a:p>
            <a:pPr algn="ctr">
              <a:defRPr/>
            </a:pPr>
            <a:r>
              <a:rPr lang="en-US" altLang="zh-TW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⋯</a:t>
            </a:r>
            <a:endParaRPr lang="zh-TW" altLang="en-US" sz="2800" dirty="0">
              <a:latin typeface="+mj-lt"/>
            </a:endParaRPr>
          </a:p>
        </p:txBody>
      </p:sp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848306"/>
              </p:ext>
            </p:extLst>
          </p:nvPr>
        </p:nvGraphicFramePr>
        <p:xfrm>
          <a:off x="4032000" y="126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" name="表格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695202"/>
              </p:ext>
            </p:extLst>
          </p:nvPr>
        </p:nvGraphicFramePr>
        <p:xfrm>
          <a:off x="2412000" y="126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" name="文字方塊 68"/>
          <p:cNvSpPr txBox="1"/>
          <p:nvPr/>
        </p:nvSpPr>
        <p:spPr>
          <a:xfrm>
            <a:off x="3492000" y="1269000"/>
            <a:ext cx="540000" cy="360000"/>
          </a:xfrm>
          <a:prstGeom prst="rect">
            <a:avLst/>
          </a:prstGeom>
          <a:noFill/>
        </p:spPr>
        <p:txBody>
          <a:bodyPr wrap="none" tIns="0" bIns="36000" anchor="ctr" anchorCtr="0"/>
          <a:lstStyle/>
          <a:p>
            <a:pPr algn="ctr">
              <a:defRPr/>
            </a:pPr>
            <a:r>
              <a:rPr lang="en-US" altLang="zh-TW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⋯</a:t>
            </a:r>
            <a:endParaRPr lang="zh-TW" altLang="en-US" sz="2800" dirty="0">
              <a:latin typeface="+mj-lt"/>
            </a:endParaRPr>
          </a:p>
        </p:txBody>
      </p:sp>
      <p:graphicFrame>
        <p:nvGraphicFramePr>
          <p:cNvPr id="70" name="表格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29344"/>
              </p:ext>
            </p:extLst>
          </p:nvPr>
        </p:nvGraphicFramePr>
        <p:xfrm>
          <a:off x="972000" y="126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1" name="直線單箭頭接點 70"/>
          <p:cNvCxnSpPr>
            <a:stCxn id="74" idx="3"/>
            <a:endCxn id="75" idx="1"/>
          </p:cNvCxnSpPr>
          <p:nvPr/>
        </p:nvCxnSpPr>
        <p:spPr>
          <a:xfrm>
            <a:off x="1872000" y="135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>
            <a:endCxn id="64" idx="0"/>
          </p:cNvCxnSpPr>
          <p:nvPr/>
        </p:nvCxnSpPr>
        <p:spPr>
          <a:xfrm>
            <a:off x="7632000" y="549000"/>
            <a:ext cx="0" cy="72000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77" idx="1"/>
            <a:endCxn id="76" idx="3"/>
          </p:cNvCxnSpPr>
          <p:nvPr/>
        </p:nvCxnSpPr>
        <p:spPr>
          <a:xfrm flipH="1">
            <a:off x="2052000" y="1539000"/>
            <a:ext cx="54000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1512000" y="126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/>
          <p:cNvSpPr/>
          <p:nvPr/>
        </p:nvSpPr>
        <p:spPr>
          <a:xfrm>
            <a:off x="2412000" y="126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/>
          <p:cNvSpPr/>
          <p:nvPr/>
        </p:nvSpPr>
        <p:spPr>
          <a:xfrm>
            <a:off x="1692000" y="144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2592000" y="144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8" name="表格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176969"/>
              </p:ext>
            </p:extLst>
          </p:nvPr>
        </p:nvGraphicFramePr>
        <p:xfrm>
          <a:off x="5472000" y="126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1" name="矩形 80"/>
          <p:cNvSpPr/>
          <p:nvPr/>
        </p:nvSpPr>
        <p:spPr>
          <a:xfrm>
            <a:off x="6012000" y="126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5" name="直線單箭頭接點 84"/>
          <p:cNvCxnSpPr>
            <a:stCxn id="87" idx="3"/>
            <a:endCxn id="88" idx="1"/>
          </p:cNvCxnSpPr>
          <p:nvPr/>
        </p:nvCxnSpPr>
        <p:spPr>
          <a:xfrm>
            <a:off x="4932000" y="135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>
            <a:stCxn id="90" idx="1"/>
            <a:endCxn id="89" idx="3"/>
          </p:cNvCxnSpPr>
          <p:nvPr/>
        </p:nvCxnSpPr>
        <p:spPr>
          <a:xfrm flipH="1">
            <a:off x="5112000" y="1539000"/>
            <a:ext cx="54000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4572000" y="126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矩形 87"/>
          <p:cNvSpPr/>
          <p:nvPr/>
        </p:nvSpPr>
        <p:spPr>
          <a:xfrm>
            <a:off x="5472000" y="126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矩形 88"/>
          <p:cNvSpPr/>
          <p:nvPr/>
        </p:nvSpPr>
        <p:spPr>
          <a:xfrm>
            <a:off x="4752000" y="144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矩形 89"/>
          <p:cNvSpPr/>
          <p:nvPr/>
        </p:nvSpPr>
        <p:spPr>
          <a:xfrm>
            <a:off x="5652000" y="144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2" name="直線單箭頭接點 51"/>
          <p:cNvCxnSpPr/>
          <p:nvPr/>
        </p:nvCxnSpPr>
        <p:spPr>
          <a:xfrm flipV="1">
            <a:off x="1512000" y="1629000"/>
            <a:ext cx="0" cy="54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792000" y="2349000"/>
            <a:ext cx="1439862" cy="3600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Header Node</a:t>
            </a:r>
            <a:endParaRPr lang="zh-TW" altLang="en-US" dirty="0">
              <a:latin typeface="+mj-lt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332000" y="1989000"/>
            <a:ext cx="360000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6" name="直線單箭頭接點 55"/>
          <p:cNvCxnSpPr/>
          <p:nvPr/>
        </p:nvCxnSpPr>
        <p:spPr>
          <a:xfrm flipV="1">
            <a:off x="4572000" y="4689000"/>
            <a:ext cx="0" cy="54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/>
          <p:cNvSpPr txBox="1"/>
          <p:nvPr/>
        </p:nvSpPr>
        <p:spPr>
          <a:xfrm>
            <a:off x="3852000" y="5409000"/>
            <a:ext cx="1439862" cy="3600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Header Node</a:t>
            </a:r>
            <a:endParaRPr lang="zh-TW" altLang="en-US" dirty="0">
              <a:latin typeface="+mj-lt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392000" y="5049000"/>
            <a:ext cx="360000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69267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600" dirty="0" smtClean="0"/>
              <a:t>Deletion from a doubly linked circular list</a:t>
            </a:r>
            <a:endParaRPr lang="zh-TW" alt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文字版面配置區 2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b="1" u="sng" dirty="0" smtClean="0"/>
              <a:t>Program 4.27:</a:t>
            </a:r>
            <a:r>
              <a:rPr lang="en-US" altLang="zh-TW" u="sng" dirty="0" smtClean="0"/>
              <a:t> Deletion from a doubly linked circular list (</a:t>
            </a:r>
            <a:r>
              <a:rPr lang="en-US" altLang="zh-TW" u="sng" dirty="0" err="1" smtClean="0"/>
              <a:t>p.189</a:t>
            </a:r>
            <a:r>
              <a:rPr lang="en-US" altLang="zh-TW" u="sng" dirty="0" smtClean="0"/>
              <a:t>)</a:t>
            </a:r>
            <a:endParaRPr lang="zh-TW" altLang="en-US" u="sng" dirty="0" smtClean="0"/>
          </a:p>
        </p:txBody>
      </p:sp>
      <p:sp>
        <p:nvSpPr>
          <p:cNvPr id="32770" name="內容版面配置區 2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ddelete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nodePointer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node,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nodePointer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deleted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node == deleted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B0F0"/>
                </a:solidFill>
                <a:ea typeface="細明體" panose="02020509000000000000" pitchFamily="49" charset="-120"/>
              </a:rPr>
              <a:t>"Deletion of head node not permitted.\n"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deleted-&gt;left-&gt;right = deleted-&gt;right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deleted-&gt;right-&gt;left = deleted-&gt;left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delete deleted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b="1" dirty="0">
              <a:solidFill>
                <a:prstClr val="black"/>
              </a:solidFill>
            </a:endParaRPr>
          </a:p>
        </p:txBody>
      </p:sp>
      <p:cxnSp>
        <p:nvCxnSpPr>
          <p:cNvPr id="19" name="直線單箭頭接點 18"/>
          <p:cNvCxnSpPr/>
          <p:nvPr/>
        </p:nvCxnSpPr>
        <p:spPr>
          <a:xfrm>
            <a:off x="432000" y="4329000"/>
            <a:ext cx="7920000" cy="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>
            <a:off x="792000" y="4689000"/>
            <a:ext cx="792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H="1" flipV="1">
            <a:off x="432000" y="4329000"/>
            <a:ext cx="28" cy="900000"/>
          </a:xfrm>
          <a:prstGeom prst="line">
            <a:avLst/>
          </a:prstGeom>
          <a:ln w="19050">
            <a:solidFill>
              <a:srgbClr val="0000FF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792000" y="4689000"/>
            <a:ext cx="0" cy="36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 flipV="1">
            <a:off x="8712000" y="4689000"/>
            <a:ext cx="0" cy="539992"/>
          </a:xfrm>
          <a:prstGeom prst="line">
            <a:avLst/>
          </a:prstGeom>
          <a:ln w="19050">
            <a:solidFill>
              <a:srgbClr val="FF0000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930285"/>
              </p:ext>
            </p:extLst>
          </p:nvPr>
        </p:nvGraphicFramePr>
        <p:xfrm>
          <a:off x="7812000" y="50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270498"/>
              </p:ext>
            </p:extLst>
          </p:nvPr>
        </p:nvGraphicFramePr>
        <p:xfrm>
          <a:off x="6192000" y="50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文字方塊 47"/>
          <p:cNvSpPr txBox="1"/>
          <p:nvPr/>
        </p:nvSpPr>
        <p:spPr>
          <a:xfrm>
            <a:off x="7272000" y="5049000"/>
            <a:ext cx="540000" cy="360000"/>
          </a:xfrm>
          <a:prstGeom prst="rect">
            <a:avLst/>
          </a:prstGeom>
          <a:noFill/>
        </p:spPr>
        <p:txBody>
          <a:bodyPr wrap="none" tIns="0" bIns="36000" anchor="ctr" anchorCtr="0"/>
          <a:lstStyle/>
          <a:p>
            <a:pPr algn="ctr">
              <a:defRPr/>
            </a:pPr>
            <a:r>
              <a:rPr lang="en-US" altLang="zh-TW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⋯</a:t>
            </a:r>
            <a:endParaRPr lang="zh-TW" altLang="en-US" sz="2800" dirty="0">
              <a:latin typeface="+mj-lt"/>
            </a:endParaRPr>
          </a:p>
        </p:txBody>
      </p:sp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697941"/>
              </p:ext>
            </p:extLst>
          </p:nvPr>
        </p:nvGraphicFramePr>
        <p:xfrm>
          <a:off x="3312000" y="50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32541"/>
              </p:ext>
            </p:extLst>
          </p:nvPr>
        </p:nvGraphicFramePr>
        <p:xfrm>
          <a:off x="1692000" y="50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文字方塊 51"/>
          <p:cNvSpPr txBox="1"/>
          <p:nvPr/>
        </p:nvSpPr>
        <p:spPr>
          <a:xfrm>
            <a:off x="2772000" y="5049000"/>
            <a:ext cx="540000" cy="360000"/>
          </a:xfrm>
          <a:prstGeom prst="rect">
            <a:avLst/>
          </a:prstGeom>
          <a:noFill/>
        </p:spPr>
        <p:txBody>
          <a:bodyPr wrap="none" tIns="0" bIns="36000" anchor="ctr" anchorCtr="0"/>
          <a:lstStyle/>
          <a:p>
            <a:pPr algn="ctr">
              <a:defRPr/>
            </a:pPr>
            <a:r>
              <a:rPr lang="en-US" altLang="zh-TW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⋯</a:t>
            </a:r>
            <a:endParaRPr lang="zh-TW" altLang="en-US" sz="2800" dirty="0">
              <a:latin typeface="+mj-lt"/>
            </a:endParaRPr>
          </a:p>
        </p:txBody>
      </p:sp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719891"/>
              </p:ext>
            </p:extLst>
          </p:nvPr>
        </p:nvGraphicFramePr>
        <p:xfrm>
          <a:off x="252000" y="50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5" name="直線單箭頭接點 54"/>
          <p:cNvCxnSpPr>
            <a:stCxn id="62" idx="3"/>
            <a:endCxn id="63" idx="1"/>
          </p:cNvCxnSpPr>
          <p:nvPr/>
        </p:nvCxnSpPr>
        <p:spPr>
          <a:xfrm>
            <a:off x="1152000" y="513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endCxn id="45" idx="0"/>
          </p:cNvCxnSpPr>
          <p:nvPr/>
        </p:nvCxnSpPr>
        <p:spPr>
          <a:xfrm>
            <a:off x="8352000" y="4329000"/>
            <a:ext cx="0" cy="72000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65" idx="1"/>
            <a:endCxn id="64" idx="3"/>
          </p:cNvCxnSpPr>
          <p:nvPr/>
        </p:nvCxnSpPr>
        <p:spPr>
          <a:xfrm flipH="1">
            <a:off x="1332000" y="5319000"/>
            <a:ext cx="54000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792000" y="504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1692000" y="504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972000" y="52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/>
        </p:nvSpPr>
        <p:spPr>
          <a:xfrm>
            <a:off x="1872000" y="52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6" name="表格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703818"/>
              </p:ext>
            </p:extLst>
          </p:nvPr>
        </p:nvGraphicFramePr>
        <p:xfrm>
          <a:off x="4752000" y="50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7" name="直線單箭頭接點 66"/>
          <p:cNvCxnSpPr>
            <a:stCxn id="69" idx="3"/>
            <a:endCxn id="70" idx="1"/>
          </p:cNvCxnSpPr>
          <p:nvPr/>
        </p:nvCxnSpPr>
        <p:spPr>
          <a:xfrm>
            <a:off x="5652000" y="513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72" idx="1"/>
            <a:endCxn id="71" idx="3"/>
          </p:cNvCxnSpPr>
          <p:nvPr/>
        </p:nvCxnSpPr>
        <p:spPr>
          <a:xfrm flipH="1">
            <a:off x="5832000" y="5319000"/>
            <a:ext cx="54000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5292000" y="504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6192000" y="504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/>
        </p:nvSpPr>
        <p:spPr>
          <a:xfrm>
            <a:off x="5472000" y="52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/>
          <p:cNvSpPr/>
          <p:nvPr/>
        </p:nvSpPr>
        <p:spPr>
          <a:xfrm>
            <a:off x="6372000" y="52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3" name="直線單箭頭接點 72"/>
          <p:cNvCxnSpPr>
            <a:stCxn id="75" idx="3"/>
            <a:endCxn id="76" idx="1"/>
          </p:cNvCxnSpPr>
          <p:nvPr/>
        </p:nvCxnSpPr>
        <p:spPr>
          <a:xfrm>
            <a:off x="4212000" y="513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8" idx="1"/>
            <a:endCxn id="77" idx="3"/>
          </p:cNvCxnSpPr>
          <p:nvPr/>
        </p:nvCxnSpPr>
        <p:spPr>
          <a:xfrm flipH="1">
            <a:off x="4392000" y="5319000"/>
            <a:ext cx="54000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3852000" y="504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/>
          <p:cNvSpPr/>
          <p:nvPr/>
        </p:nvSpPr>
        <p:spPr>
          <a:xfrm>
            <a:off x="4752000" y="504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4032000" y="52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/>
          <p:cNvSpPr/>
          <p:nvPr/>
        </p:nvSpPr>
        <p:spPr>
          <a:xfrm>
            <a:off x="4932000" y="52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單箭頭接點 39"/>
          <p:cNvCxnSpPr/>
          <p:nvPr/>
        </p:nvCxnSpPr>
        <p:spPr>
          <a:xfrm>
            <a:off x="5292000" y="3969000"/>
            <a:ext cx="0" cy="108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5472000" y="3789000"/>
            <a:ext cx="900000" cy="360000"/>
          </a:xfrm>
          <a:prstGeom prst="rect">
            <a:avLst/>
          </a:prstGeom>
          <a:noFill/>
        </p:spPr>
        <p:txBody>
          <a:bodyPr wrap="none" lIns="90000" tIns="0" rIns="90000" bIns="0">
            <a:noAutofit/>
          </a:bodyPr>
          <a:lstStyle/>
          <a:p>
            <a:pPr>
              <a:defRPr/>
            </a:pPr>
            <a:r>
              <a:rPr lang="en-US" altLang="zh-TW" sz="2000" i="1" dirty="0">
                <a:latin typeface="+mj-lt"/>
              </a:rPr>
              <a:t>deleted</a:t>
            </a:r>
            <a:endParaRPr lang="zh-TW" altLang="en-US" sz="2000" i="1" dirty="0">
              <a:latin typeface="+mj-lt"/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V="1">
            <a:off x="792000" y="5409000"/>
            <a:ext cx="0" cy="72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26"/>
          <p:cNvSpPr>
            <a:spLocks noChangeArrowheads="1"/>
          </p:cNvSpPr>
          <p:nvPr/>
        </p:nvSpPr>
        <p:spPr bwMode="auto">
          <a:xfrm>
            <a:off x="972000" y="594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36000" anchor="ctr" anchorCtr="0"/>
          <a:lstStyle/>
          <a:p>
            <a:r>
              <a:rPr kumimoji="0" lang="en-US" altLang="zh-TW" i="1" dirty="0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node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12000" y="5949000"/>
            <a:ext cx="360000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5112000" y="3789000"/>
            <a:ext cx="360000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文字版面配置區 2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b="1" u="sng" smtClean="0"/>
              <a:t>Program 4.27:</a:t>
            </a:r>
            <a:r>
              <a:rPr lang="en-US" altLang="zh-TW" u="sng" smtClean="0"/>
              <a:t> Deletion from a doubly linked circular list (p.189)</a:t>
            </a:r>
            <a:endParaRPr lang="zh-TW" altLang="en-US" u="sng" smtClean="0"/>
          </a:p>
        </p:txBody>
      </p:sp>
      <p:sp>
        <p:nvSpPr>
          <p:cNvPr id="32770" name="內容版面配置區 2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ddelete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nodePointer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node,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nodePointer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deleted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node == deleted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B0F0"/>
                </a:solidFill>
                <a:ea typeface="細明體" panose="02020509000000000000" pitchFamily="49" charset="-120"/>
              </a:rPr>
              <a:t>"Deletion of head node not permitted.\n"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deleted-&gt;left-&gt;right = deleted-&gt;right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deleted-&gt;right-&gt;left = deleted-&gt;left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delete deleted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b="1" dirty="0">
              <a:solidFill>
                <a:prstClr val="black"/>
              </a:solidFill>
            </a:endParaRPr>
          </a:p>
        </p:txBody>
      </p:sp>
      <p:cxnSp>
        <p:nvCxnSpPr>
          <p:cNvPr id="19" name="直線單箭頭接點 18"/>
          <p:cNvCxnSpPr/>
          <p:nvPr/>
        </p:nvCxnSpPr>
        <p:spPr>
          <a:xfrm>
            <a:off x="432000" y="4329000"/>
            <a:ext cx="7920000" cy="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>
            <a:off x="792000" y="4689000"/>
            <a:ext cx="792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H="1" flipV="1">
            <a:off x="432000" y="4329000"/>
            <a:ext cx="28" cy="900000"/>
          </a:xfrm>
          <a:prstGeom prst="line">
            <a:avLst/>
          </a:prstGeom>
          <a:ln w="19050">
            <a:solidFill>
              <a:srgbClr val="0000FF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792000" y="4689000"/>
            <a:ext cx="0" cy="36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 flipV="1">
            <a:off x="8712000" y="4689000"/>
            <a:ext cx="0" cy="539992"/>
          </a:xfrm>
          <a:prstGeom prst="line">
            <a:avLst/>
          </a:prstGeom>
          <a:ln w="19050">
            <a:solidFill>
              <a:srgbClr val="FF0000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461200"/>
              </p:ext>
            </p:extLst>
          </p:nvPr>
        </p:nvGraphicFramePr>
        <p:xfrm>
          <a:off x="7812000" y="50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661028"/>
              </p:ext>
            </p:extLst>
          </p:nvPr>
        </p:nvGraphicFramePr>
        <p:xfrm>
          <a:off x="6192000" y="50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文字方塊 47"/>
          <p:cNvSpPr txBox="1"/>
          <p:nvPr/>
        </p:nvSpPr>
        <p:spPr>
          <a:xfrm>
            <a:off x="7272000" y="5049000"/>
            <a:ext cx="540000" cy="360000"/>
          </a:xfrm>
          <a:prstGeom prst="rect">
            <a:avLst/>
          </a:prstGeom>
          <a:noFill/>
        </p:spPr>
        <p:txBody>
          <a:bodyPr wrap="none" tIns="0" bIns="36000" anchor="ctr" anchorCtr="0"/>
          <a:lstStyle/>
          <a:p>
            <a:pPr algn="ctr">
              <a:defRPr/>
            </a:pPr>
            <a:r>
              <a:rPr lang="en-US" altLang="zh-TW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⋯</a:t>
            </a:r>
            <a:endParaRPr lang="zh-TW" altLang="en-US" sz="2800" dirty="0">
              <a:latin typeface="+mj-lt"/>
            </a:endParaRPr>
          </a:p>
        </p:txBody>
      </p:sp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49012"/>
              </p:ext>
            </p:extLst>
          </p:nvPr>
        </p:nvGraphicFramePr>
        <p:xfrm>
          <a:off x="3312000" y="50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38174"/>
              </p:ext>
            </p:extLst>
          </p:nvPr>
        </p:nvGraphicFramePr>
        <p:xfrm>
          <a:off x="1692000" y="50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文字方塊 51"/>
          <p:cNvSpPr txBox="1"/>
          <p:nvPr/>
        </p:nvSpPr>
        <p:spPr>
          <a:xfrm>
            <a:off x="2772000" y="5049000"/>
            <a:ext cx="540000" cy="360000"/>
          </a:xfrm>
          <a:prstGeom prst="rect">
            <a:avLst/>
          </a:prstGeom>
          <a:noFill/>
        </p:spPr>
        <p:txBody>
          <a:bodyPr wrap="none" tIns="0" bIns="36000" anchor="ctr" anchorCtr="0"/>
          <a:lstStyle/>
          <a:p>
            <a:pPr algn="ctr">
              <a:defRPr/>
            </a:pPr>
            <a:r>
              <a:rPr lang="en-US" altLang="zh-TW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⋯</a:t>
            </a:r>
            <a:endParaRPr lang="zh-TW" altLang="en-US" sz="2800" dirty="0">
              <a:latin typeface="+mj-lt"/>
            </a:endParaRPr>
          </a:p>
        </p:txBody>
      </p:sp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574647"/>
              </p:ext>
            </p:extLst>
          </p:nvPr>
        </p:nvGraphicFramePr>
        <p:xfrm>
          <a:off x="252000" y="50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5" name="直線單箭頭接點 54"/>
          <p:cNvCxnSpPr>
            <a:stCxn id="62" idx="3"/>
            <a:endCxn id="63" idx="1"/>
          </p:cNvCxnSpPr>
          <p:nvPr/>
        </p:nvCxnSpPr>
        <p:spPr>
          <a:xfrm>
            <a:off x="1152000" y="513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endCxn id="45" idx="0"/>
          </p:cNvCxnSpPr>
          <p:nvPr/>
        </p:nvCxnSpPr>
        <p:spPr>
          <a:xfrm>
            <a:off x="8352000" y="4329000"/>
            <a:ext cx="0" cy="72000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65" idx="1"/>
            <a:endCxn id="64" idx="3"/>
          </p:cNvCxnSpPr>
          <p:nvPr/>
        </p:nvCxnSpPr>
        <p:spPr>
          <a:xfrm flipH="1">
            <a:off x="1332000" y="5319000"/>
            <a:ext cx="54000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792000" y="504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1692000" y="504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972000" y="52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/>
        </p:nvSpPr>
        <p:spPr>
          <a:xfrm>
            <a:off x="1872000" y="52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單箭頭接點 39"/>
          <p:cNvCxnSpPr/>
          <p:nvPr/>
        </p:nvCxnSpPr>
        <p:spPr>
          <a:xfrm>
            <a:off x="3852000" y="6129000"/>
            <a:ext cx="2520000" cy="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H="1">
            <a:off x="4212000" y="5769000"/>
            <a:ext cx="252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>
            <a:off x="4212000" y="5229000"/>
            <a:ext cx="0" cy="540008"/>
          </a:xfrm>
          <a:prstGeom prst="line">
            <a:avLst/>
          </a:prstGeom>
          <a:ln w="19050">
            <a:solidFill>
              <a:srgbClr val="FF0000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flipV="1">
            <a:off x="6732000" y="5409000"/>
            <a:ext cx="0" cy="36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endCxn id="50" idx="2"/>
          </p:cNvCxnSpPr>
          <p:nvPr/>
        </p:nvCxnSpPr>
        <p:spPr>
          <a:xfrm flipV="1">
            <a:off x="3852000" y="5409000"/>
            <a:ext cx="0" cy="72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 flipV="1">
            <a:off x="6372000" y="5229000"/>
            <a:ext cx="0" cy="90000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5292000" y="3969000"/>
            <a:ext cx="0" cy="108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5472000" y="3789000"/>
            <a:ext cx="900000" cy="360000"/>
          </a:xfrm>
          <a:prstGeom prst="rect">
            <a:avLst/>
          </a:prstGeom>
          <a:noFill/>
        </p:spPr>
        <p:txBody>
          <a:bodyPr wrap="none" lIns="90000" tIns="0" rIns="90000" bIns="0">
            <a:noAutofit/>
          </a:bodyPr>
          <a:lstStyle/>
          <a:p>
            <a:pPr>
              <a:defRPr/>
            </a:pPr>
            <a:r>
              <a:rPr lang="en-US" altLang="zh-TW" sz="2000" i="1" dirty="0">
                <a:latin typeface="+mj-lt"/>
              </a:rPr>
              <a:t>deleted</a:t>
            </a:r>
            <a:endParaRPr lang="zh-TW" altLang="en-US" sz="2000" i="1" dirty="0">
              <a:latin typeface="+mj-lt"/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 flipV="1">
            <a:off x="792000" y="5409000"/>
            <a:ext cx="0" cy="72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26"/>
          <p:cNvSpPr>
            <a:spLocks noChangeArrowheads="1"/>
          </p:cNvSpPr>
          <p:nvPr/>
        </p:nvSpPr>
        <p:spPr bwMode="auto">
          <a:xfrm>
            <a:off x="972000" y="594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36000" anchor="ctr" anchorCtr="0"/>
          <a:lstStyle/>
          <a:p>
            <a:r>
              <a:rPr kumimoji="0" lang="en-US" altLang="zh-TW" i="1" dirty="0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node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12000" y="5949000"/>
            <a:ext cx="360000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5112000" y="3789000"/>
            <a:ext cx="360000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824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文字版面配置區 2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b="1" u="sng" smtClean="0"/>
              <a:t>Program 4.27:</a:t>
            </a:r>
            <a:r>
              <a:rPr lang="en-US" altLang="zh-TW" u="sng" smtClean="0"/>
              <a:t> Deletion from a doubly linked circular list (p.189)</a:t>
            </a:r>
            <a:endParaRPr lang="zh-TW" altLang="en-US" u="sng" smtClean="0"/>
          </a:p>
        </p:txBody>
      </p:sp>
      <p:sp>
        <p:nvSpPr>
          <p:cNvPr id="32770" name="內容版面配置區 2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ddelete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nodePointer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node,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nodePointer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deleted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node == deleted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B0F0"/>
                </a:solidFill>
                <a:ea typeface="細明體" panose="02020509000000000000" pitchFamily="49" charset="-120"/>
              </a:rPr>
              <a:t>"Deletion of head node not permitted.\n"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deleted-&gt;left-&gt;right = deleted-&gt;right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deleted-&gt;right-&gt;left = deleted-&gt;left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delete deleted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b="1" dirty="0">
              <a:solidFill>
                <a:prstClr val="black"/>
              </a:solidFill>
            </a:endParaRPr>
          </a:p>
        </p:txBody>
      </p:sp>
      <p:cxnSp>
        <p:nvCxnSpPr>
          <p:cNvPr id="19" name="直線單箭頭接點 18"/>
          <p:cNvCxnSpPr/>
          <p:nvPr/>
        </p:nvCxnSpPr>
        <p:spPr>
          <a:xfrm>
            <a:off x="432000" y="4329000"/>
            <a:ext cx="7920000" cy="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>
            <a:off x="792000" y="4689000"/>
            <a:ext cx="792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H="1" flipV="1">
            <a:off x="432000" y="4329000"/>
            <a:ext cx="28" cy="900000"/>
          </a:xfrm>
          <a:prstGeom prst="line">
            <a:avLst/>
          </a:prstGeom>
          <a:ln w="19050">
            <a:solidFill>
              <a:srgbClr val="0000FF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792000" y="4689000"/>
            <a:ext cx="0" cy="36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 flipV="1">
            <a:off x="8712000" y="4689000"/>
            <a:ext cx="0" cy="539992"/>
          </a:xfrm>
          <a:prstGeom prst="line">
            <a:avLst/>
          </a:prstGeom>
          <a:ln w="19050">
            <a:solidFill>
              <a:srgbClr val="FF0000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66" idx="0"/>
          </p:cNvCxnSpPr>
          <p:nvPr/>
        </p:nvCxnSpPr>
        <p:spPr>
          <a:xfrm>
            <a:off x="5292000" y="3969000"/>
            <a:ext cx="0" cy="108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765953"/>
              </p:ext>
            </p:extLst>
          </p:nvPr>
        </p:nvGraphicFramePr>
        <p:xfrm>
          <a:off x="7812000" y="50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694996"/>
              </p:ext>
            </p:extLst>
          </p:nvPr>
        </p:nvGraphicFramePr>
        <p:xfrm>
          <a:off x="6192000" y="50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文字方塊 47"/>
          <p:cNvSpPr txBox="1"/>
          <p:nvPr/>
        </p:nvSpPr>
        <p:spPr>
          <a:xfrm>
            <a:off x="7272000" y="5049000"/>
            <a:ext cx="540000" cy="360000"/>
          </a:xfrm>
          <a:prstGeom prst="rect">
            <a:avLst/>
          </a:prstGeom>
          <a:noFill/>
        </p:spPr>
        <p:txBody>
          <a:bodyPr wrap="none" tIns="0" bIns="36000" anchor="ctr" anchorCtr="0"/>
          <a:lstStyle/>
          <a:p>
            <a:pPr algn="ctr">
              <a:defRPr/>
            </a:pPr>
            <a:r>
              <a:rPr lang="en-US" altLang="zh-TW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⋯</a:t>
            </a:r>
            <a:endParaRPr lang="zh-TW" altLang="en-US" sz="2800" dirty="0">
              <a:latin typeface="+mj-lt"/>
            </a:endParaRPr>
          </a:p>
        </p:txBody>
      </p:sp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912930"/>
              </p:ext>
            </p:extLst>
          </p:nvPr>
        </p:nvGraphicFramePr>
        <p:xfrm>
          <a:off x="3312000" y="50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248954"/>
              </p:ext>
            </p:extLst>
          </p:nvPr>
        </p:nvGraphicFramePr>
        <p:xfrm>
          <a:off x="1692000" y="50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文字方塊 51"/>
          <p:cNvSpPr txBox="1"/>
          <p:nvPr/>
        </p:nvSpPr>
        <p:spPr>
          <a:xfrm>
            <a:off x="2772000" y="5049000"/>
            <a:ext cx="540000" cy="360000"/>
          </a:xfrm>
          <a:prstGeom prst="rect">
            <a:avLst/>
          </a:prstGeom>
          <a:noFill/>
        </p:spPr>
        <p:txBody>
          <a:bodyPr wrap="none" tIns="0" bIns="36000" anchor="ctr" anchorCtr="0"/>
          <a:lstStyle/>
          <a:p>
            <a:pPr algn="ctr">
              <a:defRPr/>
            </a:pPr>
            <a:r>
              <a:rPr lang="en-US" altLang="zh-TW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⋯</a:t>
            </a:r>
            <a:endParaRPr lang="zh-TW" altLang="en-US" sz="2800" dirty="0">
              <a:latin typeface="+mj-lt"/>
            </a:endParaRPr>
          </a:p>
        </p:txBody>
      </p:sp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598756"/>
              </p:ext>
            </p:extLst>
          </p:nvPr>
        </p:nvGraphicFramePr>
        <p:xfrm>
          <a:off x="252000" y="50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5" name="直線單箭頭接點 54"/>
          <p:cNvCxnSpPr>
            <a:stCxn id="62" idx="3"/>
            <a:endCxn id="63" idx="1"/>
          </p:cNvCxnSpPr>
          <p:nvPr/>
        </p:nvCxnSpPr>
        <p:spPr>
          <a:xfrm>
            <a:off x="1152000" y="513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endCxn id="45" idx="0"/>
          </p:cNvCxnSpPr>
          <p:nvPr/>
        </p:nvCxnSpPr>
        <p:spPr>
          <a:xfrm>
            <a:off x="8352000" y="4329000"/>
            <a:ext cx="0" cy="72000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65" idx="1"/>
            <a:endCxn id="64" idx="3"/>
          </p:cNvCxnSpPr>
          <p:nvPr/>
        </p:nvCxnSpPr>
        <p:spPr>
          <a:xfrm flipH="1">
            <a:off x="1332000" y="5319000"/>
            <a:ext cx="54000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792000" y="504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1692000" y="504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972000" y="52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/>
        </p:nvSpPr>
        <p:spPr>
          <a:xfrm>
            <a:off x="1872000" y="52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6" name="表格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347257"/>
              </p:ext>
            </p:extLst>
          </p:nvPr>
        </p:nvGraphicFramePr>
        <p:xfrm>
          <a:off x="4752000" y="50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7" name="直線單箭頭接點 66"/>
          <p:cNvCxnSpPr>
            <a:stCxn id="69" idx="3"/>
            <a:endCxn id="70" idx="1"/>
          </p:cNvCxnSpPr>
          <p:nvPr/>
        </p:nvCxnSpPr>
        <p:spPr>
          <a:xfrm>
            <a:off x="5652000" y="513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72" idx="1"/>
            <a:endCxn id="71" idx="3"/>
          </p:cNvCxnSpPr>
          <p:nvPr/>
        </p:nvCxnSpPr>
        <p:spPr>
          <a:xfrm flipH="1">
            <a:off x="5832000" y="5319000"/>
            <a:ext cx="54000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5292000" y="504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6192000" y="504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/>
        </p:nvSpPr>
        <p:spPr>
          <a:xfrm>
            <a:off x="5472000" y="52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/>
          <p:cNvSpPr/>
          <p:nvPr/>
        </p:nvSpPr>
        <p:spPr>
          <a:xfrm>
            <a:off x="6372000" y="52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3" name="直線單箭頭接點 72"/>
          <p:cNvCxnSpPr>
            <a:stCxn id="75" idx="3"/>
            <a:endCxn id="76" idx="1"/>
          </p:cNvCxnSpPr>
          <p:nvPr/>
        </p:nvCxnSpPr>
        <p:spPr>
          <a:xfrm>
            <a:off x="4212000" y="513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8" idx="1"/>
            <a:endCxn id="77" idx="3"/>
          </p:cNvCxnSpPr>
          <p:nvPr/>
        </p:nvCxnSpPr>
        <p:spPr>
          <a:xfrm flipH="1">
            <a:off x="4392000" y="5319000"/>
            <a:ext cx="54000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3852000" y="504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/>
          <p:cNvSpPr/>
          <p:nvPr/>
        </p:nvSpPr>
        <p:spPr>
          <a:xfrm>
            <a:off x="4752000" y="504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4032000" y="52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/>
          <p:cNvSpPr/>
          <p:nvPr/>
        </p:nvSpPr>
        <p:spPr>
          <a:xfrm>
            <a:off x="4932000" y="52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文字方塊 78"/>
          <p:cNvSpPr txBox="1"/>
          <p:nvPr/>
        </p:nvSpPr>
        <p:spPr>
          <a:xfrm>
            <a:off x="5472000" y="3789000"/>
            <a:ext cx="900000" cy="360000"/>
          </a:xfrm>
          <a:prstGeom prst="rect">
            <a:avLst/>
          </a:prstGeom>
          <a:noFill/>
        </p:spPr>
        <p:txBody>
          <a:bodyPr wrap="none" lIns="90000" tIns="0" rIns="90000" bIns="0">
            <a:noAutofit/>
          </a:bodyPr>
          <a:lstStyle/>
          <a:p>
            <a:pPr>
              <a:defRPr/>
            </a:pPr>
            <a:r>
              <a:rPr lang="en-US" altLang="zh-TW" sz="2000" i="1" dirty="0">
                <a:latin typeface="+mj-lt"/>
              </a:rPr>
              <a:t>deleted</a:t>
            </a:r>
            <a:endParaRPr lang="zh-TW" altLang="en-US" sz="2000" i="1" dirty="0">
              <a:latin typeface="+mj-lt"/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792000" y="5409000"/>
            <a:ext cx="0" cy="72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26"/>
          <p:cNvSpPr>
            <a:spLocks noChangeArrowheads="1"/>
          </p:cNvSpPr>
          <p:nvPr/>
        </p:nvSpPr>
        <p:spPr bwMode="auto">
          <a:xfrm>
            <a:off x="972000" y="594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36000" anchor="ctr" anchorCtr="0"/>
          <a:lstStyle/>
          <a:p>
            <a:r>
              <a:rPr kumimoji="0" lang="en-US" altLang="zh-TW" i="1" dirty="0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node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12000" y="5949000"/>
            <a:ext cx="360000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5112000" y="3789000"/>
            <a:ext cx="360000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174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文字版面配置區 2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b="1" u="sng" smtClean="0"/>
              <a:t>Program 4.27:</a:t>
            </a:r>
            <a:r>
              <a:rPr lang="en-US" altLang="zh-TW" u="sng" smtClean="0"/>
              <a:t> Deletion from a doubly linked circular list (p.189)</a:t>
            </a:r>
            <a:endParaRPr lang="zh-TW" altLang="en-US" u="sng" smtClean="0"/>
          </a:p>
        </p:txBody>
      </p:sp>
      <p:sp>
        <p:nvSpPr>
          <p:cNvPr id="32770" name="內容版面配置區 2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ddelete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nodePointer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node,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nodePointer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deleted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node == deleted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B0F0"/>
                </a:solidFill>
                <a:ea typeface="細明體" panose="02020509000000000000" pitchFamily="49" charset="-120"/>
              </a:rPr>
              <a:t>"Deletion of head node not permitted.\n"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deleted-&gt;left-&gt;right = deleted-&gt;right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deleted-&gt;right-&gt;left = deleted-&gt;left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delete deleted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b="1" dirty="0">
              <a:solidFill>
                <a:prstClr val="black"/>
              </a:solidFill>
            </a:endParaRPr>
          </a:p>
        </p:txBody>
      </p:sp>
      <p:cxnSp>
        <p:nvCxnSpPr>
          <p:cNvPr id="19" name="直線單箭頭接點 18"/>
          <p:cNvCxnSpPr/>
          <p:nvPr/>
        </p:nvCxnSpPr>
        <p:spPr>
          <a:xfrm>
            <a:off x="432000" y="4329000"/>
            <a:ext cx="7920000" cy="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>
            <a:off x="792000" y="4689000"/>
            <a:ext cx="792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H="1" flipV="1">
            <a:off x="432000" y="4329000"/>
            <a:ext cx="28" cy="900000"/>
          </a:xfrm>
          <a:prstGeom prst="line">
            <a:avLst/>
          </a:prstGeom>
          <a:ln w="19050">
            <a:solidFill>
              <a:srgbClr val="0000FF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792000" y="4689000"/>
            <a:ext cx="0" cy="36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 flipV="1">
            <a:off x="8712000" y="4689000"/>
            <a:ext cx="0" cy="539992"/>
          </a:xfrm>
          <a:prstGeom prst="line">
            <a:avLst/>
          </a:prstGeom>
          <a:ln w="19050">
            <a:solidFill>
              <a:srgbClr val="FF0000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206876"/>
              </p:ext>
            </p:extLst>
          </p:nvPr>
        </p:nvGraphicFramePr>
        <p:xfrm>
          <a:off x="7812000" y="50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367162"/>
              </p:ext>
            </p:extLst>
          </p:nvPr>
        </p:nvGraphicFramePr>
        <p:xfrm>
          <a:off x="6192000" y="50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文字方塊 47"/>
          <p:cNvSpPr txBox="1"/>
          <p:nvPr/>
        </p:nvSpPr>
        <p:spPr>
          <a:xfrm>
            <a:off x="7272000" y="5049000"/>
            <a:ext cx="540000" cy="360000"/>
          </a:xfrm>
          <a:prstGeom prst="rect">
            <a:avLst/>
          </a:prstGeom>
          <a:noFill/>
        </p:spPr>
        <p:txBody>
          <a:bodyPr wrap="none" tIns="0" bIns="36000" anchor="ctr" anchorCtr="0"/>
          <a:lstStyle/>
          <a:p>
            <a:pPr algn="ctr">
              <a:defRPr/>
            </a:pPr>
            <a:r>
              <a:rPr lang="en-US" altLang="zh-TW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⋯</a:t>
            </a:r>
            <a:endParaRPr lang="zh-TW" altLang="en-US" sz="2800" dirty="0">
              <a:latin typeface="+mj-lt"/>
            </a:endParaRPr>
          </a:p>
        </p:txBody>
      </p:sp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520295"/>
              </p:ext>
            </p:extLst>
          </p:nvPr>
        </p:nvGraphicFramePr>
        <p:xfrm>
          <a:off x="3312000" y="50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918357"/>
              </p:ext>
            </p:extLst>
          </p:nvPr>
        </p:nvGraphicFramePr>
        <p:xfrm>
          <a:off x="1692000" y="50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文字方塊 51"/>
          <p:cNvSpPr txBox="1"/>
          <p:nvPr/>
        </p:nvSpPr>
        <p:spPr>
          <a:xfrm>
            <a:off x="2772000" y="5049000"/>
            <a:ext cx="540000" cy="360000"/>
          </a:xfrm>
          <a:prstGeom prst="rect">
            <a:avLst/>
          </a:prstGeom>
          <a:noFill/>
        </p:spPr>
        <p:txBody>
          <a:bodyPr wrap="none" tIns="0" bIns="36000" anchor="ctr" anchorCtr="0"/>
          <a:lstStyle/>
          <a:p>
            <a:pPr algn="ctr">
              <a:defRPr/>
            </a:pPr>
            <a:r>
              <a:rPr lang="en-US" altLang="zh-TW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⋯</a:t>
            </a:r>
            <a:endParaRPr lang="zh-TW" altLang="en-US" sz="2800" dirty="0">
              <a:latin typeface="+mj-lt"/>
            </a:endParaRPr>
          </a:p>
        </p:txBody>
      </p:sp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491096"/>
              </p:ext>
            </p:extLst>
          </p:nvPr>
        </p:nvGraphicFramePr>
        <p:xfrm>
          <a:off x="252000" y="50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5" name="直線單箭頭接點 54"/>
          <p:cNvCxnSpPr>
            <a:stCxn id="62" idx="3"/>
            <a:endCxn id="63" idx="1"/>
          </p:cNvCxnSpPr>
          <p:nvPr/>
        </p:nvCxnSpPr>
        <p:spPr>
          <a:xfrm>
            <a:off x="1152000" y="513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endCxn id="45" idx="0"/>
          </p:cNvCxnSpPr>
          <p:nvPr/>
        </p:nvCxnSpPr>
        <p:spPr>
          <a:xfrm>
            <a:off x="8352000" y="4329000"/>
            <a:ext cx="0" cy="72000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65" idx="1"/>
            <a:endCxn id="64" idx="3"/>
          </p:cNvCxnSpPr>
          <p:nvPr/>
        </p:nvCxnSpPr>
        <p:spPr>
          <a:xfrm flipH="1">
            <a:off x="1332000" y="5319000"/>
            <a:ext cx="54000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792000" y="504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1692000" y="504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972000" y="52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/>
        </p:nvSpPr>
        <p:spPr>
          <a:xfrm>
            <a:off x="1872000" y="52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6" name="表格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865102"/>
              </p:ext>
            </p:extLst>
          </p:nvPr>
        </p:nvGraphicFramePr>
        <p:xfrm>
          <a:off x="4752000" y="50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7" name="直線單箭頭接點 66"/>
          <p:cNvCxnSpPr>
            <a:stCxn id="69" idx="3"/>
            <a:endCxn id="70" idx="1"/>
          </p:cNvCxnSpPr>
          <p:nvPr/>
        </p:nvCxnSpPr>
        <p:spPr>
          <a:xfrm>
            <a:off x="5652000" y="513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72" idx="1"/>
            <a:endCxn id="71" idx="3"/>
          </p:cNvCxnSpPr>
          <p:nvPr/>
        </p:nvCxnSpPr>
        <p:spPr>
          <a:xfrm flipH="1">
            <a:off x="5832000" y="5319000"/>
            <a:ext cx="54000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5292000" y="504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6192000" y="504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/>
        </p:nvSpPr>
        <p:spPr>
          <a:xfrm>
            <a:off x="5472000" y="52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/>
          <p:cNvSpPr/>
          <p:nvPr/>
        </p:nvSpPr>
        <p:spPr>
          <a:xfrm>
            <a:off x="6372000" y="52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4" name="直線單箭頭接點 73"/>
          <p:cNvCxnSpPr/>
          <p:nvPr/>
        </p:nvCxnSpPr>
        <p:spPr>
          <a:xfrm flipH="1">
            <a:off x="4392000" y="5229000"/>
            <a:ext cx="54000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H="1">
            <a:off x="4212000" y="5769000"/>
            <a:ext cx="252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4212000" y="5229000"/>
            <a:ext cx="0" cy="540008"/>
          </a:xfrm>
          <a:prstGeom prst="line">
            <a:avLst/>
          </a:prstGeom>
          <a:ln w="19050">
            <a:solidFill>
              <a:srgbClr val="FF0000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flipV="1">
            <a:off x="6732000" y="5409000"/>
            <a:ext cx="0" cy="36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>
            <a:off x="5292000" y="3969000"/>
            <a:ext cx="0" cy="108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5472000" y="3789000"/>
            <a:ext cx="900000" cy="360000"/>
          </a:xfrm>
          <a:prstGeom prst="rect">
            <a:avLst/>
          </a:prstGeom>
          <a:noFill/>
        </p:spPr>
        <p:txBody>
          <a:bodyPr wrap="none" lIns="90000" tIns="0" rIns="90000" bIns="0">
            <a:noAutofit/>
          </a:bodyPr>
          <a:lstStyle/>
          <a:p>
            <a:pPr>
              <a:defRPr/>
            </a:pPr>
            <a:r>
              <a:rPr lang="en-US" altLang="zh-TW" sz="2000" i="1" dirty="0">
                <a:latin typeface="+mj-lt"/>
              </a:rPr>
              <a:t>deleted</a:t>
            </a:r>
            <a:endParaRPr lang="zh-TW" altLang="en-US" sz="2000" i="1" dirty="0">
              <a:latin typeface="+mj-lt"/>
            </a:endParaRPr>
          </a:p>
        </p:txBody>
      </p:sp>
      <p:cxnSp>
        <p:nvCxnSpPr>
          <p:cNvPr id="43" name="直線單箭頭接點 42"/>
          <p:cNvCxnSpPr/>
          <p:nvPr/>
        </p:nvCxnSpPr>
        <p:spPr>
          <a:xfrm flipV="1">
            <a:off x="792000" y="5409000"/>
            <a:ext cx="0" cy="72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26"/>
          <p:cNvSpPr>
            <a:spLocks noChangeArrowheads="1"/>
          </p:cNvSpPr>
          <p:nvPr/>
        </p:nvSpPr>
        <p:spPr bwMode="auto">
          <a:xfrm>
            <a:off x="972000" y="594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36000" anchor="ctr" anchorCtr="0"/>
          <a:lstStyle/>
          <a:p>
            <a:r>
              <a:rPr kumimoji="0" lang="en-US" altLang="zh-TW" i="1" dirty="0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node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12000" y="5949000"/>
            <a:ext cx="360000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5112000" y="3789000"/>
            <a:ext cx="360000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469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文字版面配置區 2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b="1" u="sng" smtClean="0"/>
              <a:t>Program 4.27:</a:t>
            </a:r>
            <a:r>
              <a:rPr lang="en-US" altLang="zh-TW" u="sng" smtClean="0"/>
              <a:t> Deletion from a doubly linked circular list (p.189)</a:t>
            </a:r>
            <a:endParaRPr lang="zh-TW" altLang="en-US" u="sng" smtClean="0"/>
          </a:p>
        </p:txBody>
      </p:sp>
      <p:sp>
        <p:nvSpPr>
          <p:cNvPr id="32770" name="內容版面配置區 2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ddelete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nodePointer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node,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nodePointer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deleted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node == deleted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B0F0"/>
                </a:solidFill>
                <a:ea typeface="細明體" panose="02020509000000000000" pitchFamily="49" charset="-120"/>
              </a:rPr>
              <a:t>"Deletion of head node not permitted.\n"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deleted-&gt;left-&gt;right = deleted-&gt;right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deleted-&gt;right-&gt;left = deleted-&gt;left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delete deleted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b="1" dirty="0">
              <a:solidFill>
                <a:prstClr val="black"/>
              </a:solidFill>
            </a:endParaRPr>
          </a:p>
        </p:txBody>
      </p:sp>
      <p:cxnSp>
        <p:nvCxnSpPr>
          <p:cNvPr id="19" name="直線單箭頭接點 18"/>
          <p:cNvCxnSpPr/>
          <p:nvPr/>
        </p:nvCxnSpPr>
        <p:spPr>
          <a:xfrm>
            <a:off x="432000" y="4329000"/>
            <a:ext cx="7920000" cy="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>
            <a:off x="792000" y="4689000"/>
            <a:ext cx="792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H="1" flipV="1">
            <a:off x="432000" y="4329000"/>
            <a:ext cx="28" cy="900000"/>
          </a:xfrm>
          <a:prstGeom prst="line">
            <a:avLst/>
          </a:prstGeom>
          <a:ln w="19050">
            <a:solidFill>
              <a:srgbClr val="0000FF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792000" y="4689000"/>
            <a:ext cx="0" cy="36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 flipV="1">
            <a:off x="8712000" y="4689000"/>
            <a:ext cx="0" cy="539992"/>
          </a:xfrm>
          <a:prstGeom prst="line">
            <a:avLst/>
          </a:prstGeom>
          <a:ln w="19050">
            <a:solidFill>
              <a:srgbClr val="FF0000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448519"/>
              </p:ext>
            </p:extLst>
          </p:nvPr>
        </p:nvGraphicFramePr>
        <p:xfrm>
          <a:off x="7812000" y="50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504361"/>
              </p:ext>
            </p:extLst>
          </p:nvPr>
        </p:nvGraphicFramePr>
        <p:xfrm>
          <a:off x="6192000" y="50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文字方塊 47"/>
          <p:cNvSpPr txBox="1"/>
          <p:nvPr/>
        </p:nvSpPr>
        <p:spPr>
          <a:xfrm>
            <a:off x="7272000" y="5049000"/>
            <a:ext cx="540000" cy="360000"/>
          </a:xfrm>
          <a:prstGeom prst="rect">
            <a:avLst/>
          </a:prstGeom>
          <a:noFill/>
        </p:spPr>
        <p:txBody>
          <a:bodyPr wrap="none" tIns="0" bIns="36000" anchor="ctr" anchorCtr="0"/>
          <a:lstStyle/>
          <a:p>
            <a:pPr algn="ctr">
              <a:defRPr/>
            </a:pPr>
            <a:r>
              <a:rPr lang="en-US" altLang="zh-TW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⋯</a:t>
            </a:r>
            <a:endParaRPr lang="zh-TW" altLang="en-US" sz="2800" dirty="0">
              <a:latin typeface="+mj-lt"/>
            </a:endParaRPr>
          </a:p>
        </p:txBody>
      </p:sp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466274"/>
              </p:ext>
            </p:extLst>
          </p:nvPr>
        </p:nvGraphicFramePr>
        <p:xfrm>
          <a:off x="3312000" y="50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764186"/>
              </p:ext>
            </p:extLst>
          </p:nvPr>
        </p:nvGraphicFramePr>
        <p:xfrm>
          <a:off x="1692000" y="50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文字方塊 51"/>
          <p:cNvSpPr txBox="1"/>
          <p:nvPr/>
        </p:nvSpPr>
        <p:spPr>
          <a:xfrm>
            <a:off x="2772000" y="5049000"/>
            <a:ext cx="540000" cy="360000"/>
          </a:xfrm>
          <a:prstGeom prst="rect">
            <a:avLst/>
          </a:prstGeom>
          <a:noFill/>
        </p:spPr>
        <p:txBody>
          <a:bodyPr wrap="none" tIns="0" bIns="36000" anchor="ctr" anchorCtr="0"/>
          <a:lstStyle/>
          <a:p>
            <a:pPr algn="ctr">
              <a:defRPr/>
            </a:pPr>
            <a:r>
              <a:rPr lang="en-US" altLang="zh-TW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⋯</a:t>
            </a:r>
            <a:endParaRPr lang="zh-TW" altLang="en-US" sz="2800" dirty="0">
              <a:latin typeface="+mj-lt"/>
            </a:endParaRPr>
          </a:p>
        </p:txBody>
      </p:sp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818943"/>
              </p:ext>
            </p:extLst>
          </p:nvPr>
        </p:nvGraphicFramePr>
        <p:xfrm>
          <a:off x="252000" y="50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5" name="直線單箭頭接點 54"/>
          <p:cNvCxnSpPr>
            <a:stCxn id="62" idx="3"/>
            <a:endCxn id="63" idx="1"/>
          </p:cNvCxnSpPr>
          <p:nvPr/>
        </p:nvCxnSpPr>
        <p:spPr>
          <a:xfrm>
            <a:off x="1152000" y="513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endCxn id="45" idx="0"/>
          </p:cNvCxnSpPr>
          <p:nvPr/>
        </p:nvCxnSpPr>
        <p:spPr>
          <a:xfrm>
            <a:off x="8352000" y="4329000"/>
            <a:ext cx="0" cy="72000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65" idx="1"/>
            <a:endCxn id="64" idx="3"/>
          </p:cNvCxnSpPr>
          <p:nvPr/>
        </p:nvCxnSpPr>
        <p:spPr>
          <a:xfrm flipH="1">
            <a:off x="1332000" y="5319000"/>
            <a:ext cx="54000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792000" y="504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1692000" y="504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972000" y="52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/>
        </p:nvSpPr>
        <p:spPr>
          <a:xfrm>
            <a:off x="1872000" y="52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6" name="表格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256022"/>
              </p:ext>
            </p:extLst>
          </p:nvPr>
        </p:nvGraphicFramePr>
        <p:xfrm>
          <a:off x="4752000" y="50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7" name="直線單箭頭接點 66"/>
          <p:cNvCxnSpPr/>
          <p:nvPr/>
        </p:nvCxnSpPr>
        <p:spPr>
          <a:xfrm>
            <a:off x="5652000" y="52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/>
          <p:nvPr/>
        </p:nvCxnSpPr>
        <p:spPr>
          <a:xfrm flipH="1">
            <a:off x="4392000" y="5229000"/>
            <a:ext cx="54000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>
            <a:off x="3852000" y="6129000"/>
            <a:ext cx="2520000" cy="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H="1">
            <a:off x="4212000" y="5769000"/>
            <a:ext cx="252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>
            <a:off x="4212000" y="5229000"/>
            <a:ext cx="0" cy="540008"/>
          </a:xfrm>
          <a:prstGeom prst="line">
            <a:avLst/>
          </a:prstGeom>
          <a:ln w="19050">
            <a:solidFill>
              <a:srgbClr val="FF0000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flipV="1">
            <a:off x="6732000" y="5409000"/>
            <a:ext cx="0" cy="36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endCxn id="50" idx="2"/>
          </p:cNvCxnSpPr>
          <p:nvPr/>
        </p:nvCxnSpPr>
        <p:spPr>
          <a:xfrm flipV="1">
            <a:off x="3852000" y="5409000"/>
            <a:ext cx="0" cy="72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 flipV="1">
            <a:off x="6372000" y="5229000"/>
            <a:ext cx="0" cy="90000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5292000" y="3969000"/>
            <a:ext cx="0" cy="108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5472000" y="3789000"/>
            <a:ext cx="900000" cy="360000"/>
          </a:xfrm>
          <a:prstGeom prst="rect">
            <a:avLst/>
          </a:prstGeom>
          <a:noFill/>
        </p:spPr>
        <p:txBody>
          <a:bodyPr wrap="none" lIns="90000" tIns="0" rIns="90000" bIns="0">
            <a:noAutofit/>
          </a:bodyPr>
          <a:lstStyle/>
          <a:p>
            <a:pPr>
              <a:defRPr/>
            </a:pPr>
            <a:r>
              <a:rPr lang="en-US" altLang="zh-TW" sz="2000" i="1" dirty="0">
                <a:latin typeface="+mj-lt"/>
              </a:rPr>
              <a:t>deleted</a:t>
            </a:r>
            <a:endParaRPr lang="zh-TW" altLang="en-US" sz="2000" i="1" dirty="0">
              <a:latin typeface="+mj-lt"/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 flipV="1">
            <a:off x="792000" y="5409000"/>
            <a:ext cx="0" cy="72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26"/>
          <p:cNvSpPr>
            <a:spLocks noChangeArrowheads="1"/>
          </p:cNvSpPr>
          <p:nvPr/>
        </p:nvSpPr>
        <p:spPr bwMode="auto">
          <a:xfrm>
            <a:off x="972000" y="594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36000" anchor="ctr" anchorCtr="0"/>
          <a:lstStyle/>
          <a:p>
            <a:r>
              <a:rPr kumimoji="0" lang="en-US" altLang="zh-TW" i="1" dirty="0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node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12000" y="5949000"/>
            <a:ext cx="360000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5112000" y="3789000"/>
            <a:ext cx="360000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940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文字版面配置區 2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b="1" u="sng" smtClean="0"/>
              <a:t>Program 4.27:</a:t>
            </a:r>
            <a:r>
              <a:rPr lang="en-US" altLang="zh-TW" u="sng" smtClean="0"/>
              <a:t> Deletion from a doubly linked circular list (p.189)</a:t>
            </a:r>
            <a:endParaRPr lang="zh-TW" altLang="en-US" u="sng" smtClean="0"/>
          </a:p>
        </p:txBody>
      </p:sp>
      <p:sp>
        <p:nvSpPr>
          <p:cNvPr id="32770" name="內容版面配置區 2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ddelete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nodePointer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node,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nodePointer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deleted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node == deleted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B0F0"/>
                </a:solidFill>
                <a:ea typeface="細明體" panose="02020509000000000000" pitchFamily="49" charset="-120"/>
              </a:rPr>
              <a:t>"Deletion of head node not permitted.\n"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deleted-&gt;left-&gt;right = deleted-&gt;right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deleted-&gt;right-&gt;left = deleted-&gt;left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delete deleted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b="1" dirty="0">
              <a:solidFill>
                <a:prstClr val="black"/>
              </a:solidFill>
            </a:endParaRPr>
          </a:p>
        </p:txBody>
      </p:sp>
      <p:cxnSp>
        <p:nvCxnSpPr>
          <p:cNvPr id="19" name="直線單箭頭接點 18"/>
          <p:cNvCxnSpPr/>
          <p:nvPr/>
        </p:nvCxnSpPr>
        <p:spPr>
          <a:xfrm>
            <a:off x="432000" y="4329000"/>
            <a:ext cx="7920000" cy="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>
            <a:off x="792000" y="4689000"/>
            <a:ext cx="792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H="1" flipV="1">
            <a:off x="432000" y="4329000"/>
            <a:ext cx="28" cy="900000"/>
          </a:xfrm>
          <a:prstGeom prst="line">
            <a:avLst/>
          </a:prstGeom>
          <a:ln w="19050">
            <a:solidFill>
              <a:srgbClr val="0000FF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792000" y="4689000"/>
            <a:ext cx="0" cy="36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 flipV="1">
            <a:off x="8712000" y="4689000"/>
            <a:ext cx="0" cy="539992"/>
          </a:xfrm>
          <a:prstGeom prst="line">
            <a:avLst/>
          </a:prstGeom>
          <a:ln w="19050">
            <a:solidFill>
              <a:srgbClr val="FF0000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24356"/>
              </p:ext>
            </p:extLst>
          </p:nvPr>
        </p:nvGraphicFramePr>
        <p:xfrm>
          <a:off x="7812000" y="50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204892"/>
              </p:ext>
            </p:extLst>
          </p:nvPr>
        </p:nvGraphicFramePr>
        <p:xfrm>
          <a:off x="6192000" y="50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文字方塊 47"/>
          <p:cNvSpPr txBox="1"/>
          <p:nvPr/>
        </p:nvSpPr>
        <p:spPr>
          <a:xfrm>
            <a:off x="7272000" y="5049000"/>
            <a:ext cx="540000" cy="360000"/>
          </a:xfrm>
          <a:prstGeom prst="rect">
            <a:avLst/>
          </a:prstGeom>
          <a:noFill/>
        </p:spPr>
        <p:txBody>
          <a:bodyPr wrap="none" tIns="0" bIns="36000" anchor="ctr" anchorCtr="0"/>
          <a:lstStyle/>
          <a:p>
            <a:pPr algn="ctr">
              <a:defRPr/>
            </a:pPr>
            <a:r>
              <a:rPr lang="en-US" altLang="zh-TW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⋯</a:t>
            </a:r>
            <a:endParaRPr lang="zh-TW" altLang="en-US" sz="2800" dirty="0">
              <a:latin typeface="+mj-lt"/>
            </a:endParaRPr>
          </a:p>
        </p:txBody>
      </p:sp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351980"/>
              </p:ext>
            </p:extLst>
          </p:nvPr>
        </p:nvGraphicFramePr>
        <p:xfrm>
          <a:off x="3312000" y="50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159150"/>
              </p:ext>
            </p:extLst>
          </p:nvPr>
        </p:nvGraphicFramePr>
        <p:xfrm>
          <a:off x="1692000" y="50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文字方塊 51"/>
          <p:cNvSpPr txBox="1"/>
          <p:nvPr/>
        </p:nvSpPr>
        <p:spPr>
          <a:xfrm>
            <a:off x="2772000" y="5049000"/>
            <a:ext cx="540000" cy="360000"/>
          </a:xfrm>
          <a:prstGeom prst="rect">
            <a:avLst/>
          </a:prstGeom>
          <a:noFill/>
        </p:spPr>
        <p:txBody>
          <a:bodyPr wrap="none" tIns="0" bIns="36000" anchor="ctr" anchorCtr="0"/>
          <a:lstStyle/>
          <a:p>
            <a:pPr algn="ctr">
              <a:defRPr/>
            </a:pPr>
            <a:r>
              <a:rPr lang="en-US" altLang="zh-TW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⋯</a:t>
            </a:r>
            <a:endParaRPr lang="zh-TW" altLang="en-US" sz="2800" dirty="0">
              <a:latin typeface="+mj-lt"/>
            </a:endParaRPr>
          </a:p>
        </p:txBody>
      </p:sp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046782"/>
              </p:ext>
            </p:extLst>
          </p:nvPr>
        </p:nvGraphicFramePr>
        <p:xfrm>
          <a:off x="252000" y="50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5" name="直線單箭頭接點 54"/>
          <p:cNvCxnSpPr>
            <a:stCxn id="62" idx="3"/>
            <a:endCxn id="63" idx="1"/>
          </p:cNvCxnSpPr>
          <p:nvPr/>
        </p:nvCxnSpPr>
        <p:spPr>
          <a:xfrm>
            <a:off x="1152000" y="513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endCxn id="45" idx="0"/>
          </p:cNvCxnSpPr>
          <p:nvPr/>
        </p:nvCxnSpPr>
        <p:spPr>
          <a:xfrm>
            <a:off x="8352000" y="4329000"/>
            <a:ext cx="0" cy="72000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65" idx="1"/>
            <a:endCxn id="64" idx="3"/>
          </p:cNvCxnSpPr>
          <p:nvPr/>
        </p:nvCxnSpPr>
        <p:spPr>
          <a:xfrm flipH="1">
            <a:off x="1332000" y="5319000"/>
            <a:ext cx="54000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792000" y="504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1692000" y="504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972000" y="52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/>
        </p:nvSpPr>
        <p:spPr>
          <a:xfrm>
            <a:off x="1872000" y="52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單箭頭接點 39"/>
          <p:cNvCxnSpPr/>
          <p:nvPr/>
        </p:nvCxnSpPr>
        <p:spPr>
          <a:xfrm>
            <a:off x="3852000" y="6129000"/>
            <a:ext cx="2520000" cy="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H="1">
            <a:off x="4212000" y="5769000"/>
            <a:ext cx="252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>
            <a:off x="4212000" y="5229000"/>
            <a:ext cx="0" cy="540008"/>
          </a:xfrm>
          <a:prstGeom prst="line">
            <a:avLst/>
          </a:prstGeom>
          <a:ln w="19050">
            <a:solidFill>
              <a:srgbClr val="FF0000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flipV="1">
            <a:off x="6732000" y="5409000"/>
            <a:ext cx="0" cy="36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endCxn id="50" idx="2"/>
          </p:cNvCxnSpPr>
          <p:nvPr/>
        </p:nvCxnSpPr>
        <p:spPr>
          <a:xfrm flipV="1">
            <a:off x="3852000" y="5409000"/>
            <a:ext cx="0" cy="72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 flipV="1">
            <a:off x="6372000" y="5229000"/>
            <a:ext cx="0" cy="90000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5292000" y="3969000"/>
            <a:ext cx="0" cy="108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5472000" y="3789000"/>
            <a:ext cx="900000" cy="360000"/>
          </a:xfrm>
          <a:prstGeom prst="rect">
            <a:avLst/>
          </a:prstGeom>
          <a:noFill/>
        </p:spPr>
        <p:txBody>
          <a:bodyPr wrap="none" lIns="90000" tIns="0" rIns="90000" bIns="0">
            <a:noAutofit/>
          </a:bodyPr>
          <a:lstStyle/>
          <a:p>
            <a:pPr>
              <a:defRPr/>
            </a:pPr>
            <a:r>
              <a:rPr lang="en-US" altLang="zh-TW" sz="2000" i="1" dirty="0">
                <a:latin typeface="+mj-lt"/>
              </a:rPr>
              <a:t>deleted</a:t>
            </a:r>
            <a:endParaRPr lang="zh-TW" altLang="en-US" sz="2000" i="1" dirty="0">
              <a:latin typeface="+mj-lt"/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 flipV="1">
            <a:off x="792000" y="5409000"/>
            <a:ext cx="0" cy="72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26"/>
          <p:cNvSpPr>
            <a:spLocks noChangeArrowheads="1"/>
          </p:cNvSpPr>
          <p:nvPr/>
        </p:nvSpPr>
        <p:spPr bwMode="auto">
          <a:xfrm>
            <a:off x="972000" y="594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36000" anchor="ctr" anchorCtr="0"/>
          <a:lstStyle/>
          <a:p>
            <a:r>
              <a:rPr kumimoji="0" lang="en-US" altLang="zh-TW" i="1" dirty="0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node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12000" y="5949000"/>
            <a:ext cx="360000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5112000" y="3789000"/>
            <a:ext cx="360000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723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文字版面配置區 2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b="1" u="sng" smtClean="0"/>
              <a:t>Program 4.27:</a:t>
            </a:r>
            <a:r>
              <a:rPr lang="en-US" altLang="zh-TW" u="sng" smtClean="0"/>
              <a:t> Deletion from a doubly linked circular list (p.189)</a:t>
            </a:r>
            <a:endParaRPr lang="zh-TW" altLang="en-US" u="sng" smtClean="0"/>
          </a:p>
        </p:txBody>
      </p:sp>
      <p:sp>
        <p:nvSpPr>
          <p:cNvPr id="32770" name="內容版面配置區 2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ddelete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nodePointer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node,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nodePointer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deleted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node == deleted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B0F0"/>
                </a:solidFill>
                <a:ea typeface="細明體" panose="02020509000000000000" pitchFamily="49" charset="-120"/>
              </a:rPr>
              <a:t>"Deletion of head node not permitted.\n"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deleted-&gt;left-&gt;right = deleted-&gt;right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deleted-&gt;right-&gt;left = deleted-&gt;left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delete deleted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b="1" dirty="0">
              <a:solidFill>
                <a:prstClr val="black"/>
              </a:solidFill>
            </a:endParaRPr>
          </a:p>
        </p:txBody>
      </p:sp>
      <p:cxnSp>
        <p:nvCxnSpPr>
          <p:cNvPr id="19" name="直線單箭頭接點 18"/>
          <p:cNvCxnSpPr/>
          <p:nvPr/>
        </p:nvCxnSpPr>
        <p:spPr>
          <a:xfrm>
            <a:off x="432000" y="4329000"/>
            <a:ext cx="7920000" cy="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>
            <a:off x="792000" y="4689000"/>
            <a:ext cx="792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H="1" flipV="1">
            <a:off x="432000" y="4329000"/>
            <a:ext cx="28" cy="900000"/>
          </a:xfrm>
          <a:prstGeom prst="line">
            <a:avLst/>
          </a:prstGeom>
          <a:ln w="19050">
            <a:solidFill>
              <a:srgbClr val="0000FF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792000" y="4689000"/>
            <a:ext cx="0" cy="36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 flipV="1">
            <a:off x="8712000" y="4689000"/>
            <a:ext cx="0" cy="539992"/>
          </a:xfrm>
          <a:prstGeom prst="line">
            <a:avLst/>
          </a:prstGeom>
          <a:ln w="19050">
            <a:solidFill>
              <a:srgbClr val="FF0000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597813"/>
              </p:ext>
            </p:extLst>
          </p:nvPr>
        </p:nvGraphicFramePr>
        <p:xfrm>
          <a:off x="7812000" y="50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583524"/>
              </p:ext>
            </p:extLst>
          </p:nvPr>
        </p:nvGraphicFramePr>
        <p:xfrm>
          <a:off x="6192000" y="50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文字方塊 47"/>
          <p:cNvSpPr txBox="1"/>
          <p:nvPr/>
        </p:nvSpPr>
        <p:spPr>
          <a:xfrm>
            <a:off x="7272000" y="5049000"/>
            <a:ext cx="540000" cy="360000"/>
          </a:xfrm>
          <a:prstGeom prst="rect">
            <a:avLst/>
          </a:prstGeom>
          <a:noFill/>
        </p:spPr>
        <p:txBody>
          <a:bodyPr wrap="none" tIns="0" bIns="3600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⋯</a:t>
            </a:r>
            <a:endParaRPr kumimoji="1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92281"/>
              </p:ext>
            </p:extLst>
          </p:nvPr>
        </p:nvGraphicFramePr>
        <p:xfrm>
          <a:off x="3312000" y="50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108192"/>
              </p:ext>
            </p:extLst>
          </p:nvPr>
        </p:nvGraphicFramePr>
        <p:xfrm>
          <a:off x="1692000" y="50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文字方塊 51"/>
          <p:cNvSpPr txBox="1"/>
          <p:nvPr/>
        </p:nvSpPr>
        <p:spPr>
          <a:xfrm>
            <a:off x="2772000" y="5049000"/>
            <a:ext cx="540000" cy="360000"/>
          </a:xfrm>
          <a:prstGeom prst="rect">
            <a:avLst/>
          </a:prstGeom>
          <a:noFill/>
        </p:spPr>
        <p:txBody>
          <a:bodyPr wrap="none" tIns="0" bIns="3600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⋯</a:t>
            </a:r>
            <a:endParaRPr kumimoji="1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662323"/>
              </p:ext>
            </p:extLst>
          </p:nvPr>
        </p:nvGraphicFramePr>
        <p:xfrm>
          <a:off x="252000" y="50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5" name="直線單箭頭接點 54"/>
          <p:cNvCxnSpPr>
            <a:stCxn id="62" idx="3"/>
            <a:endCxn id="63" idx="1"/>
          </p:cNvCxnSpPr>
          <p:nvPr/>
        </p:nvCxnSpPr>
        <p:spPr>
          <a:xfrm>
            <a:off x="1152000" y="513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endCxn id="45" idx="0"/>
          </p:cNvCxnSpPr>
          <p:nvPr/>
        </p:nvCxnSpPr>
        <p:spPr>
          <a:xfrm>
            <a:off x="8352000" y="4329000"/>
            <a:ext cx="0" cy="72000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65" idx="1"/>
            <a:endCxn id="64" idx="3"/>
          </p:cNvCxnSpPr>
          <p:nvPr/>
        </p:nvCxnSpPr>
        <p:spPr>
          <a:xfrm flipH="1">
            <a:off x="1332000" y="5319000"/>
            <a:ext cx="54000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792000" y="504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692000" y="504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972000" y="52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872000" y="52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graphicFrame>
        <p:nvGraphicFramePr>
          <p:cNvPr id="66" name="表格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973941"/>
              </p:ext>
            </p:extLst>
          </p:nvPr>
        </p:nvGraphicFramePr>
        <p:xfrm>
          <a:off x="4752000" y="50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7" name="直線單箭頭接點 66"/>
          <p:cNvCxnSpPr>
            <a:stCxn id="69" idx="3"/>
            <a:endCxn id="70" idx="1"/>
          </p:cNvCxnSpPr>
          <p:nvPr/>
        </p:nvCxnSpPr>
        <p:spPr>
          <a:xfrm>
            <a:off x="5652000" y="513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72" idx="1"/>
            <a:endCxn id="71" idx="3"/>
          </p:cNvCxnSpPr>
          <p:nvPr/>
        </p:nvCxnSpPr>
        <p:spPr>
          <a:xfrm flipH="1">
            <a:off x="5832000" y="5319000"/>
            <a:ext cx="54000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5292000" y="504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192000" y="504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472000" y="52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372000" y="52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73" name="直線單箭頭接點 72"/>
          <p:cNvCxnSpPr>
            <a:stCxn id="75" idx="3"/>
            <a:endCxn id="76" idx="1"/>
          </p:cNvCxnSpPr>
          <p:nvPr/>
        </p:nvCxnSpPr>
        <p:spPr>
          <a:xfrm>
            <a:off x="4212000" y="513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8" idx="1"/>
            <a:endCxn id="77" idx="3"/>
          </p:cNvCxnSpPr>
          <p:nvPr/>
        </p:nvCxnSpPr>
        <p:spPr>
          <a:xfrm flipH="1">
            <a:off x="4392000" y="5319000"/>
            <a:ext cx="54000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3852000" y="504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4752000" y="504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032000" y="52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932000" y="52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>
            <a:off x="5292000" y="3969000"/>
            <a:ext cx="0" cy="108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5472000" y="3789000"/>
            <a:ext cx="900000" cy="360000"/>
          </a:xfrm>
          <a:prstGeom prst="rect">
            <a:avLst/>
          </a:prstGeom>
          <a:noFill/>
        </p:spPr>
        <p:txBody>
          <a:bodyPr wrap="none" lIns="90000" tIns="0" rIns="90000" bIns="0">
            <a:noAutofit/>
          </a:bodyPr>
          <a:lstStyle/>
          <a:p>
            <a:pPr>
              <a:defRPr/>
            </a:pPr>
            <a:r>
              <a:rPr lang="en-US" altLang="zh-TW" sz="2000" i="1" dirty="0">
                <a:latin typeface="+mj-lt"/>
              </a:rPr>
              <a:t>deleted</a:t>
            </a:r>
            <a:endParaRPr lang="zh-TW" altLang="en-US" sz="2000" i="1" dirty="0">
              <a:latin typeface="+mj-lt"/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V="1">
            <a:off x="792000" y="5409000"/>
            <a:ext cx="0" cy="72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26"/>
          <p:cNvSpPr>
            <a:spLocks noChangeArrowheads="1"/>
          </p:cNvSpPr>
          <p:nvPr/>
        </p:nvSpPr>
        <p:spPr bwMode="auto">
          <a:xfrm>
            <a:off x="972000" y="594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36000" anchor="ctr" anchorCtr="0"/>
          <a:lstStyle/>
          <a:p>
            <a:r>
              <a:rPr kumimoji="0" lang="en-US" altLang="zh-TW" i="1" dirty="0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node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12000" y="5949000"/>
            <a:ext cx="360000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5112000" y="3789000"/>
            <a:ext cx="360000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890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文字版面配置區 2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b="1" u="sng" smtClean="0"/>
              <a:t>Program 4.27:</a:t>
            </a:r>
            <a:r>
              <a:rPr lang="en-US" altLang="zh-TW" u="sng" smtClean="0"/>
              <a:t> Deletion from a doubly linked circular list (p.189)</a:t>
            </a:r>
            <a:endParaRPr lang="zh-TW" altLang="en-US" u="sng" smtClean="0"/>
          </a:p>
        </p:txBody>
      </p:sp>
      <p:sp>
        <p:nvSpPr>
          <p:cNvPr id="32770" name="內容版面配置區 2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ddelete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nodePointer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node,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nodePointer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deleted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node == deleted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B0F0"/>
                </a:solidFill>
                <a:ea typeface="細明體" panose="02020509000000000000" pitchFamily="49" charset="-120"/>
              </a:rPr>
              <a:t>"Deletion of head node not permitted.\n"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deleted-&gt;left-&gt;right = deleted-&gt;right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deleted-&gt;right-&gt;left = deleted-&gt;left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delete deleted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b="1" dirty="0">
              <a:solidFill>
                <a:prstClr val="black"/>
              </a:solidFill>
            </a:endParaRPr>
          </a:p>
        </p:txBody>
      </p:sp>
      <p:cxnSp>
        <p:nvCxnSpPr>
          <p:cNvPr id="19" name="直線單箭頭接點 18"/>
          <p:cNvCxnSpPr/>
          <p:nvPr/>
        </p:nvCxnSpPr>
        <p:spPr>
          <a:xfrm>
            <a:off x="432000" y="4329000"/>
            <a:ext cx="7920000" cy="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>
            <a:off x="792000" y="4689000"/>
            <a:ext cx="792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H="1" flipV="1">
            <a:off x="432000" y="4329000"/>
            <a:ext cx="28" cy="900000"/>
          </a:xfrm>
          <a:prstGeom prst="line">
            <a:avLst/>
          </a:prstGeom>
          <a:ln w="19050">
            <a:solidFill>
              <a:srgbClr val="0000FF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792000" y="4689000"/>
            <a:ext cx="0" cy="36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 flipV="1">
            <a:off x="8712000" y="4689000"/>
            <a:ext cx="0" cy="539992"/>
          </a:xfrm>
          <a:prstGeom prst="line">
            <a:avLst/>
          </a:prstGeom>
          <a:ln w="19050">
            <a:solidFill>
              <a:srgbClr val="FF0000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933410"/>
              </p:ext>
            </p:extLst>
          </p:nvPr>
        </p:nvGraphicFramePr>
        <p:xfrm>
          <a:off x="7812000" y="50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743587"/>
              </p:ext>
            </p:extLst>
          </p:nvPr>
        </p:nvGraphicFramePr>
        <p:xfrm>
          <a:off x="6192000" y="50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文字方塊 47"/>
          <p:cNvSpPr txBox="1"/>
          <p:nvPr/>
        </p:nvSpPr>
        <p:spPr>
          <a:xfrm>
            <a:off x="7272000" y="5049000"/>
            <a:ext cx="540000" cy="360000"/>
          </a:xfrm>
          <a:prstGeom prst="rect">
            <a:avLst/>
          </a:prstGeom>
          <a:noFill/>
        </p:spPr>
        <p:txBody>
          <a:bodyPr wrap="none" tIns="0" bIns="3600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⋯</a:t>
            </a:r>
            <a:endParaRPr kumimoji="1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503506"/>
              </p:ext>
            </p:extLst>
          </p:nvPr>
        </p:nvGraphicFramePr>
        <p:xfrm>
          <a:off x="3312000" y="50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292088"/>
              </p:ext>
            </p:extLst>
          </p:nvPr>
        </p:nvGraphicFramePr>
        <p:xfrm>
          <a:off x="1692000" y="50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文字方塊 51"/>
          <p:cNvSpPr txBox="1"/>
          <p:nvPr/>
        </p:nvSpPr>
        <p:spPr>
          <a:xfrm>
            <a:off x="2772000" y="5049000"/>
            <a:ext cx="540000" cy="360000"/>
          </a:xfrm>
          <a:prstGeom prst="rect">
            <a:avLst/>
          </a:prstGeom>
          <a:noFill/>
        </p:spPr>
        <p:txBody>
          <a:bodyPr wrap="none" tIns="0" bIns="3600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⋯</a:t>
            </a:r>
            <a:endParaRPr kumimoji="1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551015"/>
              </p:ext>
            </p:extLst>
          </p:nvPr>
        </p:nvGraphicFramePr>
        <p:xfrm>
          <a:off x="252000" y="50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5" name="直線單箭頭接點 54"/>
          <p:cNvCxnSpPr>
            <a:stCxn id="62" idx="3"/>
            <a:endCxn id="63" idx="1"/>
          </p:cNvCxnSpPr>
          <p:nvPr/>
        </p:nvCxnSpPr>
        <p:spPr>
          <a:xfrm>
            <a:off x="1152000" y="513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endCxn id="45" idx="0"/>
          </p:cNvCxnSpPr>
          <p:nvPr/>
        </p:nvCxnSpPr>
        <p:spPr>
          <a:xfrm>
            <a:off x="8352000" y="4329000"/>
            <a:ext cx="0" cy="72000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65" idx="1"/>
            <a:endCxn id="64" idx="3"/>
          </p:cNvCxnSpPr>
          <p:nvPr/>
        </p:nvCxnSpPr>
        <p:spPr>
          <a:xfrm flipH="1">
            <a:off x="1332000" y="5319000"/>
            <a:ext cx="54000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792000" y="504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692000" y="504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972000" y="52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872000" y="52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graphicFrame>
        <p:nvGraphicFramePr>
          <p:cNvPr id="66" name="表格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371669"/>
              </p:ext>
            </p:extLst>
          </p:nvPr>
        </p:nvGraphicFramePr>
        <p:xfrm>
          <a:off x="4752000" y="50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7" name="直線單箭頭接點 66"/>
          <p:cNvCxnSpPr>
            <a:stCxn id="69" idx="3"/>
            <a:endCxn id="70" idx="1"/>
          </p:cNvCxnSpPr>
          <p:nvPr/>
        </p:nvCxnSpPr>
        <p:spPr>
          <a:xfrm>
            <a:off x="5652000" y="513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72" idx="1"/>
            <a:endCxn id="71" idx="3"/>
          </p:cNvCxnSpPr>
          <p:nvPr/>
        </p:nvCxnSpPr>
        <p:spPr>
          <a:xfrm flipH="1">
            <a:off x="5832000" y="5319000"/>
            <a:ext cx="54000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5292000" y="504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192000" y="504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472000" y="52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372000" y="52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74" name="直線單箭頭接點 73"/>
          <p:cNvCxnSpPr/>
          <p:nvPr/>
        </p:nvCxnSpPr>
        <p:spPr>
          <a:xfrm flipH="1">
            <a:off x="4392000" y="5229000"/>
            <a:ext cx="54000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H="1">
            <a:off x="4212000" y="5769000"/>
            <a:ext cx="252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4212000" y="5229000"/>
            <a:ext cx="0" cy="540008"/>
          </a:xfrm>
          <a:prstGeom prst="line">
            <a:avLst/>
          </a:prstGeom>
          <a:ln w="19050">
            <a:solidFill>
              <a:srgbClr val="FF0000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flipV="1">
            <a:off x="6732000" y="5409000"/>
            <a:ext cx="0" cy="36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>
            <a:off x="5292000" y="3969000"/>
            <a:ext cx="0" cy="108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5472000" y="3789000"/>
            <a:ext cx="900000" cy="360000"/>
          </a:xfrm>
          <a:prstGeom prst="rect">
            <a:avLst/>
          </a:prstGeom>
          <a:noFill/>
        </p:spPr>
        <p:txBody>
          <a:bodyPr wrap="none" lIns="90000" tIns="0" rIns="90000" bIns="0">
            <a:noAutofit/>
          </a:bodyPr>
          <a:lstStyle/>
          <a:p>
            <a:pPr>
              <a:defRPr/>
            </a:pPr>
            <a:r>
              <a:rPr lang="en-US" altLang="zh-TW" sz="2000" i="1" dirty="0">
                <a:latin typeface="+mj-lt"/>
              </a:rPr>
              <a:t>deleted</a:t>
            </a:r>
            <a:endParaRPr lang="zh-TW" altLang="en-US" sz="2000" i="1" dirty="0">
              <a:latin typeface="+mj-lt"/>
            </a:endParaRPr>
          </a:p>
        </p:txBody>
      </p:sp>
      <p:cxnSp>
        <p:nvCxnSpPr>
          <p:cNvPr id="43" name="直線單箭頭接點 42"/>
          <p:cNvCxnSpPr/>
          <p:nvPr/>
        </p:nvCxnSpPr>
        <p:spPr>
          <a:xfrm flipV="1">
            <a:off x="792000" y="5409000"/>
            <a:ext cx="0" cy="72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26"/>
          <p:cNvSpPr>
            <a:spLocks noChangeArrowheads="1"/>
          </p:cNvSpPr>
          <p:nvPr/>
        </p:nvSpPr>
        <p:spPr bwMode="auto">
          <a:xfrm>
            <a:off x="972000" y="594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36000" anchor="ctr" anchorCtr="0"/>
          <a:lstStyle/>
          <a:p>
            <a:r>
              <a:rPr kumimoji="0" lang="en-US" altLang="zh-TW" i="1" dirty="0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node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12000" y="5949000"/>
            <a:ext cx="360000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5112000" y="3789000"/>
            <a:ext cx="360000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415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7" name="內容版面配置區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400" dirty="0" smtClean="0"/>
              <a:t>If </a:t>
            </a:r>
            <a:r>
              <a:rPr lang="en-US" altLang="zh-TW" sz="2400" i="1" dirty="0" err="1" smtClean="0"/>
              <a:t>ptr</a:t>
            </a:r>
            <a:r>
              <a:rPr lang="en-US" altLang="zh-TW" sz="2400" i="1" dirty="0" smtClean="0"/>
              <a:t> </a:t>
            </a:r>
            <a:r>
              <a:rPr lang="en-US" altLang="zh-TW" sz="2400" dirty="0" smtClean="0"/>
              <a:t>points to any node in a doubly linked list, then:</a:t>
            </a:r>
          </a:p>
          <a:p>
            <a:pPr lvl="2" eaLnBrk="1" hangingPunct="1">
              <a:buNone/>
            </a:pPr>
            <a:r>
              <a:rPr lang="en-US" altLang="zh-TW" i="1" dirty="0" err="1" smtClean="0"/>
              <a:t>ptr</a:t>
            </a:r>
            <a:r>
              <a:rPr lang="en-US" altLang="zh-TW" dirty="0" smtClean="0"/>
              <a:t> </a:t>
            </a:r>
            <a:r>
              <a:rPr lang="en-US" altLang="zh-TW" sz="2200" spc="-3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  <a:r>
              <a:rPr lang="en-US" altLang="zh-TW" dirty="0" smtClean="0"/>
              <a:t> </a:t>
            </a:r>
            <a:r>
              <a:rPr lang="en-US" altLang="zh-TW" i="1" dirty="0"/>
              <a:t>left</a:t>
            </a:r>
            <a:r>
              <a:rPr lang="en-US" altLang="zh-TW" dirty="0" smtClean="0"/>
              <a:t> </a:t>
            </a:r>
            <a:r>
              <a:rPr lang="en-US" altLang="zh-TW" sz="2200" spc="-3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  <a:r>
              <a:rPr lang="en-US" altLang="zh-TW" dirty="0" smtClean="0"/>
              <a:t> </a:t>
            </a:r>
            <a:r>
              <a:rPr lang="en-US" altLang="zh-TW" i="1" dirty="0"/>
              <a:t>right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dirty="0" smtClean="0"/>
              <a:t> ?</a:t>
            </a:r>
            <a:endParaRPr lang="en-US" altLang="zh-TW" i="1" dirty="0" smtClean="0"/>
          </a:p>
          <a:p>
            <a:pPr lvl="2" eaLnBrk="1" hangingPunct="1">
              <a:buNone/>
            </a:pPr>
            <a:r>
              <a:rPr lang="en-US" altLang="zh-TW" i="1" dirty="0" err="1" smtClean="0"/>
              <a:t>ptr</a:t>
            </a:r>
            <a:r>
              <a:rPr lang="en-US" altLang="zh-TW" dirty="0" smtClean="0"/>
              <a:t> </a:t>
            </a:r>
            <a:r>
              <a:rPr lang="en-US" altLang="zh-TW" sz="2200" spc="-3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  <a:r>
              <a:rPr lang="en-US" altLang="zh-TW" dirty="0" smtClean="0"/>
              <a:t> </a:t>
            </a:r>
            <a:r>
              <a:rPr lang="en-US" altLang="zh-TW" i="1" dirty="0"/>
              <a:t>right</a:t>
            </a:r>
            <a:r>
              <a:rPr lang="en-US" altLang="zh-TW" dirty="0" smtClean="0"/>
              <a:t> </a:t>
            </a:r>
            <a:r>
              <a:rPr lang="en-US" altLang="zh-TW" sz="2200" spc="-3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  <a:r>
              <a:rPr lang="en-US" altLang="zh-TW" dirty="0" smtClean="0"/>
              <a:t> </a:t>
            </a:r>
            <a:r>
              <a:rPr lang="en-US" altLang="zh-TW" i="1" dirty="0"/>
              <a:t>left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dirty="0" smtClean="0"/>
              <a:t> ?</a:t>
            </a:r>
            <a:endParaRPr lang="en-US" altLang="zh-TW" i="1" dirty="0" smtClean="0"/>
          </a:p>
        </p:txBody>
      </p:sp>
      <p:sp>
        <p:nvSpPr>
          <p:cNvPr id="5178" name="矩形 52"/>
          <p:cNvSpPr>
            <a:spLocks noChangeArrowheads="1"/>
          </p:cNvSpPr>
          <p:nvPr/>
        </p:nvSpPr>
        <p:spPr bwMode="auto">
          <a:xfrm>
            <a:off x="4932000" y="540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 anchorCtr="0"/>
          <a:lstStyle/>
          <a:p>
            <a:pPr algn="ctr"/>
            <a:r>
              <a:rPr kumimoji="0" lang="en-US" altLang="zh-TW" sz="2400" i="1" dirty="0" err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ptr</a:t>
            </a:r>
            <a:endParaRPr kumimoji="0" lang="zh-TW" altLang="en-US" sz="2400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41" name="直線單箭頭接點 40"/>
          <p:cNvCxnSpPr/>
          <p:nvPr/>
        </p:nvCxnSpPr>
        <p:spPr>
          <a:xfrm rot="5400000" flipH="1" flipV="1">
            <a:off x="5022000" y="4959000"/>
            <a:ext cx="540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>
            <a:off x="432000" y="3609000"/>
            <a:ext cx="7920000" cy="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 flipH="1">
            <a:off x="792000" y="3969000"/>
            <a:ext cx="792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/>
          <p:nvPr/>
        </p:nvCxnSpPr>
        <p:spPr>
          <a:xfrm flipH="1" flipV="1">
            <a:off x="432000" y="3609000"/>
            <a:ext cx="28" cy="900000"/>
          </a:xfrm>
          <a:prstGeom prst="line">
            <a:avLst/>
          </a:prstGeom>
          <a:ln w="19050">
            <a:solidFill>
              <a:srgbClr val="0000FF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/>
          <p:nvPr/>
        </p:nvCxnSpPr>
        <p:spPr>
          <a:xfrm>
            <a:off x="792000" y="3969000"/>
            <a:ext cx="0" cy="36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接點 93"/>
          <p:cNvCxnSpPr/>
          <p:nvPr/>
        </p:nvCxnSpPr>
        <p:spPr>
          <a:xfrm flipV="1">
            <a:off x="8712000" y="3969000"/>
            <a:ext cx="0" cy="539992"/>
          </a:xfrm>
          <a:prstGeom prst="line">
            <a:avLst/>
          </a:prstGeom>
          <a:ln w="19050">
            <a:solidFill>
              <a:srgbClr val="FF0000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6" name="表格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641268"/>
              </p:ext>
            </p:extLst>
          </p:nvPr>
        </p:nvGraphicFramePr>
        <p:xfrm>
          <a:off x="7812000" y="432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" name="表格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467338"/>
              </p:ext>
            </p:extLst>
          </p:nvPr>
        </p:nvGraphicFramePr>
        <p:xfrm>
          <a:off x="6192000" y="432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8" name="文字方塊 97"/>
          <p:cNvSpPr txBox="1"/>
          <p:nvPr/>
        </p:nvSpPr>
        <p:spPr>
          <a:xfrm>
            <a:off x="7272000" y="4329000"/>
            <a:ext cx="540000" cy="360000"/>
          </a:xfrm>
          <a:prstGeom prst="rect">
            <a:avLst/>
          </a:prstGeom>
          <a:noFill/>
        </p:spPr>
        <p:txBody>
          <a:bodyPr wrap="none" tIns="0" bIns="36000" anchor="ctr" anchorCtr="0"/>
          <a:lstStyle/>
          <a:p>
            <a:pPr algn="ctr">
              <a:defRPr/>
            </a:pPr>
            <a:r>
              <a:rPr lang="en-US" altLang="zh-TW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⋯</a:t>
            </a:r>
            <a:endParaRPr lang="zh-TW" altLang="en-US" sz="2800" dirty="0">
              <a:latin typeface="+mj-lt"/>
            </a:endParaRPr>
          </a:p>
        </p:txBody>
      </p:sp>
      <p:graphicFrame>
        <p:nvGraphicFramePr>
          <p:cNvPr id="99" name="表格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567259"/>
              </p:ext>
            </p:extLst>
          </p:nvPr>
        </p:nvGraphicFramePr>
        <p:xfrm>
          <a:off x="3312000" y="432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0" name="表格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838424"/>
              </p:ext>
            </p:extLst>
          </p:nvPr>
        </p:nvGraphicFramePr>
        <p:xfrm>
          <a:off x="1692000" y="432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1" name="文字方塊 100"/>
          <p:cNvSpPr txBox="1"/>
          <p:nvPr/>
        </p:nvSpPr>
        <p:spPr>
          <a:xfrm>
            <a:off x="2772000" y="4329000"/>
            <a:ext cx="540000" cy="360000"/>
          </a:xfrm>
          <a:prstGeom prst="rect">
            <a:avLst/>
          </a:prstGeom>
          <a:noFill/>
        </p:spPr>
        <p:txBody>
          <a:bodyPr wrap="none" tIns="0" bIns="36000" anchor="ctr" anchorCtr="0"/>
          <a:lstStyle/>
          <a:p>
            <a:pPr algn="ctr">
              <a:defRPr/>
            </a:pPr>
            <a:r>
              <a:rPr lang="en-US" altLang="zh-TW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⋯</a:t>
            </a:r>
            <a:endParaRPr lang="zh-TW" altLang="en-US" sz="2800" dirty="0">
              <a:latin typeface="+mj-lt"/>
            </a:endParaRPr>
          </a:p>
        </p:txBody>
      </p:sp>
      <p:graphicFrame>
        <p:nvGraphicFramePr>
          <p:cNvPr id="102" name="表格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442099"/>
              </p:ext>
            </p:extLst>
          </p:nvPr>
        </p:nvGraphicFramePr>
        <p:xfrm>
          <a:off x="252000" y="432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3" name="直線單箭頭接點 102"/>
          <p:cNvCxnSpPr>
            <a:stCxn id="106" idx="3"/>
            <a:endCxn id="107" idx="1"/>
          </p:cNvCxnSpPr>
          <p:nvPr/>
        </p:nvCxnSpPr>
        <p:spPr>
          <a:xfrm>
            <a:off x="1152000" y="441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>
            <a:endCxn id="96" idx="0"/>
          </p:cNvCxnSpPr>
          <p:nvPr/>
        </p:nvCxnSpPr>
        <p:spPr>
          <a:xfrm>
            <a:off x="8352000" y="3609000"/>
            <a:ext cx="0" cy="72000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/>
          <p:cNvCxnSpPr>
            <a:stCxn id="109" idx="1"/>
            <a:endCxn id="108" idx="3"/>
          </p:cNvCxnSpPr>
          <p:nvPr/>
        </p:nvCxnSpPr>
        <p:spPr>
          <a:xfrm flipH="1">
            <a:off x="1332000" y="4599000"/>
            <a:ext cx="54000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 105"/>
          <p:cNvSpPr/>
          <p:nvPr/>
        </p:nvSpPr>
        <p:spPr>
          <a:xfrm>
            <a:off x="792000" y="43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/>
          <p:cNvSpPr/>
          <p:nvPr/>
        </p:nvSpPr>
        <p:spPr>
          <a:xfrm>
            <a:off x="1692000" y="43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/>
          <p:cNvSpPr/>
          <p:nvPr/>
        </p:nvSpPr>
        <p:spPr>
          <a:xfrm>
            <a:off x="972000" y="450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矩形 108"/>
          <p:cNvSpPr/>
          <p:nvPr/>
        </p:nvSpPr>
        <p:spPr>
          <a:xfrm>
            <a:off x="1872000" y="450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10" name="表格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794521"/>
              </p:ext>
            </p:extLst>
          </p:nvPr>
        </p:nvGraphicFramePr>
        <p:xfrm>
          <a:off x="4752000" y="432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1" name="直線單箭頭接點 110"/>
          <p:cNvCxnSpPr>
            <a:stCxn id="113" idx="3"/>
            <a:endCxn id="114" idx="1"/>
          </p:cNvCxnSpPr>
          <p:nvPr/>
        </p:nvCxnSpPr>
        <p:spPr>
          <a:xfrm>
            <a:off x="5652000" y="441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111"/>
          <p:cNvCxnSpPr>
            <a:stCxn id="116" idx="1"/>
            <a:endCxn id="115" idx="3"/>
          </p:cNvCxnSpPr>
          <p:nvPr/>
        </p:nvCxnSpPr>
        <p:spPr>
          <a:xfrm flipH="1">
            <a:off x="5832000" y="4599000"/>
            <a:ext cx="54000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 112"/>
          <p:cNvSpPr/>
          <p:nvPr/>
        </p:nvSpPr>
        <p:spPr>
          <a:xfrm>
            <a:off x="5292000" y="43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矩形 113"/>
          <p:cNvSpPr/>
          <p:nvPr/>
        </p:nvSpPr>
        <p:spPr>
          <a:xfrm>
            <a:off x="6192000" y="43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矩形 114"/>
          <p:cNvSpPr/>
          <p:nvPr/>
        </p:nvSpPr>
        <p:spPr>
          <a:xfrm>
            <a:off x="5472000" y="450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矩形 115"/>
          <p:cNvSpPr/>
          <p:nvPr/>
        </p:nvSpPr>
        <p:spPr>
          <a:xfrm>
            <a:off x="6372000" y="450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7" name="直線單箭頭接點 116"/>
          <p:cNvCxnSpPr>
            <a:stCxn id="119" idx="3"/>
            <a:endCxn id="120" idx="1"/>
          </p:cNvCxnSpPr>
          <p:nvPr/>
        </p:nvCxnSpPr>
        <p:spPr>
          <a:xfrm>
            <a:off x="4212000" y="441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/>
          <p:cNvCxnSpPr>
            <a:stCxn id="122" idx="1"/>
            <a:endCxn id="121" idx="3"/>
          </p:cNvCxnSpPr>
          <p:nvPr/>
        </p:nvCxnSpPr>
        <p:spPr>
          <a:xfrm flipH="1">
            <a:off x="4392000" y="4599000"/>
            <a:ext cx="54000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 118"/>
          <p:cNvSpPr/>
          <p:nvPr/>
        </p:nvSpPr>
        <p:spPr>
          <a:xfrm>
            <a:off x="3852000" y="43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矩形 119"/>
          <p:cNvSpPr/>
          <p:nvPr/>
        </p:nvSpPr>
        <p:spPr>
          <a:xfrm>
            <a:off x="4752000" y="43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矩形 120"/>
          <p:cNvSpPr/>
          <p:nvPr/>
        </p:nvSpPr>
        <p:spPr>
          <a:xfrm>
            <a:off x="4032000" y="450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矩形 121"/>
          <p:cNvSpPr/>
          <p:nvPr/>
        </p:nvSpPr>
        <p:spPr>
          <a:xfrm>
            <a:off x="4932000" y="450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5112000" y="5049000"/>
            <a:ext cx="360000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3" name="直線單箭頭接點 42"/>
          <p:cNvCxnSpPr/>
          <p:nvPr/>
        </p:nvCxnSpPr>
        <p:spPr>
          <a:xfrm flipV="1">
            <a:off x="792000" y="4689000"/>
            <a:ext cx="0" cy="72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72000" y="5589000"/>
            <a:ext cx="1439862" cy="3600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Header Node</a:t>
            </a:r>
            <a:endParaRPr lang="zh-TW" altLang="en-US" dirty="0">
              <a:latin typeface="+mj-lt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12000" y="5229000"/>
            <a:ext cx="360000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文字版面配置區 2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b="1" u="sng" smtClean="0"/>
              <a:t>Program 4.27:</a:t>
            </a:r>
            <a:r>
              <a:rPr lang="en-US" altLang="zh-TW" u="sng" smtClean="0"/>
              <a:t> Deletion from a doubly linked circular list (p.189)</a:t>
            </a:r>
            <a:endParaRPr lang="zh-TW" altLang="en-US" u="sng" smtClean="0"/>
          </a:p>
        </p:txBody>
      </p:sp>
      <p:sp>
        <p:nvSpPr>
          <p:cNvPr id="32770" name="內容版面配置區 2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ddelete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nodePointer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node,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nodePointer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deleted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node == deleted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B0F0"/>
                </a:solidFill>
                <a:ea typeface="細明體" panose="02020509000000000000" pitchFamily="49" charset="-120"/>
              </a:rPr>
              <a:t>"Deletion of head node not permitted.\n"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</a:t>
            </a:r>
            <a:r>
              <a:rPr lang="en-US" altLang="zh-TW" dirty="0">
                <a:ea typeface="細明體" panose="02020509000000000000" pitchFamily="49" charset="-120"/>
              </a:rPr>
              <a:t> deleted-&gt;left-&gt;right = deleted-&gt;right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deleted-&gt;right-&gt;left = deleted-&gt;left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delete deleted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b="1" dirty="0">
              <a:solidFill>
                <a:prstClr val="black"/>
              </a:solidFill>
            </a:endParaRPr>
          </a:p>
        </p:txBody>
      </p:sp>
      <p:cxnSp>
        <p:nvCxnSpPr>
          <p:cNvPr id="19" name="直線單箭頭接點 18"/>
          <p:cNvCxnSpPr/>
          <p:nvPr/>
        </p:nvCxnSpPr>
        <p:spPr>
          <a:xfrm>
            <a:off x="432000" y="4329000"/>
            <a:ext cx="7920000" cy="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>
            <a:off x="792000" y="4689000"/>
            <a:ext cx="792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H="1" flipV="1">
            <a:off x="432000" y="4329000"/>
            <a:ext cx="28" cy="900000"/>
          </a:xfrm>
          <a:prstGeom prst="line">
            <a:avLst/>
          </a:prstGeom>
          <a:ln w="19050">
            <a:solidFill>
              <a:srgbClr val="0000FF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792000" y="4689000"/>
            <a:ext cx="0" cy="36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 flipV="1">
            <a:off x="8712000" y="4689000"/>
            <a:ext cx="0" cy="539992"/>
          </a:xfrm>
          <a:prstGeom prst="line">
            <a:avLst/>
          </a:prstGeom>
          <a:ln w="19050">
            <a:solidFill>
              <a:srgbClr val="FF0000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789435"/>
              </p:ext>
            </p:extLst>
          </p:nvPr>
        </p:nvGraphicFramePr>
        <p:xfrm>
          <a:off x="7812000" y="50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120643"/>
              </p:ext>
            </p:extLst>
          </p:nvPr>
        </p:nvGraphicFramePr>
        <p:xfrm>
          <a:off x="6192000" y="50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文字方塊 47"/>
          <p:cNvSpPr txBox="1"/>
          <p:nvPr/>
        </p:nvSpPr>
        <p:spPr>
          <a:xfrm>
            <a:off x="7272000" y="5049000"/>
            <a:ext cx="540000" cy="360000"/>
          </a:xfrm>
          <a:prstGeom prst="rect">
            <a:avLst/>
          </a:prstGeom>
          <a:noFill/>
        </p:spPr>
        <p:txBody>
          <a:bodyPr wrap="none" tIns="0" bIns="3600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⋯</a:t>
            </a:r>
            <a:endParaRPr kumimoji="1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047959"/>
              </p:ext>
            </p:extLst>
          </p:nvPr>
        </p:nvGraphicFramePr>
        <p:xfrm>
          <a:off x="3312000" y="50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062423"/>
              </p:ext>
            </p:extLst>
          </p:nvPr>
        </p:nvGraphicFramePr>
        <p:xfrm>
          <a:off x="1692000" y="50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文字方塊 51"/>
          <p:cNvSpPr txBox="1"/>
          <p:nvPr/>
        </p:nvSpPr>
        <p:spPr>
          <a:xfrm>
            <a:off x="2772000" y="5049000"/>
            <a:ext cx="540000" cy="360000"/>
          </a:xfrm>
          <a:prstGeom prst="rect">
            <a:avLst/>
          </a:prstGeom>
          <a:noFill/>
        </p:spPr>
        <p:txBody>
          <a:bodyPr wrap="none" tIns="0" bIns="3600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⋯</a:t>
            </a:r>
            <a:endParaRPr kumimoji="1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525094"/>
              </p:ext>
            </p:extLst>
          </p:nvPr>
        </p:nvGraphicFramePr>
        <p:xfrm>
          <a:off x="252000" y="50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5" name="直線單箭頭接點 54"/>
          <p:cNvCxnSpPr>
            <a:stCxn id="62" idx="3"/>
            <a:endCxn id="63" idx="1"/>
          </p:cNvCxnSpPr>
          <p:nvPr/>
        </p:nvCxnSpPr>
        <p:spPr>
          <a:xfrm>
            <a:off x="1152000" y="513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endCxn id="45" idx="0"/>
          </p:cNvCxnSpPr>
          <p:nvPr/>
        </p:nvCxnSpPr>
        <p:spPr>
          <a:xfrm>
            <a:off x="8352000" y="4329000"/>
            <a:ext cx="0" cy="72000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65" idx="1"/>
            <a:endCxn id="64" idx="3"/>
          </p:cNvCxnSpPr>
          <p:nvPr/>
        </p:nvCxnSpPr>
        <p:spPr>
          <a:xfrm flipH="1">
            <a:off x="1332000" y="5319000"/>
            <a:ext cx="54000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792000" y="504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692000" y="504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972000" y="52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872000" y="52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graphicFrame>
        <p:nvGraphicFramePr>
          <p:cNvPr id="66" name="表格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634882"/>
              </p:ext>
            </p:extLst>
          </p:nvPr>
        </p:nvGraphicFramePr>
        <p:xfrm>
          <a:off x="4752000" y="50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7" name="直線單箭頭接點 66"/>
          <p:cNvCxnSpPr>
            <a:stCxn id="69" idx="3"/>
            <a:endCxn id="70" idx="1"/>
          </p:cNvCxnSpPr>
          <p:nvPr/>
        </p:nvCxnSpPr>
        <p:spPr>
          <a:xfrm>
            <a:off x="5652000" y="513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72" idx="1"/>
            <a:endCxn id="71" idx="3"/>
          </p:cNvCxnSpPr>
          <p:nvPr/>
        </p:nvCxnSpPr>
        <p:spPr>
          <a:xfrm flipH="1">
            <a:off x="5832000" y="5319000"/>
            <a:ext cx="54000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5292000" y="504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192000" y="504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472000" y="52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372000" y="52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74" name="直線單箭頭接點 73"/>
          <p:cNvCxnSpPr/>
          <p:nvPr/>
        </p:nvCxnSpPr>
        <p:spPr>
          <a:xfrm flipH="1">
            <a:off x="4392000" y="5229000"/>
            <a:ext cx="54000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H="1">
            <a:off x="4212000" y="5769000"/>
            <a:ext cx="252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4212000" y="5229000"/>
            <a:ext cx="0" cy="540008"/>
          </a:xfrm>
          <a:prstGeom prst="line">
            <a:avLst/>
          </a:prstGeom>
          <a:ln w="19050">
            <a:solidFill>
              <a:srgbClr val="FF0000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flipV="1">
            <a:off x="6732000" y="5409000"/>
            <a:ext cx="0" cy="36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>
            <a:off x="5292000" y="3969000"/>
            <a:ext cx="0" cy="108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5472000" y="3789000"/>
            <a:ext cx="900000" cy="360000"/>
          </a:xfrm>
          <a:prstGeom prst="rect">
            <a:avLst/>
          </a:prstGeom>
          <a:noFill/>
        </p:spPr>
        <p:txBody>
          <a:bodyPr wrap="none" lIns="90000" tIns="0" rIns="90000" bIns="0">
            <a:noAutofit/>
          </a:bodyPr>
          <a:lstStyle/>
          <a:p>
            <a:pPr>
              <a:defRPr/>
            </a:pPr>
            <a:r>
              <a:rPr lang="en-US" altLang="zh-TW" sz="2000" i="1" dirty="0">
                <a:latin typeface="+mj-lt"/>
              </a:rPr>
              <a:t>deleted</a:t>
            </a:r>
            <a:endParaRPr lang="zh-TW" altLang="en-US" sz="2000" i="1" dirty="0">
              <a:latin typeface="+mj-lt"/>
            </a:endParaRPr>
          </a:p>
        </p:txBody>
      </p:sp>
      <p:cxnSp>
        <p:nvCxnSpPr>
          <p:cNvPr id="43" name="直線單箭頭接點 42"/>
          <p:cNvCxnSpPr/>
          <p:nvPr/>
        </p:nvCxnSpPr>
        <p:spPr>
          <a:xfrm flipV="1">
            <a:off x="792000" y="5409000"/>
            <a:ext cx="0" cy="72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26"/>
          <p:cNvSpPr>
            <a:spLocks noChangeArrowheads="1"/>
          </p:cNvSpPr>
          <p:nvPr/>
        </p:nvSpPr>
        <p:spPr bwMode="auto">
          <a:xfrm>
            <a:off x="972000" y="594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36000" anchor="ctr" anchorCtr="0"/>
          <a:lstStyle/>
          <a:p>
            <a:r>
              <a:rPr kumimoji="0" lang="en-US" altLang="zh-TW" i="1" dirty="0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node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12000" y="5949000"/>
            <a:ext cx="360000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5112000" y="3789000"/>
            <a:ext cx="360000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308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文字版面配置區 2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b="1" u="sng" smtClean="0"/>
              <a:t>Program 4.27:</a:t>
            </a:r>
            <a:r>
              <a:rPr lang="en-US" altLang="zh-TW" u="sng" smtClean="0"/>
              <a:t> Deletion from a doubly linked circular list (p.189)</a:t>
            </a:r>
            <a:endParaRPr lang="zh-TW" altLang="en-US" u="sng" smtClean="0"/>
          </a:p>
        </p:txBody>
      </p:sp>
      <p:sp>
        <p:nvSpPr>
          <p:cNvPr id="32770" name="內容版面配置區 2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ddelete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nodePointer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node,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nodePointer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deleted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node == deleted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B0F0"/>
                </a:solidFill>
                <a:ea typeface="細明體" panose="02020509000000000000" pitchFamily="49" charset="-120"/>
              </a:rPr>
              <a:t>"Deletion of head node not permitted.\n"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ea typeface="細明體" panose="02020509000000000000" pitchFamily="49" charset="-120"/>
              </a:rPr>
              <a:t>deleted-&gt;left-&gt;right = deleted-&gt;right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deleted-&gt;right-&gt;left = deleted-&gt;left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delete deleted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b="1" dirty="0">
              <a:solidFill>
                <a:prstClr val="black"/>
              </a:solidFill>
            </a:endParaRPr>
          </a:p>
        </p:txBody>
      </p:sp>
      <p:cxnSp>
        <p:nvCxnSpPr>
          <p:cNvPr id="19" name="直線單箭頭接點 18"/>
          <p:cNvCxnSpPr/>
          <p:nvPr/>
        </p:nvCxnSpPr>
        <p:spPr>
          <a:xfrm>
            <a:off x="432000" y="4329000"/>
            <a:ext cx="7920000" cy="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>
            <a:off x="792000" y="4689000"/>
            <a:ext cx="792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H="1" flipV="1">
            <a:off x="432000" y="4329000"/>
            <a:ext cx="28" cy="900000"/>
          </a:xfrm>
          <a:prstGeom prst="line">
            <a:avLst/>
          </a:prstGeom>
          <a:ln w="19050">
            <a:solidFill>
              <a:srgbClr val="0000FF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792000" y="4689000"/>
            <a:ext cx="0" cy="36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 flipV="1">
            <a:off x="8712000" y="4689000"/>
            <a:ext cx="0" cy="539992"/>
          </a:xfrm>
          <a:prstGeom prst="line">
            <a:avLst/>
          </a:prstGeom>
          <a:ln w="19050">
            <a:solidFill>
              <a:srgbClr val="FF0000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471712"/>
              </p:ext>
            </p:extLst>
          </p:nvPr>
        </p:nvGraphicFramePr>
        <p:xfrm>
          <a:off x="7812000" y="50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787495"/>
              </p:ext>
            </p:extLst>
          </p:nvPr>
        </p:nvGraphicFramePr>
        <p:xfrm>
          <a:off x="6192000" y="50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文字方塊 47"/>
          <p:cNvSpPr txBox="1"/>
          <p:nvPr/>
        </p:nvSpPr>
        <p:spPr>
          <a:xfrm>
            <a:off x="7272000" y="5049000"/>
            <a:ext cx="540000" cy="360000"/>
          </a:xfrm>
          <a:prstGeom prst="rect">
            <a:avLst/>
          </a:prstGeom>
          <a:noFill/>
        </p:spPr>
        <p:txBody>
          <a:bodyPr wrap="none" tIns="0" bIns="3600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⋯</a:t>
            </a:r>
            <a:endParaRPr kumimoji="1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324126"/>
              </p:ext>
            </p:extLst>
          </p:nvPr>
        </p:nvGraphicFramePr>
        <p:xfrm>
          <a:off x="3312000" y="50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692472"/>
              </p:ext>
            </p:extLst>
          </p:nvPr>
        </p:nvGraphicFramePr>
        <p:xfrm>
          <a:off x="1692000" y="50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文字方塊 51"/>
          <p:cNvSpPr txBox="1"/>
          <p:nvPr/>
        </p:nvSpPr>
        <p:spPr>
          <a:xfrm>
            <a:off x="2772000" y="5049000"/>
            <a:ext cx="540000" cy="360000"/>
          </a:xfrm>
          <a:prstGeom prst="rect">
            <a:avLst/>
          </a:prstGeom>
          <a:noFill/>
        </p:spPr>
        <p:txBody>
          <a:bodyPr wrap="none" tIns="0" bIns="3600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⋯</a:t>
            </a:r>
            <a:endParaRPr kumimoji="1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679703"/>
              </p:ext>
            </p:extLst>
          </p:nvPr>
        </p:nvGraphicFramePr>
        <p:xfrm>
          <a:off x="252000" y="50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5" name="直線單箭頭接點 54"/>
          <p:cNvCxnSpPr>
            <a:stCxn id="62" idx="3"/>
            <a:endCxn id="63" idx="1"/>
          </p:cNvCxnSpPr>
          <p:nvPr/>
        </p:nvCxnSpPr>
        <p:spPr>
          <a:xfrm>
            <a:off x="1152000" y="513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endCxn id="45" idx="0"/>
          </p:cNvCxnSpPr>
          <p:nvPr/>
        </p:nvCxnSpPr>
        <p:spPr>
          <a:xfrm>
            <a:off x="8352000" y="4329000"/>
            <a:ext cx="0" cy="72000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65" idx="1"/>
            <a:endCxn id="64" idx="3"/>
          </p:cNvCxnSpPr>
          <p:nvPr/>
        </p:nvCxnSpPr>
        <p:spPr>
          <a:xfrm flipH="1">
            <a:off x="1332000" y="5319000"/>
            <a:ext cx="54000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792000" y="504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692000" y="504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972000" y="52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872000" y="52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graphicFrame>
        <p:nvGraphicFramePr>
          <p:cNvPr id="66" name="表格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681517"/>
              </p:ext>
            </p:extLst>
          </p:nvPr>
        </p:nvGraphicFramePr>
        <p:xfrm>
          <a:off x="4752000" y="50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7" name="直線單箭頭接點 66"/>
          <p:cNvCxnSpPr/>
          <p:nvPr/>
        </p:nvCxnSpPr>
        <p:spPr>
          <a:xfrm>
            <a:off x="5652000" y="52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/>
          <p:nvPr/>
        </p:nvCxnSpPr>
        <p:spPr>
          <a:xfrm flipH="1">
            <a:off x="4392000" y="5229000"/>
            <a:ext cx="54000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>
            <a:off x="3852000" y="6129000"/>
            <a:ext cx="2520000" cy="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H="1">
            <a:off x="4212000" y="5769000"/>
            <a:ext cx="252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>
            <a:off x="4212000" y="5229000"/>
            <a:ext cx="0" cy="540008"/>
          </a:xfrm>
          <a:prstGeom prst="line">
            <a:avLst/>
          </a:prstGeom>
          <a:ln w="19050">
            <a:solidFill>
              <a:srgbClr val="FF0000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flipV="1">
            <a:off x="6732000" y="5409000"/>
            <a:ext cx="0" cy="36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endCxn id="50" idx="2"/>
          </p:cNvCxnSpPr>
          <p:nvPr/>
        </p:nvCxnSpPr>
        <p:spPr>
          <a:xfrm flipV="1">
            <a:off x="3852000" y="5409000"/>
            <a:ext cx="0" cy="72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 flipV="1">
            <a:off x="6372000" y="5229000"/>
            <a:ext cx="0" cy="90000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5292000" y="3969000"/>
            <a:ext cx="0" cy="108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5472000" y="3789000"/>
            <a:ext cx="900000" cy="360000"/>
          </a:xfrm>
          <a:prstGeom prst="rect">
            <a:avLst/>
          </a:prstGeom>
          <a:noFill/>
        </p:spPr>
        <p:txBody>
          <a:bodyPr wrap="none" lIns="90000" tIns="0" rIns="90000" bIns="0">
            <a:noAutofit/>
          </a:bodyPr>
          <a:lstStyle/>
          <a:p>
            <a:pPr>
              <a:defRPr/>
            </a:pPr>
            <a:r>
              <a:rPr lang="en-US" altLang="zh-TW" sz="2000" i="1" dirty="0">
                <a:latin typeface="+mj-lt"/>
              </a:rPr>
              <a:t>deleted</a:t>
            </a:r>
            <a:endParaRPr lang="zh-TW" altLang="en-US" sz="2000" i="1" dirty="0">
              <a:latin typeface="+mj-lt"/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 flipV="1">
            <a:off x="792000" y="5409000"/>
            <a:ext cx="0" cy="72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26"/>
          <p:cNvSpPr>
            <a:spLocks noChangeArrowheads="1"/>
          </p:cNvSpPr>
          <p:nvPr/>
        </p:nvSpPr>
        <p:spPr bwMode="auto">
          <a:xfrm>
            <a:off x="972000" y="594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36000" anchor="ctr" anchorCtr="0"/>
          <a:lstStyle/>
          <a:p>
            <a:r>
              <a:rPr kumimoji="0" lang="en-US" altLang="zh-TW" i="1" dirty="0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node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12000" y="5949000"/>
            <a:ext cx="360000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5112000" y="3789000"/>
            <a:ext cx="360000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832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文字版面配置區 2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b="1" u="sng" smtClean="0"/>
              <a:t>Program 4.27:</a:t>
            </a:r>
            <a:r>
              <a:rPr lang="en-US" altLang="zh-TW" u="sng" smtClean="0"/>
              <a:t> Deletion from a doubly linked circular list (p.189)</a:t>
            </a:r>
            <a:endParaRPr lang="zh-TW" altLang="en-US" u="sng" smtClean="0"/>
          </a:p>
        </p:txBody>
      </p:sp>
      <p:sp>
        <p:nvSpPr>
          <p:cNvPr id="32770" name="內容版面配置區 2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ddelete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nodePointer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node,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nodePointer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deleted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node == deleted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B0F0"/>
                </a:solidFill>
                <a:ea typeface="細明體" panose="02020509000000000000" pitchFamily="49" charset="-120"/>
              </a:rPr>
              <a:t>"Deletion of head node not permitted.\n"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ea typeface="細明體" panose="02020509000000000000" pitchFamily="49" charset="-120"/>
              </a:rPr>
              <a:t>deleted-&gt;left-&gt;right = deleted-&gt;right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ea typeface="細明體" panose="02020509000000000000" pitchFamily="49" charset="-120"/>
              </a:rPr>
              <a:t>deleted-&gt;right-&gt;left = deleted-&gt;left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delete deleted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b="1" dirty="0">
              <a:solidFill>
                <a:prstClr val="black"/>
              </a:solidFill>
            </a:endParaRPr>
          </a:p>
        </p:txBody>
      </p:sp>
      <p:cxnSp>
        <p:nvCxnSpPr>
          <p:cNvPr id="19" name="直線單箭頭接點 18"/>
          <p:cNvCxnSpPr/>
          <p:nvPr/>
        </p:nvCxnSpPr>
        <p:spPr>
          <a:xfrm>
            <a:off x="432000" y="4329000"/>
            <a:ext cx="7920000" cy="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>
            <a:off x="792000" y="4689000"/>
            <a:ext cx="792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H="1" flipV="1">
            <a:off x="432000" y="4329000"/>
            <a:ext cx="28" cy="900000"/>
          </a:xfrm>
          <a:prstGeom prst="line">
            <a:avLst/>
          </a:prstGeom>
          <a:ln w="19050">
            <a:solidFill>
              <a:srgbClr val="0000FF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792000" y="4689000"/>
            <a:ext cx="0" cy="36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 flipV="1">
            <a:off x="8712000" y="4689000"/>
            <a:ext cx="0" cy="539992"/>
          </a:xfrm>
          <a:prstGeom prst="line">
            <a:avLst/>
          </a:prstGeom>
          <a:ln w="19050">
            <a:solidFill>
              <a:srgbClr val="FF0000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957533"/>
              </p:ext>
            </p:extLst>
          </p:nvPr>
        </p:nvGraphicFramePr>
        <p:xfrm>
          <a:off x="7812000" y="50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064112"/>
              </p:ext>
            </p:extLst>
          </p:nvPr>
        </p:nvGraphicFramePr>
        <p:xfrm>
          <a:off x="6192000" y="50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文字方塊 47"/>
          <p:cNvSpPr txBox="1"/>
          <p:nvPr/>
        </p:nvSpPr>
        <p:spPr>
          <a:xfrm>
            <a:off x="7272000" y="5049000"/>
            <a:ext cx="540000" cy="360000"/>
          </a:xfrm>
          <a:prstGeom prst="rect">
            <a:avLst/>
          </a:prstGeom>
          <a:noFill/>
        </p:spPr>
        <p:txBody>
          <a:bodyPr wrap="none" tIns="0" bIns="3600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⋯</a:t>
            </a:r>
            <a:endParaRPr kumimoji="1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900079"/>
              </p:ext>
            </p:extLst>
          </p:nvPr>
        </p:nvGraphicFramePr>
        <p:xfrm>
          <a:off x="3312000" y="50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573915"/>
              </p:ext>
            </p:extLst>
          </p:nvPr>
        </p:nvGraphicFramePr>
        <p:xfrm>
          <a:off x="1692000" y="50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文字方塊 51"/>
          <p:cNvSpPr txBox="1"/>
          <p:nvPr/>
        </p:nvSpPr>
        <p:spPr>
          <a:xfrm>
            <a:off x="2772000" y="5049000"/>
            <a:ext cx="540000" cy="360000"/>
          </a:xfrm>
          <a:prstGeom prst="rect">
            <a:avLst/>
          </a:prstGeom>
          <a:noFill/>
        </p:spPr>
        <p:txBody>
          <a:bodyPr wrap="none" tIns="0" bIns="3600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⋯</a:t>
            </a:r>
            <a:endParaRPr kumimoji="1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866062"/>
              </p:ext>
            </p:extLst>
          </p:nvPr>
        </p:nvGraphicFramePr>
        <p:xfrm>
          <a:off x="252000" y="50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5" name="直線單箭頭接點 54"/>
          <p:cNvCxnSpPr>
            <a:stCxn id="62" idx="3"/>
            <a:endCxn id="63" idx="1"/>
          </p:cNvCxnSpPr>
          <p:nvPr/>
        </p:nvCxnSpPr>
        <p:spPr>
          <a:xfrm>
            <a:off x="1152000" y="513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endCxn id="45" idx="0"/>
          </p:cNvCxnSpPr>
          <p:nvPr/>
        </p:nvCxnSpPr>
        <p:spPr>
          <a:xfrm>
            <a:off x="8352000" y="4329000"/>
            <a:ext cx="0" cy="72000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65" idx="1"/>
            <a:endCxn id="64" idx="3"/>
          </p:cNvCxnSpPr>
          <p:nvPr/>
        </p:nvCxnSpPr>
        <p:spPr>
          <a:xfrm flipH="1">
            <a:off x="1332000" y="5319000"/>
            <a:ext cx="54000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792000" y="504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692000" y="504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972000" y="52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872000" y="52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graphicFrame>
        <p:nvGraphicFramePr>
          <p:cNvPr id="66" name="表格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760208"/>
              </p:ext>
            </p:extLst>
          </p:nvPr>
        </p:nvGraphicFramePr>
        <p:xfrm>
          <a:off x="4752000" y="50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7" name="直線單箭頭接點 66"/>
          <p:cNvCxnSpPr/>
          <p:nvPr/>
        </p:nvCxnSpPr>
        <p:spPr>
          <a:xfrm>
            <a:off x="5652000" y="52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/>
          <p:nvPr/>
        </p:nvCxnSpPr>
        <p:spPr>
          <a:xfrm flipH="1">
            <a:off x="4392000" y="5229000"/>
            <a:ext cx="54000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>
            <a:off x="3852000" y="6129000"/>
            <a:ext cx="2520000" cy="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H="1">
            <a:off x="4212000" y="5769000"/>
            <a:ext cx="252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>
            <a:off x="4212000" y="5229000"/>
            <a:ext cx="0" cy="540008"/>
          </a:xfrm>
          <a:prstGeom prst="line">
            <a:avLst/>
          </a:prstGeom>
          <a:ln w="19050">
            <a:solidFill>
              <a:srgbClr val="FF0000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flipV="1">
            <a:off x="6732000" y="5409000"/>
            <a:ext cx="0" cy="36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endCxn id="50" idx="2"/>
          </p:cNvCxnSpPr>
          <p:nvPr/>
        </p:nvCxnSpPr>
        <p:spPr>
          <a:xfrm flipV="1">
            <a:off x="3852000" y="5409000"/>
            <a:ext cx="0" cy="72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 flipV="1">
            <a:off x="6372000" y="5229000"/>
            <a:ext cx="0" cy="90000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5292000" y="3969000"/>
            <a:ext cx="0" cy="108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5472000" y="3789000"/>
            <a:ext cx="900000" cy="360000"/>
          </a:xfrm>
          <a:prstGeom prst="rect">
            <a:avLst/>
          </a:prstGeom>
          <a:noFill/>
        </p:spPr>
        <p:txBody>
          <a:bodyPr wrap="none" lIns="90000" tIns="0" rIns="90000" bIns="0">
            <a:noAutofit/>
          </a:bodyPr>
          <a:lstStyle/>
          <a:p>
            <a:pPr>
              <a:defRPr/>
            </a:pPr>
            <a:r>
              <a:rPr lang="en-US" altLang="zh-TW" sz="2000" i="1" dirty="0">
                <a:latin typeface="+mj-lt"/>
              </a:rPr>
              <a:t>deleted</a:t>
            </a:r>
            <a:endParaRPr lang="zh-TW" altLang="en-US" sz="2000" i="1" dirty="0">
              <a:latin typeface="+mj-lt"/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 flipV="1">
            <a:off x="792000" y="5409000"/>
            <a:ext cx="0" cy="72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26"/>
          <p:cNvSpPr>
            <a:spLocks noChangeArrowheads="1"/>
          </p:cNvSpPr>
          <p:nvPr/>
        </p:nvSpPr>
        <p:spPr bwMode="auto">
          <a:xfrm>
            <a:off x="972000" y="594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36000" anchor="ctr" anchorCtr="0"/>
          <a:lstStyle/>
          <a:p>
            <a:r>
              <a:rPr kumimoji="0" lang="en-US" altLang="zh-TW" i="1" dirty="0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node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12000" y="5949000"/>
            <a:ext cx="360000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5112000" y="3789000"/>
            <a:ext cx="360000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238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文字版面配置區 2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b="1" u="sng" smtClean="0"/>
              <a:t>Program 4.27:</a:t>
            </a:r>
            <a:r>
              <a:rPr lang="en-US" altLang="zh-TW" u="sng" smtClean="0"/>
              <a:t> Deletion from a doubly linked circular list (p.189)</a:t>
            </a:r>
            <a:endParaRPr lang="zh-TW" altLang="en-US" u="sng" smtClean="0"/>
          </a:p>
        </p:txBody>
      </p:sp>
      <p:sp>
        <p:nvSpPr>
          <p:cNvPr id="32770" name="內容版面配置區 2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ddelete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nodePointer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node,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nodePointer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deleted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node == deleted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B0F0"/>
                </a:solidFill>
                <a:ea typeface="細明體" panose="02020509000000000000" pitchFamily="49" charset="-120"/>
              </a:rPr>
              <a:t>"Deletion of head node not permitted.\n"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{</a:t>
            </a:r>
          </a:p>
          <a:p>
            <a:pPr lvl="0"/>
            <a:r>
              <a:rPr lang="en-US" altLang="zh-TW" dirty="0">
                <a:ea typeface="細明體" panose="02020509000000000000" pitchFamily="49" charset="-120"/>
              </a:rPr>
              <a:t>      deleted-&gt;left-&gt;right = deleted-&gt;right;</a:t>
            </a:r>
          </a:p>
          <a:p>
            <a:pPr lvl="0"/>
            <a:r>
              <a:rPr lang="en-US" altLang="zh-TW" dirty="0">
                <a:ea typeface="細明體" panose="02020509000000000000" pitchFamily="49" charset="-120"/>
              </a:rPr>
              <a:t>      deleted-&gt;right-&gt;left = deleted-&gt;left;</a:t>
            </a:r>
          </a:p>
          <a:p>
            <a:pPr lvl="0"/>
            <a:r>
              <a:rPr lang="en-US" altLang="zh-TW" dirty="0">
                <a:ea typeface="細明體" panose="02020509000000000000" pitchFamily="49" charset="-120"/>
              </a:rPr>
              <a:t>      delete deleted;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b="1" dirty="0">
              <a:solidFill>
                <a:prstClr val="black"/>
              </a:solidFill>
            </a:endParaRPr>
          </a:p>
        </p:txBody>
      </p:sp>
      <p:cxnSp>
        <p:nvCxnSpPr>
          <p:cNvPr id="19" name="直線單箭頭接點 18"/>
          <p:cNvCxnSpPr/>
          <p:nvPr/>
        </p:nvCxnSpPr>
        <p:spPr>
          <a:xfrm>
            <a:off x="432000" y="4329000"/>
            <a:ext cx="7920000" cy="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>
            <a:off x="792000" y="4689000"/>
            <a:ext cx="792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H="1" flipV="1">
            <a:off x="432000" y="4329000"/>
            <a:ext cx="28" cy="900000"/>
          </a:xfrm>
          <a:prstGeom prst="line">
            <a:avLst/>
          </a:prstGeom>
          <a:ln w="19050">
            <a:solidFill>
              <a:srgbClr val="0000FF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792000" y="4689000"/>
            <a:ext cx="0" cy="36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 flipV="1">
            <a:off x="8712000" y="4689000"/>
            <a:ext cx="0" cy="539992"/>
          </a:xfrm>
          <a:prstGeom prst="line">
            <a:avLst/>
          </a:prstGeom>
          <a:ln w="19050">
            <a:solidFill>
              <a:srgbClr val="FF0000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661173"/>
              </p:ext>
            </p:extLst>
          </p:nvPr>
        </p:nvGraphicFramePr>
        <p:xfrm>
          <a:off x="7812000" y="50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006583"/>
              </p:ext>
            </p:extLst>
          </p:nvPr>
        </p:nvGraphicFramePr>
        <p:xfrm>
          <a:off x="6192000" y="50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文字方塊 47"/>
          <p:cNvSpPr txBox="1"/>
          <p:nvPr/>
        </p:nvSpPr>
        <p:spPr>
          <a:xfrm>
            <a:off x="7272000" y="5049000"/>
            <a:ext cx="540000" cy="360000"/>
          </a:xfrm>
          <a:prstGeom prst="rect">
            <a:avLst/>
          </a:prstGeom>
          <a:noFill/>
        </p:spPr>
        <p:txBody>
          <a:bodyPr wrap="none" tIns="0" bIns="3600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⋯</a:t>
            </a:r>
            <a:endParaRPr kumimoji="1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8394"/>
              </p:ext>
            </p:extLst>
          </p:nvPr>
        </p:nvGraphicFramePr>
        <p:xfrm>
          <a:off x="3312000" y="50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142549"/>
              </p:ext>
            </p:extLst>
          </p:nvPr>
        </p:nvGraphicFramePr>
        <p:xfrm>
          <a:off x="1692000" y="50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文字方塊 51"/>
          <p:cNvSpPr txBox="1"/>
          <p:nvPr/>
        </p:nvSpPr>
        <p:spPr>
          <a:xfrm>
            <a:off x="2772000" y="5049000"/>
            <a:ext cx="540000" cy="360000"/>
          </a:xfrm>
          <a:prstGeom prst="rect">
            <a:avLst/>
          </a:prstGeom>
          <a:noFill/>
        </p:spPr>
        <p:txBody>
          <a:bodyPr wrap="none" tIns="0" bIns="3600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⋯</a:t>
            </a:r>
            <a:endParaRPr kumimoji="1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749016"/>
              </p:ext>
            </p:extLst>
          </p:nvPr>
        </p:nvGraphicFramePr>
        <p:xfrm>
          <a:off x="252000" y="50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5" name="直線單箭頭接點 54"/>
          <p:cNvCxnSpPr>
            <a:stCxn id="62" idx="3"/>
            <a:endCxn id="63" idx="1"/>
          </p:cNvCxnSpPr>
          <p:nvPr/>
        </p:nvCxnSpPr>
        <p:spPr>
          <a:xfrm>
            <a:off x="1152000" y="513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endCxn id="45" idx="0"/>
          </p:cNvCxnSpPr>
          <p:nvPr/>
        </p:nvCxnSpPr>
        <p:spPr>
          <a:xfrm>
            <a:off x="8352000" y="4329000"/>
            <a:ext cx="0" cy="72000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65" idx="1"/>
            <a:endCxn id="64" idx="3"/>
          </p:cNvCxnSpPr>
          <p:nvPr/>
        </p:nvCxnSpPr>
        <p:spPr>
          <a:xfrm flipH="1">
            <a:off x="1332000" y="5319000"/>
            <a:ext cx="54000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792000" y="504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692000" y="504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972000" y="52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872000" y="52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>
            <a:off x="3852000" y="6129000"/>
            <a:ext cx="2520000" cy="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H="1">
            <a:off x="4212000" y="5769000"/>
            <a:ext cx="252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>
            <a:off x="4212000" y="5229000"/>
            <a:ext cx="0" cy="540008"/>
          </a:xfrm>
          <a:prstGeom prst="line">
            <a:avLst/>
          </a:prstGeom>
          <a:ln w="19050">
            <a:solidFill>
              <a:srgbClr val="FF0000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flipV="1">
            <a:off x="6732000" y="5409000"/>
            <a:ext cx="0" cy="36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endCxn id="50" idx="2"/>
          </p:cNvCxnSpPr>
          <p:nvPr/>
        </p:nvCxnSpPr>
        <p:spPr>
          <a:xfrm flipV="1">
            <a:off x="3852000" y="5409000"/>
            <a:ext cx="0" cy="72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 flipV="1">
            <a:off x="6372000" y="5229000"/>
            <a:ext cx="0" cy="90000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5292000" y="3969000"/>
            <a:ext cx="0" cy="108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5472000" y="3789000"/>
            <a:ext cx="900000" cy="360000"/>
          </a:xfrm>
          <a:prstGeom prst="rect">
            <a:avLst/>
          </a:prstGeom>
          <a:noFill/>
        </p:spPr>
        <p:txBody>
          <a:bodyPr wrap="none" lIns="90000" tIns="0" rIns="90000" bIns="0">
            <a:noAutofit/>
          </a:bodyPr>
          <a:lstStyle/>
          <a:p>
            <a:pPr>
              <a:defRPr/>
            </a:pPr>
            <a:r>
              <a:rPr lang="en-US" altLang="zh-TW" sz="2000" i="1" dirty="0">
                <a:latin typeface="+mj-lt"/>
              </a:rPr>
              <a:t>deleted</a:t>
            </a:r>
            <a:endParaRPr lang="zh-TW" altLang="en-US" sz="2000" i="1" dirty="0">
              <a:latin typeface="+mj-lt"/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 flipV="1">
            <a:off x="792000" y="5409000"/>
            <a:ext cx="0" cy="72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26"/>
          <p:cNvSpPr>
            <a:spLocks noChangeArrowheads="1"/>
          </p:cNvSpPr>
          <p:nvPr/>
        </p:nvSpPr>
        <p:spPr bwMode="auto">
          <a:xfrm>
            <a:off x="972000" y="594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36000" anchor="ctr" anchorCtr="0"/>
          <a:lstStyle/>
          <a:p>
            <a:r>
              <a:rPr kumimoji="0" lang="en-US" altLang="zh-TW" i="1" dirty="0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node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12000" y="5949000"/>
            <a:ext cx="360000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5112000" y="3789000"/>
            <a:ext cx="360000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722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600" smtClean="0"/>
              <a:t>Deletion from a doubly linked circular list with a single node</a:t>
            </a:r>
            <a:endParaRPr lang="zh-TW" altLang="en-US" sz="3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文字版面配置區 2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b="1" u="sng" dirty="0" smtClean="0"/>
              <a:t>Program 4.27:</a:t>
            </a:r>
            <a:r>
              <a:rPr lang="en-US" altLang="zh-TW" u="sng" dirty="0" smtClean="0"/>
              <a:t> Deletion from a doubly linked circular list (</a:t>
            </a:r>
            <a:r>
              <a:rPr lang="en-US" altLang="zh-TW" u="sng" dirty="0" err="1" smtClean="0"/>
              <a:t>p.189</a:t>
            </a:r>
            <a:r>
              <a:rPr lang="en-US" altLang="zh-TW" u="sng" dirty="0" smtClean="0"/>
              <a:t>)</a:t>
            </a:r>
            <a:endParaRPr lang="zh-TW" altLang="en-US" u="sng" dirty="0" smtClean="0"/>
          </a:p>
        </p:txBody>
      </p:sp>
      <p:sp>
        <p:nvSpPr>
          <p:cNvPr id="47106" name="內容版面配置區 29"/>
          <p:cNvSpPr>
            <a:spLocks noGrp="1"/>
          </p:cNvSpPr>
          <p:nvPr>
            <p:ph sz="quarter" idx="4"/>
          </p:nvPr>
        </p:nvSpPr>
        <p:spPr/>
        <p:txBody>
          <a:bodyPr tIns="0"/>
          <a:lstStyle/>
          <a:p>
            <a:r>
              <a:rPr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ddelete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sz="1600" dirty="0" err="1">
                <a:latin typeface="Lucida Console" panose="020B0609040504020204" pitchFamily="49" charset="0"/>
                <a:ea typeface="細明體" panose="02020509000000000000" pitchFamily="49" charset="-120"/>
              </a:rPr>
              <a:t>nodePointer</a:t>
            </a:r>
            <a:r>
              <a:rPr lang="en-US" altLang="zh-TW" sz="1600" dirty="0">
                <a:latin typeface="Lucida Console" panose="020B0609040504020204" pitchFamily="49" charset="0"/>
                <a:ea typeface="細明體" panose="02020509000000000000" pitchFamily="49" charset="-120"/>
              </a:rPr>
              <a:t> node, </a:t>
            </a:r>
            <a:r>
              <a:rPr lang="en-US" altLang="zh-TW" sz="1600" dirty="0" err="1">
                <a:latin typeface="Lucida Console" panose="020B0609040504020204" pitchFamily="49" charset="0"/>
                <a:ea typeface="細明體" panose="02020509000000000000" pitchFamily="49" charset="-120"/>
              </a:rPr>
              <a:t>nodePointer</a:t>
            </a:r>
            <a:r>
              <a:rPr lang="en-US" altLang="zh-TW" sz="1600" dirty="0">
                <a:latin typeface="Lucida Console" panose="020B0609040504020204" pitchFamily="49" charset="0"/>
                <a:ea typeface="細明體" panose="02020509000000000000" pitchFamily="49" charset="-120"/>
              </a:rPr>
              <a:t> deleted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latin typeface="Lucida Console" panose="020B0609040504020204" pitchFamily="49" charset="0"/>
                <a:ea typeface="細明體" panose="02020509000000000000" pitchFamily="49" charset="-120"/>
              </a:rPr>
              <a:t>node == deleted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cout </a:t>
            </a:r>
            <a:r>
              <a:rPr lang="en-US" altLang="zh-TW" sz="1600" dirty="0"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B0F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"Deletion of head node not permitted.\n"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else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{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sz="1600" dirty="0">
                <a:latin typeface="Lucida Console" panose="020B0609040504020204" pitchFamily="49" charset="0"/>
                <a:ea typeface="細明體" panose="02020509000000000000" pitchFamily="49" charset="-120"/>
              </a:rPr>
              <a:t>deleted-&gt;left-&gt;right = deleted-&gt;right;</a:t>
            </a:r>
          </a:p>
          <a:p>
            <a:r>
              <a:rPr lang="en-US" altLang="zh-TW" sz="1600" dirty="0">
                <a:latin typeface="Lucida Console" panose="020B0609040504020204" pitchFamily="49" charset="0"/>
                <a:ea typeface="細明體" panose="02020509000000000000" pitchFamily="49" charset="-120"/>
              </a:rPr>
              <a:t>      deleted-&gt;right-&gt;left = deleted-&gt;left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delete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latin typeface="Lucida Console" panose="020B0609040504020204" pitchFamily="49" charset="0"/>
                <a:ea typeface="細明體" panose="02020509000000000000" pitchFamily="49" charset="-120"/>
              </a:rPr>
              <a:t>deleted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zh-TW" altLang="en-US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sz="1600" b="1" dirty="0" smtClean="0">
              <a:latin typeface="Lucida Console" panose="020B0609040504020204" pitchFamily="49" charset="0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2772000" y="6309000"/>
            <a:ext cx="3600000" cy="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>
            <a:off x="3672000" y="5949000"/>
            <a:ext cx="216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 flipH="1">
            <a:off x="2772000" y="5409000"/>
            <a:ext cx="28" cy="900000"/>
          </a:xfrm>
          <a:prstGeom prst="line">
            <a:avLst/>
          </a:prstGeom>
          <a:ln w="19050">
            <a:solidFill>
              <a:srgbClr val="0000FF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3672000" y="4509000"/>
            <a:ext cx="69" cy="72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5832000" y="5409000"/>
            <a:ext cx="0" cy="540008"/>
          </a:xfrm>
          <a:prstGeom prst="line">
            <a:avLst/>
          </a:prstGeom>
          <a:ln w="19050">
            <a:solidFill>
              <a:srgbClr val="FF0000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3672000" y="5589000"/>
            <a:ext cx="0" cy="36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484831"/>
              </p:ext>
            </p:extLst>
          </p:nvPr>
        </p:nvGraphicFramePr>
        <p:xfrm>
          <a:off x="4932000" y="522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直線單箭頭接點 20"/>
          <p:cNvCxnSpPr>
            <a:stCxn id="26" idx="3"/>
            <a:endCxn id="27" idx="1"/>
          </p:cNvCxnSpPr>
          <p:nvPr/>
        </p:nvCxnSpPr>
        <p:spPr>
          <a:xfrm>
            <a:off x="4032000" y="5319000"/>
            <a:ext cx="90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H="1">
            <a:off x="2772000" y="5409000"/>
            <a:ext cx="540000" cy="0"/>
          </a:xfrm>
          <a:prstGeom prst="line">
            <a:avLst/>
          </a:prstGeom>
          <a:ln w="19050">
            <a:solidFill>
              <a:srgbClr val="0000FF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>
            <a:off x="6012000" y="5409000"/>
            <a:ext cx="360006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V="1">
            <a:off x="6372000" y="5409000"/>
            <a:ext cx="0" cy="90000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32" idx="1"/>
            <a:endCxn id="30" idx="3"/>
          </p:cNvCxnSpPr>
          <p:nvPr/>
        </p:nvCxnSpPr>
        <p:spPr>
          <a:xfrm flipH="1">
            <a:off x="4212000" y="5499000"/>
            <a:ext cx="90000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672000" y="52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4932000" y="52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3852000" y="540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5112000" y="540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252111"/>
              </p:ext>
            </p:extLst>
          </p:nvPr>
        </p:nvGraphicFramePr>
        <p:xfrm>
          <a:off x="3132000" y="522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−</a:t>
                      </a:r>
                      <a:endParaRPr lang="zh-TW" altLang="en-US" sz="1800" b="1" dirty="0">
                        <a:latin typeface="Symbol" pitchFamily="18" charset="2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8" name="直線單箭頭接點 27"/>
          <p:cNvCxnSpPr/>
          <p:nvPr/>
        </p:nvCxnSpPr>
        <p:spPr>
          <a:xfrm>
            <a:off x="5472000" y="4509000"/>
            <a:ext cx="0" cy="72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3492000" y="4329000"/>
            <a:ext cx="360000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5292000" y="4329000"/>
            <a:ext cx="360000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4932000" y="3969000"/>
            <a:ext cx="1080000" cy="360000"/>
          </a:xfrm>
          <a:prstGeom prst="rect">
            <a:avLst/>
          </a:prstGeom>
          <a:noFill/>
        </p:spPr>
        <p:txBody>
          <a:bodyPr wrap="none" lIns="90000" tIns="0" rIns="90000" bIns="0">
            <a:noAutofit/>
          </a:bodyPr>
          <a:lstStyle/>
          <a:p>
            <a:pPr algn="ctr">
              <a:defRPr/>
            </a:pPr>
            <a:r>
              <a:rPr lang="en-US" altLang="zh-TW" sz="2000" i="1" dirty="0">
                <a:latin typeface="+mj-lt"/>
              </a:rPr>
              <a:t>deleted</a:t>
            </a:r>
            <a:endParaRPr lang="zh-TW" altLang="en-US" sz="2000" i="1" dirty="0">
              <a:latin typeface="+mj-lt"/>
            </a:endParaRPr>
          </a:p>
        </p:txBody>
      </p:sp>
      <p:sp>
        <p:nvSpPr>
          <p:cNvPr id="40" name="矩形 26"/>
          <p:cNvSpPr>
            <a:spLocks noChangeArrowheads="1"/>
          </p:cNvSpPr>
          <p:nvPr/>
        </p:nvSpPr>
        <p:spPr bwMode="auto">
          <a:xfrm>
            <a:off x="3312000" y="396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36000" anchor="ctr" anchorCtr="0"/>
          <a:lstStyle/>
          <a:p>
            <a:pPr algn="ctr"/>
            <a:r>
              <a:rPr kumimoji="0" lang="en-US" altLang="zh-TW" i="1" dirty="0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node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文字版面配置區 2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b="1" u="sng" dirty="0" smtClean="0"/>
              <a:t>Program 4.27:</a:t>
            </a:r>
            <a:r>
              <a:rPr lang="en-US" altLang="zh-TW" u="sng" dirty="0" smtClean="0"/>
              <a:t> Deletion from a doubly linked circular list (</a:t>
            </a:r>
            <a:r>
              <a:rPr lang="en-US" altLang="zh-TW" u="sng" dirty="0" err="1" smtClean="0"/>
              <a:t>p.189</a:t>
            </a:r>
            <a:r>
              <a:rPr lang="en-US" altLang="zh-TW" u="sng" dirty="0" smtClean="0"/>
              <a:t>)</a:t>
            </a:r>
            <a:endParaRPr lang="zh-TW" altLang="en-US" u="sng" dirty="0" smtClean="0"/>
          </a:p>
        </p:txBody>
      </p:sp>
      <p:sp>
        <p:nvSpPr>
          <p:cNvPr id="47106" name="內容版面配置區 29"/>
          <p:cNvSpPr>
            <a:spLocks noGrp="1"/>
          </p:cNvSpPr>
          <p:nvPr>
            <p:ph sz="quarter" idx="4"/>
          </p:nvPr>
        </p:nvSpPr>
        <p:spPr/>
        <p:txBody>
          <a:bodyPr tIns="0"/>
          <a:lstStyle/>
          <a:p>
            <a:r>
              <a:rPr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ddelete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sz="1600" dirty="0" err="1">
                <a:latin typeface="Lucida Console" panose="020B0609040504020204" pitchFamily="49" charset="0"/>
                <a:ea typeface="細明體" panose="02020509000000000000" pitchFamily="49" charset="-120"/>
              </a:rPr>
              <a:t>nodePointer</a:t>
            </a:r>
            <a:r>
              <a:rPr lang="en-US" altLang="zh-TW" sz="1600" dirty="0">
                <a:latin typeface="Lucida Console" panose="020B0609040504020204" pitchFamily="49" charset="0"/>
                <a:ea typeface="細明體" panose="02020509000000000000" pitchFamily="49" charset="-120"/>
              </a:rPr>
              <a:t> node, </a:t>
            </a:r>
            <a:r>
              <a:rPr lang="en-US" altLang="zh-TW" sz="1600" dirty="0" err="1">
                <a:latin typeface="Lucida Console" panose="020B0609040504020204" pitchFamily="49" charset="0"/>
                <a:ea typeface="細明體" panose="02020509000000000000" pitchFamily="49" charset="-120"/>
              </a:rPr>
              <a:t>nodePointer</a:t>
            </a:r>
            <a:r>
              <a:rPr lang="en-US" altLang="zh-TW" sz="1600" dirty="0">
                <a:latin typeface="Lucida Console" panose="020B0609040504020204" pitchFamily="49" charset="0"/>
                <a:ea typeface="細明體" panose="02020509000000000000" pitchFamily="49" charset="-120"/>
              </a:rPr>
              <a:t> deleted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latin typeface="Lucida Console" panose="020B0609040504020204" pitchFamily="49" charset="0"/>
                <a:ea typeface="細明體" panose="02020509000000000000" pitchFamily="49" charset="-120"/>
              </a:rPr>
              <a:t>node == deleted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cout </a:t>
            </a:r>
            <a:r>
              <a:rPr lang="en-US" altLang="zh-TW" sz="1600" dirty="0"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B0F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"Deletion of head node not permitted.\n"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else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{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sz="1600" dirty="0">
                <a:latin typeface="Lucida Console" panose="020B0609040504020204" pitchFamily="49" charset="0"/>
                <a:ea typeface="細明體" panose="02020509000000000000" pitchFamily="49" charset="-120"/>
              </a:rPr>
              <a:t>deleted-&gt;left-&gt;right = deleted-&gt;right;</a:t>
            </a:r>
          </a:p>
          <a:p>
            <a:r>
              <a:rPr lang="en-US" altLang="zh-TW" sz="1600" dirty="0">
                <a:latin typeface="Lucida Console" panose="020B0609040504020204" pitchFamily="49" charset="0"/>
                <a:ea typeface="細明體" panose="02020509000000000000" pitchFamily="49" charset="-120"/>
              </a:rPr>
              <a:t>      deleted-&gt;right-&gt;left = deleted-&gt;left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delete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latin typeface="Lucida Console" panose="020B0609040504020204" pitchFamily="49" charset="0"/>
                <a:ea typeface="細明體" panose="02020509000000000000" pitchFamily="49" charset="-120"/>
              </a:rPr>
              <a:t>deleted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zh-TW" altLang="en-US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sz="1600" b="1" dirty="0" smtClean="0">
              <a:latin typeface="Lucida Console" panose="020B0609040504020204" pitchFamily="49" charset="0"/>
            </a:endParaRPr>
          </a:p>
        </p:txBody>
      </p:sp>
      <p:cxnSp>
        <p:nvCxnSpPr>
          <p:cNvPr id="4" name="直線單箭頭接點 3"/>
          <p:cNvCxnSpPr/>
          <p:nvPr/>
        </p:nvCxnSpPr>
        <p:spPr>
          <a:xfrm flipH="1">
            <a:off x="3672000" y="5949000"/>
            <a:ext cx="216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>
            <a:off x="5832000" y="5409000"/>
            <a:ext cx="0" cy="540008"/>
          </a:xfrm>
          <a:prstGeom prst="line">
            <a:avLst/>
          </a:prstGeom>
          <a:ln w="19050">
            <a:solidFill>
              <a:srgbClr val="FF0000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 flipV="1">
            <a:off x="3672000" y="5589000"/>
            <a:ext cx="0" cy="36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886928"/>
              </p:ext>
            </p:extLst>
          </p:nvPr>
        </p:nvGraphicFramePr>
        <p:xfrm>
          <a:off x="4932000" y="522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直線單箭頭接點 7"/>
          <p:cNvCxnSpPr>
            <a:stCxn id="10" idx="1"/>
          </p:cNvCxnSpPr>
          <p:nvPr/>
        </p:nvCxnSpPr>
        <p:spPr>
          <a:xfrm flipH="1">
            <a:off x="4212000" y="5499000"/>
            <a:ext cx="90000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932000" y="52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112000" y="540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162888"/>
              </p:ext>
            </p:extLst>
          </p:nvPr>
        </p:nvGraphicFramePr>
        <p:xfrm>
          <a:off x="3132000" y="522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−</a:t>
                      </a:r>
                      <a:endParaRPr lang="zh-TW" altLang="en-US" sz="1800" b="1" dirty="0">
                        <a:latin typeface="Symbol" pitchFamily="18" charset="2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直線接點 11"/>
          <p:cNvCxnSpPr/>
          <p:nvPr/>
        </p:nvCxnSpPr>
        <p:spPr>
          <a:xfrm>
            <a:off x="4032000" y="4869000"/>
            <a:ext cx="540000" cy="0"/>
          </a:xfrm>
          <a:prstGeom prst="line">
            <a:avLst/>
          </a:prstGeom>
          <a:ln w="19050">
            <a:solidFill>
              <a:srgbClr val="FF0000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rot="5400000">
            <a:off x="4347000" y="5094000"/>
            <a:ext cx="450000" cy="0"/>
          </a:xfrm>
          <a:prstGeom prst="line">
            <a:avLst/>
          </a:prstGeom>
          <a:ln w="19050">
            <a:solidFill>
              <a:srgbClr val="FF0000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rot="5400000">
            <a:off x="3852000" y="5049000"/>
            <a:ext cx="36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16" idx="3"/>
            <a:endCxn id="17" idx="1"/>
          </p:cNvCxnSpPr>
          <p:nvPr/>
        </p:nvCxnSpPr>
        <p:spPr>
          <a:xfrm>
            <a:off x="4032000" y="531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672000" y="52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4932000" y="52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/>
          <p:cNvCxnSpPr/>
          <p:nvPr/>
        </p:nvCxnSpPr>
        <p:spPr>
          <a:xfrm>
            <a:off x="2772000" y="6309000"/>
            <a:ext cx="3600000" cy="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H="1">
            <a:off x="2772000" y="5409000"/>
            <a:ext cx="28" cy="900000"/>
          </a:xfrm>
          <a:prstGeom prst="line">
            <a:avLst/>
          </a:prstGeom>
          <a:ln w="19050">
            <a:solidFill>
              <a:srgbClr val="0000FF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H="1">
            <a:off x="2772000" y="5409000"/>
            <a:ext cx="540000" cy="0"/>
          </a:xfrm>
          <a:prstGeom prst="line">
            <a:avLst/>
          </a:prstGeom>
          <a:ln w="19050">
            <a:solidFill>
              <a:srgbClr val="0000FF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>
            <a:off x="6012000" y="5409000"/>
            <a:ext cx="360006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V="1">
            <a:off x="6372000" y="5409000"/>
            <a:ext cx="0" cy="90000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3672000" y="4509000"/>
            <a:ext cx="69" cy="72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5472000" y="4509000"/>
            <a:ext cx="0" cy="72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3492000" y="4329000"/>
            <a:ext cx="360000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5292000" y="4329000"/>
            <a:ext cx="360000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4932000" y="3969000"/>
            <a:ext cx="1080000" cy="360000"/>
          </a:xfrm>
          <a:prstGeom prst="rect">
            <a:avLst/>
          </a:prstGeom>
          <a:noFill/>
        </p:spPr>
        <p:txBody>
          <a:bodyPr wrap="none" lIns="90000" tIns="0" rIns="90000" bIns="0">
            <a:noAutofit/>
          </a:bodyPr>
          <a:lstStyle/>
          <a:p>
            <a:pPr algn="ctr">
              <a:defRPr/>
            </a:pPr>
            <a:r>
              <a:rPr lang="en-US" altLang="zh-TW" sz="2000" i="1" dirty="0">
                <a:latin typeface="+mj-lt"/>
              </a:rPr>
              <a:t>deleted</a:t>
            </a:r>
            <a:endParaRPr lang="zh-TW" altLang="en-US" sz="2000" i="1" dirty="0">
              <a:latin typeface="+mj-lt"/>
            </a:endParaRPr>
          </a:p>
        </p:txBody>
      </p:sp>
      <p:sp>
        <p:nvSpPr>
          <p:cNvPr id="40" name="矩形 26"/>
          <p:cNvSpPr>
            <a:spLocks noChangeArrowheads="1"/>
          </p:cNvSpPr>
          <p:nvPr/>
        </p:nvSpPr>
        <p:spPr bwMode="auto">
          <a:xfrm>
            <a:off x="3312000" y="396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36000" anchor="ctr" anchorCtr="0"/>
          <a:lstStyle/>
          <a:p>
            <a:pPr algn="ctr"/>
            <a:r>
              <a:rPr kumimoji="0" lang="en-US" altLang="zh-TW" i="1" dirty="0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node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8903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文字版面配置區 2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b="1" u="sng" dirty="0" smtClean="0"/>
              <a:t>Program 4.27:</a:t>
            </a:r>
            <a:r>
              <a:rPr lang="en-US" altLang="zh-TW" u="sng" dirty="0" smtClean="0"/>
              <a:t> Deletion from a doubly linked circular list (</a:t>
            </a:r>
            <a:r>
              <a:rPr lang="en-US" altLang="zh-TW" u="sng" dirty="0" err="1" smtClean="0"/>
              <a:t>p.189</a:t>
            </a:r>
            <a:r>
              <a:rPr lang="en-US" altLang="zh-TW" u="sng" dirty="0" smtClean="0"/>
              <a:t>)</a:t>
            </a:r>
            <a:endParaRPr lang="zh-TW" altLang="en-US" u="sng" dirty="0" smtClean="0"/>
          </a:p>
        </p:txBody>
      </p:sp>
      <p:sp>
        <p:nvSpPr>
          <p:cNvPr id="47106" name="內容版面配置區 29"/>
          <p:cNvSpPr>
            <a:spLocks noGrp="1"/>
          </p:cNvSpPr>
          <p:nvPr>
            <p:ph sz="quarter" idx="4"/>
          </p:nvPr>
        </p:nvSpPr>
        <p:spPr/>
        <p:txBody>
          <a:bodyPr tIns="0"/>
          <a:lstStyle/>
          <a:p>
            <a:r>
              <a:rPr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ddelete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sz="1600" dirty="0" err="1">
                <a:latin typeface="Lucida Console" panose="020B0609040504020204" pitchFamily="49" charset="0"/>
                <a:ea typeface="細明體" panose="02020509000000000000" pitchFamily="49" charset="-120"/>
              </a:rPr>
              <a:t>nodePointer</a:t>
            </a:r>
            <a:r>
              <a:rPr lang="en-US" altLang="zh-TW" sz="1600" dirty="0">
                <a:latin typeface="Lucida Console" panose="020B0609040504020204" pitchFamily="49" charset="0"/>
                <a:ea typeface="細明體" panose="02020509000000000000" pitchFamily="49" charset="-120"/>
              </a:rPr>
              <a:t> node, </a:t>
            </a:r>
            <a:r>
              <a:rPr lang="en-US" altLang="zh-TW" sz="1600" dirty="0" err="1">
                <a:latin typeface="Lucida Console" panose="020B0609040504020204" pitchFamily="49" charset="0"/>
                <a:ea typeface="細明體" panose="02020509000000000000" pitchFamily="49" charset="-120"/>
              </a:rPr>
              <a:t>nodePointer</a:t>
            </a:r>
            <a:r>
              <a:rPr lang="en-US" altLang="zh-TW" sz="1600" dirty="0">
                <a:latin typeface="Lucida Console" panose="020B0609040504020204" pitchFamily="49" charset="0"/>
                <a:ea typeface="細明體" panose="02020509000000000000" pitchFamily="49" charset="-120"/>
              </a:rPr>
              <a:t> deleted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latin typeface="Lucida Console" panose="020B0609040504020204" pitchFamily="49" charset="0"/>
                <a:ea typeface="細明體" panose="02020509000000000000" pitchFamily="49" charset="-120"/>
              </a:rPr>
              <a:t>node == deleted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cout </a:t>
            </a:r>
            <a:r>
              <a:rPr lang="en-US" altLang="zh-TW" sz="1600" dirty="0"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B0F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"Deletion of head node not permitted.\n"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else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{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sz="1600" dirty="0">
                <a:latin typeface="Lucida Console" panose="020B0609040504020204" pitchFamily="49" charset="0"/>
                <a:ea typeface="細明體" panose="02020509000000000000" pitchFamily="49" charset="-120"/>
              </a:rPr>
              <a:t>deleted-&gt;left-&gt;right = deleted-&gt;right;</a:t>
            </a:r>
          </a:p>
          <a:p>
            <a:r>
              <a:rPr lang="en-US" altLang="zh-TW" sz="1600" dirty="0">
                <a:latin typeface="Lucida Console" panose="020B0609040504020204" pitchFamily="49" charset="0"/>
                <a:ea typeface="細明體" panose="02020509000000000000" pitchFamily="49" charset="-120"/>
              </a:rPr>
              <a:t>      deleted-&gt;right-&gt;left = deleted-&gt;left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delete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latin typeface="Lucida Console" panose="020B0609040504020204" pitchFamily="49" charset="0"/>
                <a:ea typeface="細明體" panose="02020509000000000000" pitchFamily="49" charset="-120"/>
              </a:rPr>
              <a:t>deleted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zh-TW" altLang="en-US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sz="1600" b="1" dirty="0" smtClean="0">
              <a:latin typeface="Lucida Console" panose="020B0609040504020204" pitchFamily="49" charset="0"/>
            </a:endParaRPr>
          </a:p>
        </p:txBody>
      </p:sp>
      <p:cxnSp>
        <p:nvCxnSpPr>
          <p:cNvPr id="4" name="直線單箭頭接點 3"/>
          <p:cNvCxnSpPr/>
          <p:nvPr/>
        </p:nvCxnSpPr>
        <p:spPr>
          <a:xfrm flipH="1">
            <a:off x="3672000" y="5949000"/>
            <a:ext cx="216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>
            <a:off x="5832000" y="5409000"/>
            <a:ext cx="0" cy="540008"/>
          </a:xfrm>
          <a:prstGeom prst="line">
            <a:avLst/>
          </a:prstGeom>
          <a:ln w="19050">
            <a:solidFill>
              <a:srgbClr val="FF0000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 flipV="1">
            <a:off x="3672000" y="5589000"/>
            <a:ext cx="0" cy="36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157736"/>
              </p:ext>
            </p:extLst>
          </p:nvPr>
        </p:nvGraphicFramePr>
        <p:xfrm>
          <a:off x="4932000" y="522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直線單箭頭接點 7"/>
          <p:cNvCxnSpPr>
            <a:stCxn id="10" idx="1"/>
          </p:cNvCxnSpPr>
          <p:nvPr/>
        </p:nvCxnSpPr>
        <p:spPr>
          <a:xfrm flipH="1">
            <a:off x="4212000" y="5499000"/>
            <a:ext cx="90000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932000" y="52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112000" y="540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2772000" y="5409000"/>
            <a:ext cx="540000" cy="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113599"/>
              </p:ext>
            </p:extLst>
          </p:nvPr>
        </p:nvGraphicFramePr>
        <p:xfrm>
          <a:off x="3132000" y="522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−</a:t>
                      </a:r>
                      <a:endParaRPr lang="zh-TW" altLang="en-US" sz="1800" b="1" dirty="0">
                        <a:latin typeface="Symbol" pitchFamily="18" charset="2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直線接點 12"/>
          <p:cNvCxnSpPr/>
          <p:nvPr/>
        </p:nvCxnSpPr>
        <p:spPr>
          <a:xfrm>
            <a:off x="4032000" y="4869000"/>
            <a:ext cx="540000" cy="0"/>
          </a:xfrm>
          <a:prstGeom prst="line">
            <a:avLst/>
          </a:prstGeom>
          <a:ln w="19050">
            <a:solidFill>
              <a:srgbClr val="FF0000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rot="5400000">
            <a:off x="4347000" y="5094000"/>
            <a:ext cx="450000" cy="0"/>
          </a:xfrm>
          <a:prstGeom prst="line">
            <a:avLst/>
          </a:prstGeom>
          <a:ln w="19050">
            <a:solidFill>
              <a:srgbClr val="FF0000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rot="5400000">
            <a:off x="3852000" y="5049000"/>
            <a:ext cx="36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2772000" y="4869000"/>
            <a:ext cx="540000" cy="1588"/>
          </a:xfrm>
          <a:prstGeom prst="line">
            <a:avLst/>
          </a:prstGeom>
          <a:ln w="19050">
            <a:solidFill>
              <a:srgbClr val="0000FF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2772000" y="4869000"/>
            <a:ext cx="0" cy="540000"/>
          </a:xfrm>
          <a:prstGeom prst="line">
            <a:avLst/>
          </a:prstGeom>
          <a:ln w="19050">
            <a:solidFill>
              <a:srgbClr val="0000FF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3312000" y="4869000"/>
            <a:ext cx="0" cy="36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20" idx="3"/>
            <a:endCxn id="21" idx="1"/>
          </p:cNvCxnSpPr>
          <p:nvPr/>
        </p:nvCxnSpPr>
        <p:spPr>
          <a:xfrm>
            <a:off x="4032000" y="531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672000" y="52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4932000" y="52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/>
          <p:cNvCxnSpPr/>
          <p:nvPr/>
        </p:nvCxnSpPr>
        <p:spPr>
          <a:xfrm>
            <a:off x="3672000" y="4509000"/>
            <a:ext cx="69" cy="72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5472000" y="4509000"/>
            <a:ext cx="0" cy="72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4932000" y="3969000"/>
            <a:ext cx="1080000" cy="360000"/>
          </a:xfrm>
          <a:prstGeom prst="rect">
            <a:avLst/>
          </a:prstGeom>
          <a:noFill/>
        </p:spPr>
        <p:txBody>
          <a:bodyPr wrap="none" lIns="90000" tIns="0" rIns="90000" bIns="0">
            <a:noAutofit/>
          </a:bodyPr>
          <a:lstStyle/>
          <a:p>
            <a:pPr algn="ctr">
              <a:defRPr/>
            </a:pPr>
            <a:r>
              <a:rPr lang="en-US" altLang="zh-TW" sz="2000" i="1" dirty="0">
                <a:latin typeface="+mj-lt"/>
              </a:rPr>
              <a:t>deleted</a:t>
            </a:r>
            <a:endParaRPr lang="zh-TW" altLang="en-US" sz="2000" i="1" dirty="0">
              <a:latin typeface="+mj-lt"/>
            </a:endParaRPr>
          </a:p>
        </p:txBody>
      </p:sp>
      <p:sp>
        <p:nvSpPr>
          <p:cNvPr id="29" name="矩形 26"/>
          <p:cNvSpPr>
            <a:spLocks noChangeArrowheads="1"/>
          </p:cNvSpPr>
          <p:nvPr/>
        </p:nvSpPr>
        <p:spPr bwMode="auto">
          <a:xfrm>
            <a:off x="3312000" y="396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36000" anchor="ctr" anchorCtr="0"/>
          <a:lstStyle/>
          <a:p>
            <a:pPr algn="ctr"/>
            <a:r>
              <a:rPr kumimoji="0" lang="en-US" altLang="zh-TW" i="1" dirty="0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node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492000" y="4329000"/>
            <a:ext cx="360000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5292000" y="4329000"/>
            <a:ext cx="360000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979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文字版面配置區 2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b="1" u="sng" dirty="0" smtClean="0"/>
              <a:t>Program 4.27:</a:t>
            </a:r>
            <a:r>
              <a:rPr lang="en-US" altLang="zh-TW" u="sng" dirty="0" smtClean="0"/>
              <a:t> Deletion from a doubly linked circular list (</a:t>
            </a:r>
            <a:r>
              <a:rPr lang="en-US" altLang="zh-TW" u="sng" dirty="0" err="1" smtClean="0"/>
              <a:t>p.189</a:t>
            </a:r>
            <a:r>
              <a:rPr lang="en-US" altLang="zh-TW" u="sng" dirty="0" smtClean="0"/>
              <a:t>)</a:t>
            </a:r>
            <a:endParaRPr lang="zh-TW" altLang="en-US" u="sng" dirty="0" smtClean="0"/>
          </a:p>
        </p:txBody>
      </p:sp>
      <p:sp>
        <p:nvSpPr>
          <p:cNvPr id="47106" name="內容版面配置區 29"/>
          <p:cNvSpPr>
            <a:spLocks noGrp="1"/>
          </p:cNvSpPr>
          <p:nvPr>
            <p:ph sz="quarter" idx="4"/>
          </p:nvPr>
        </p:nvSpPr>
        <p:spPr/>
        <p:txBody>
          <a:bodyPr tIns="0"/>
          <a:lstStyle/>
          <a:p>
            <a:r>
              <a:rPr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ddelete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sz="1600" dirty="0" err="1">
                <a:latin typeface="Lucida Console" panose="020B0609040504020204" pitchFamily="49" charset="0"/>
                <a:ea typeface="細明體" panose="02020509000000000000" pitchFamily="49" charset="-120"/>
              </a:rPr>
              <a:t>nodePointer</a:t>
            </a:r>
            <a:r>
              <a:rPr lang="en-US" altLang="zh-TW" sz="1600" dirty="0">
                <a:latin typeface="Lucida Console" panose="020B0609040504020204" pitchFamily="49" charset="0"/>
                <a:ea typeface="細明體" panose="02020509000000000000" pitchFamily="49" charset="-120"/>
              </a:rPr>
              <a:t> node, </a:t>
            </a:r>
            <a:r>
              <a:rPr lang="en-US" altLang="zh-TW" sz="1600" dirty="0" err="1">
                <a:latin typeface="Lucida Console" panose="020B0609040504020204" pitchFamily="49" charset="0"/>
                <a:ea typeface="細明體" panose="02020509000000000000" pitchFamily="49" charset="-120"/>
              </a:rPr>
              <a:t>nodePointer</a:t>
            </a:r>
            <a:r>
              <a:rPr lang="en-US" altLang="zh-TW" sz="1600" dirty="0">
                <a:latin typeface="Lucida Console" panose="020B0609040504020204" pitchFamily="49" charset="0"/>
                <a:ea typeface="細明體" panose="02020509000000000000" pitchFamily="49" charset="-120"/>
              </a:rPr>
              <a:t> deleted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latin typeface="Lucida Console" panose="020B0609040504020204" pitchFamily="49" charset="0"/>
                <a:ea typeface="細明體" panose="02020509000000000000" pitchFamily="49" charset="-120"/>
              </a:rPr>
              <a:t>node == deleted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cout </a:t>
            </a:r>
            <a:r>
              <a:rPr lang="en-US" altLang="zh-TW" sz="1600" dirty="0"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B0F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"Deletion of head node not permitted.\n"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else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{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sz="1600" dirty="0">
                <a:latin typeface="Lucida Console" panose="020B0609040504020204" pitchFamily="49" charset="0"/>
                <a:ea typeface="細明體" panose="02020509000000000000" pitchFamily="49" charset="-120"/>
              </a:rPr>
              <a:t>deleted-&gt;left-&gt;right = deleted-&gt;right;</a:t>
            </a:r>
          </a:p>
          <a:p>
            <a:r>
              <a:rPr lang="en-US" altLang="zh-TW" sz="1600" dirty="0">
                <a:latin typeface="Lucida Console" panose="020B0609040504020204" pitchFamily="49" charset="0"/>
                <a:ea typeface="細明體" panose="02020509000000000000" pitchFamily="49" charset="-120"/>
              </a:rPr>
              <a:t>      deleted-&gt;right-&gt;left = deleted-&gt;left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delete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latin typeface="Lucida Console" panose="020B0609040504020204" pitchFamily="49" charset="0"/>
                <a:ea typeface="細明體" panose="02020509000000000000" pitchFamily="49" charset="-120"/>
              </a:rPr>
              <a:t>deleted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zh-TW" altLang="en-US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sz="1600" b="1" dirty="0" smtClean="0">
              <a:latin typeface="Lucida Console" panose="020B0609040504020204" pitchFamily="49" charset="0"/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2772000" y="5409000"/>
            <a:ext cx="540000" cy="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103141"/>
              </p:ext>
            </p:extLst>
          </p:nvPr>
        </p:nvGraphicFramePr>
        <p:xfrm>
          <a:off x="3132000" y="522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−</a:t>
                      </a:r>
                      <a:endParaRPr lang="zh-TW" altLang="en-US" sz="1800" b="1" dirty="0">
                        <a:latin typeface="Symbol" pitchFamily="18" charset="2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>
          <a:xfrm>
            <a:off x="4032000" y="4869000"/>
            <a:ext cx="540000" cy="0"/>
          </a:xfrm>
          <a:prstGeom prst="line">
            <a:avLst/>
          </a:prstGeom>
          <a:ln w="19050">
            <a:solidFill>
              <a:srgbClr val="FF0000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rot="5400000">
            <a:off x="4347000" y="5094000"/>
            <a:ext cx="450000" cy="0"/>
          </a:xfrm>
          <a:prstGeom prst="line">
            <a:avLst/>
          </a:prstGeom>
          <a:ln w="19050">
            <a:solidFill>
              <a:srgbClr val="FF0000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rot="5400000">
            <a:off x="3852000" y="5049000"/>
            <a:ext cx="36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2772000" y="4869000"/>
            <a:ext cx="540000" cy="1588"/>
          </a:xfrm>
          <a:prstGeom prst="line">
            <a:avLst/>
          </a:prstGeom>
          <a:ln w="19050">
            <a:solidFill>
              <a:srgbClr val="0000FF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2772000" y="4869000"/>
            <a:ext cx="0" cy="540000"/>
          </a:xfrm>
          <a:prstGeom prst="line">
            <a:avLst/>
          </a:prstGeom>
          <a:ln w="19050">
            <a:solidFill>
              <a:srgbClr val="0000FF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3312000" y="4869000"/>
            <a:ext cx="0" cy="36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17" idx="3"/>
          </p:cNvCxnSpPr>
          <p:nvPr/>
        </p:nvCxnSpPr>
        <p:spPr>
          <a:xfrm>
            <a:off x="4032000" y="531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672000" y="52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/>
          <p:cNvCxnSpPr/>
          <p:nvPr/>
        </p:nvCxnSpPr>
        <p:spPr>
          <a:xfrm>
            <a:off x="3672000" y="4509000"/>
            <a:ext cx="69" cy="72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492000" y="4329000"/>
            <a:ext cx="360000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6"/>
          <p:cNvSpPr>
            <a:spLocks noChangeArrowheads="1"/>
          </p:cNvSpPr>
          <p:nvPr/>
        </p:nvSpPr>
        <p:spPr bwMode="auto">
          <a:xfrm>
            <a:off x="3312000" y="396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36000" anchor="ctr" anchorCtr="0"/>
          <a:lstStyle/>
          <a:p>
            <a:pPr algn="ctr"/>
            <a:r>
              <a:rPr kumimoji="0" lang="en-US" altLang="zh-TW" i="1" dirty="0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node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98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7" name="內容版面配置區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400" dirty="0" smtClean="0"/>
              <a:t>If </a:t>
            </a:r>
            <a:r>
              <a:rPr lang="en-US" altLang="zh-TW" sz="2400" i="1" dirty="0" err="1" smtClean="0"/>
              <a:t>ptr</a:t>
            </a:r>
            <a:r>
              <a:rPr lang="en-US" altLang="zh-TW" sz="2400" i="1" dirty="0" smtClean="0"/>
              <a:t> </a:t>
            </a:r>
            <a:r>
              <a:rPr lang="en-US" altLang="zh-TW" sz="2400" dirty="0" smtClean="0"/>
              <a:t>points to any node in a doubly linked list, then:</a:t>
            </a:r>
          </a:p>
          <a:p>
            <a:pPr lvl="2" eaLnBrk="1" hangingPunct="1">
              <a:buNone/>
            </a:pPr>
            <a:r>
              <a:rPr lang="en-US" altLang="zh-TW" i="1" dirty="0" err="1" smtClean="0"/>
              <a:t>ptr</a:t>
            </a:r>
            <a:r>
              <a:rPr lang="en-US" altLang="zh-TW" dirty="0" smtClean="0"/>
              <a:t> </a:t>
            </a:r>
            <a:r>
              <a:rPr lang="en-US" altLang="zh-TW" sz="2200" spc="-3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  <a:r>
              <a:rPr lang="en-US" altLang="zh-TW" dirty="0" smtClean="0"/>
              <a:t> </a:t>
            </a:r>
            <a:r>
              <a:rPr lang="en-US" altLang="zh-TW" i="1" dirty="0"/>
              <a:t>left</a:t>
            </a:r>
            <a:r>
              <a:rPr lang="en-US" altLang="zh-TW" dirty="0" smtClean="0"/>
              <a:t> </a:t>
            </a:r>
            <a:r>
              <a:rPr lang="en-US" altLang="zh-TW" sz="2200" spc="-3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  <a:r>
              <a:rPr lang="en-US" altLang="zh-TW" dirty="0" smtClean="0"/>
              <a:t> </a:t>
            </a:r>
            <a:r>
              <a:rPr lang="en-US" altLang="zh-TW" i="1" dirty="0"/>
              <a:t>right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dirty="0" smtClean="0"/>
              <a:t> </a:t>
            </a:r>
            <a:r>
              <a:rPr lang="en-US" altLang="zh-TW" i="1" dirty="0" err="1" smtClean="0">
                <a:solidFill>
                  <a:prstClr val="black"/>
                </a:solidFill>
              </a:rPr>
              <a:t>ptr</a:t>
            </a:r>
            <a:endParaRPr lang="en-US" altLang="zh-TW" i="1" dirty="0" smtClean="0"/>
          </a:p>
          <a:p>
            <a:pPr lvl="2" eaLnBrk="1" hangingPunct="1">
              <a:buNone/>
            </a:pPr>
            <a:r>
              <a:rPr lang="en-US" altLang="zh-TW" i="1" dirty="0" err="1" smtClean="0"/>
              <a:t>ptr</a:t>
            </a:r>
            <a:r>
              <a:rPr lang="en-US" altLang="zh-TW" dirty="0" smtClean="0"/>
              <a:t> </a:t>
            </a:r>
            <a:r>
              <a:rPr lang="en-US" altLang="zh-TW" sz="2200" spc="-3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  <a:r>
              <a:rPr lang="en-US" altLang="zh-TW" dirty="0" smtClean="0"/>
              <a:t> </a:t>
            </a:r>
            <a:r>
              <a:rPr lang="en-US" altLang="zh-TW" i="1" dirty="0"/>
              <a:t>right</a:t>
            </a:r>
            <a:r>
              <a:rPr lang="en-US" altLang="zh-TW" dirty="0" smtClean="0"/>
              <a:t> </a:t>
            </a:r>
            <a:r>
              <a:rPr lang="en-US" altLang="zh-TW" sz="2200" spc="-3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  <a:r>
              <a:rPr lang="en-US" altLang="zh-TW" dirty="0" smtClean="0"/>
              <a:t> </a:t>
            </a:r>
            <a:r>
              <a:rPr lang="en-US" altLang="zh-TW" i="1" dirty="0"/>
              <a:t>left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dirty="0" smtClean="0"/>
              <a:t> </a:t>
            </a:r>
            <a:r>
              <a:rPr lang="en-US" altLang="zh-TW" i="1" dirty="0" err="1" smtClean="0">
                <a:solidFill>
                  <a:prstClr val="black"/>
                </a:solidFill>
              </a:rPr>
              <a:t>ptr</a:t>
            </a:r>
            <a:endParaRPr lang="en-US" altLang="zh-TW" i="1" dirty="0" smtClean="0"/>
          </a:p>
        </p:txBody>
      </p:sp>
      <p:sp>
        <p:nvSpPr>
          <p:cNvPr id="85" name="矩形 52"/>
          <p:cNvSpPr>
            <a:spLocks noChangeArrowheads="1"/>
          </p:cNvSpPr>
          <p:nvPr/>
        </p:nvSpPr>
        <p:spPr bwMode="auto">
          <a:xfrm>
            <a:off x="4932000" y="540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 anchorCtr="0"/>
          <a:lstStyle/>
          <a:p>
            <a:pPr algn="ctr"/>
            <a:r>
              <a:rPr kumimoji="0" lang="en-US" altLang="zh-TW" sz="2400" i="1" dirty="0" err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ptr</a:t>
            </a:r>
            <a:endParaRPr kumimoji="0" lang="zh-TW" altLang="en-US" sz="2400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87" name="直線單箭頭接點 86"/>
          <p:cNvCxnSpPr/>
          <p:nvPr/>
        </p:nvCxnSpPr>
        <p:spPr>
          <a:xfrm rot="5400000" flipH="1" flipV="1">
            <a:off x="5022000" y="4959000"/>
            <a:ext cx="540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/>
          <p:nvPr/>
        </p:nvCxnSpPr>
        <p:spPr>
          <a:xfrm>
            <a:off x="432000" y="3609000"/>
            <a:ext cx="7920000" cy="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 flipH="1">
            <a:off x="792000" y="3969000"/>
            <a:ext cx="792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/>
          <p:cNvCxnSpPr/>
          <p:nvPr/>
        </p:nvCxnSpPr>
        <p:spPr>
          <a:xfrm flipH="1" flipV="1">
            <a:off x="432000" y="3609000"/>
            <a:ext cx="28" cy="900000"/>
          </a:xfrm>
          <a:prstGeom prst="line">
            <a:avLst/>
          </a:prstGeom>
          <a:ln w="19050">
            <a:solidFill>
              <a:srgbClr val="0000FF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>
            <a:off x="792000" y="3969000"/>
            <a:ext cx="0" cy="36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/>
          <p:cNvCxnSpPr/>
          <p:nvPr/>
        </p:nvCxnSpPr>
        <p:spPr>
          <a:xfrm flipV="1">
            <a:off x="8712000" y="3969000"/>
            <a:ext cx="0" cy="539992"/>
          </a:xfrm>
          <a:prstGeom prst="line">
            <a:avLst/>
          </a:prstGeom>
          <a:ln w="19050">
            <a:solidFill>
              <a:srgbClr val="FF0000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5" name="表格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058529"/>
              </p:ext>
            </p:extLst>
          </p:nvPr>
        </p:nvGraphicFramePr>
        <p:xfrm>
          <a:off x="7812000" y="432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表格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930380"/>
              </p:ext>
            </p:extLst>
          </p:nvPr>
        </p:nvGraphicFramePr>
        <p:xfrm>
          <a:off x="6192000" y="432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7" name="文字方塊 96"/>
          <p:cNvSpPr txBox="1"/>
          <p:nvPr/>
        </p:nvSpPr>
        <p:spPr>
          <a:xfrm>
            <a:off x="7272000" y="4329000"/>
            <a:ext cx="540000" cy="360000"/>
          </a:xfrm>
          <a:prstGeom prst="rect">
            <a:avLst/>
          </a:prstGeom>
          <a:noFill/>
        </p:spPr>
        <p:txBody>
          <a:bodyPr wrap="none" tIns="0" bIns="36000" anchor="ctr" anchorCtr="0"/>
          <a:lstStyle/>
          <a:p>
            <a:pPr algn="ctr">
              <a:defRPr/>
            </a:pPr>
            <a:r>
              <a:rPr lang="en-US" altLang="zh-TW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⋯</a:t>
            </a:r>
            <a:endParaRPr lang="zh-TW" altLang="en-US" sz="2800" dirty="0">
              <a:latin typeface="+mj-lt"/>
            </a:endParaRPr>
          </a:p>
        </p:txBody>
      </p:sp>
      <p:graphicFrame>
        <p:nvGraphicFramePr>
          <p:cNvPr id="98" name="表格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716766"/>
              </p:ext>
            </p:extLst>
          </p:nvPr>
        </p:nvGraphicFramePr>
        <p:xfrm>
          <a:off x="3312000" y="432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表格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115492"/>
              </p:ext>
            </p:extLst>
          </p:nvPr>
        </p:nvGraphicFramePr>
        <p:xfrm>
          <a:off x="1692000" y="432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文字方塊 99"/>
          <p:cNvSpPr txBox="1"/>
          <p:nvPr/>
        </p:nvSpPr>
        <p:spPr>
          <a:xfrm>
            <a:off x="2772000" y="4329000"/>
            <a:ext cx="540000" cy="360000"/>
          </a:xfrm>
          <a:prstGeom prst="rect">
            <a:avLst/>
          </a:prstGeom>
          <a:noFill/>
        </p:spPr>
        <p:txBody>
          <a:bodyPr wrap="none" tIns="0" bIns="36000" anchor="ctr" anchorCtr="0"/>
          <a:lstStyle/>
          <a:p>
            <a:pPr algn="ctr">
              <a:defRPr/>
            </a:pPr>
            <a:r>
              <a:rPr lang="en-US" altLang="zh-TW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⋯</a:t>
            </a:r>
            <a:endParaRPr lang="zh-TW" altLang="en-US" sz="2800" dirty="0">
              <a:latin typeface="+mj-lt"/>
            </a:endParaRPr>
          </a:p>
        </p:txBody>
      </p:sp>
      <p:graphicFrame>
        <p:nvGraphicFramePr>
          <p:cNvPr id="101" name="表格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579505"/>
              </p:ext>
            </p:extLst>
          </p:nvPr>
        </p:nvGraphicFramePr>
        <p:xfrm>
          <a:off x="252000" y="432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2" name="直線單箭頭接點 101"/>
          <p:cNvCxnSpPr>
            <a:stCxn id="105" idx="3"/>
            <a:endCxn id="106" idx="1"/>
          </p:cNvCxnSpPr>
          <p:nvPr/>
        </p:nvCxnSpPr>
        <p:spPr>
          <a:xfrm>
            <a:off x="1152000" y="441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>
            <a:endCxn id="95" idx="0"/>
          </p:cNvCxnSpPr>
          <p:nvPr/>
        </p:nvCxnSpPr>
        <p:spPr>
          <a:xfrm>
            <a:off x="8352000" y="3609000"/>
            <a:ext cx="0" cy="72000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>
            <a:stCxn id="108" idx="1"/>
            <a:endCxn id="107" idx="3"/>
          </p:cNvCxnSpPr>
          <p:nvPr/>
        </p:nvCxnSpPr>
        <p:spPr>
          <a:xfrm flipH="1">
            <a:off x="1332000" y="4599000"/>
            <a:ext cx="54000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792000" y="43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矩形 105"/>
          <p:cNvSpPr/>
          <p:nvPr/>
        </p:nvSpPr>
        <p:spPr>
          <a:xfrm>
            <a:off x="1692000" y="43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/>
          <p:cNvSpPr/>
          <p:nvPr/>
        </p:nvSpPr>
        <p:spPr>
          <a:xfrm>
            <a:off x="972000" y="450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/>
          <p:cNvSpPr/>
          <p:nvPr/>
        </p:nvSpPr>
        <p:spPr>
          <a:xfrm>
            <a:off x="1872000" y="450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310085"/>
              </p:ext>
            </p:extLst>
          </p:nvPr>
        </p:nvGraphicFramePr>
        <p:xfrm>
          <a:off x="4752000" y="432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0" name="直線單箭頭接點 109"/>
          <p:cNvCxnSpPr>
            <a:stCxn id="112" idx="3"/>
            <a:endCxn id="113" idx="1"/>
          </p:cNvCxnSpPr>
          <p:nvPr/>
        </p:nvCxnSpPr>
        <p:spPr>
          <a:xfrm>
            <a:off x="5652000" y="441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stCxn id="115" idx="1"/>
            <a:endCxn id="114" idx="3"/>
          </p:cNvCxnSpPr>
          <p:nvPr/>
        </p:nvCxnSpPr>
        <p:spPr>
          <a:xfrm flipH="1">
            <a:off x="5832000" y="4599000"/>
            <a:ext cx="54000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5292000" y="43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矩形 112"/>
          <p:cNvSpPr/>
          <p:nvPr/>
        </p:nvSpPr>
        <p:spPr>
          <a:xfrm>
            <a:off x="6192000" y="43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矩形 113"/>
          <p:cNvSpPr/>
          <p:nvPr/>
        </p:nvSpPr>
        <p:spPr>
          <a:xfrm>
            <a:off x="5472000" y="450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矩形 114"/>
          <p:cNvSpPr/>
          <p:nvPr/>
        </p:nvSpPr>
        <p:spPr>
          <a:xfrm>
            <a:off x="6372000" y="450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6" name="直線單箭頭接點 115"/>
          <p:cNvCxnSpPr>
            <a:stCxn id="118" idx="3"/>
            <a:endCxn id="119" idx="1"/>
          </p:cNvCxnSpPr>
          <p:nvPr/>
        </p:nvCxnSpPr>
        <p:spPr>
          <a:xfrm>
            <a:off x="4212000" y="441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單箭頭接點 116"/>
          <p:cNvCxnSpPr>
            <a:stCxn id="121" idx="1"/>
            <a:endCxn id="120" idx="3"/>
          </p:cNvCxnSpPr>
          <p:nvPr/>
        </p:nvCxnSpPr>
        <p:spPr>
          <a:xfrm flipH="1">
            <a:off x="4392000" y="4599000"/>
            <a:ext cx="54000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3852000" y="43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矩形 118"/>
          <p:cNvSpPr/>
          <p:nvPr/>
        </p:nvSpPr>
        <p:spPr>
          <a:xfrm>
            <a:off x="4752000" y="43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矩形 119"/>
          <p:cNvSpPr/>
          <p:nvPr/>
        </p:nvSpPr>
        <p:spPr>
          <a:xfrm>
            <a:off x="4032000" y="450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矩形 120"/>
          <p:cNvSpPr/>
          <p:nvPr/>
        </p:nvSpPr>
        <p:spPr>
          <a:xfrm>
            <a:off x="4932000" y="450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112000" y="5049000"/>
            <a:ext cx="360000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2" name="直線單箭頭接點 41"/>
          <p:cNvCxnSpPr/>
          <p:nvPr/>
        </p:nvCxnSpPr>
        <p:spPr>
          <a:xfrm flipV="1">
            <a:off x="792000" y="4689000"/>
            <a:ext cx="0" cy="72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72000" y="5589000"/>
            <a:ext cx="1439862" cy="3600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Header Node</a:t>
            </a:r>
            <a:endParaRPr lang="zh-TW" altLang="en-US" dirty="0">
              <a:latin typeface="+mj-lt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12000" y="5229000"/>
            <a:ext cx="360000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609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000" dirty="0" smtClean="0"/>
              <a:t>Insert into a doubly linked circular list</a:t>
            </a:r>
            <a:endParaRPr lang="zh-TW" altLang="en-US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內容版面配置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insert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to the right of node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ea typeface="細明體" panose="02020509000000000000" pitchFamily="49" charset="-120"/>
              </a:rPr>
              <a:t>nodePointer</a:t>
            </a:r>
            <a:r>
              <a:rPr lang="en-US" altLang="zh-TW" dirty="0">
                <a:ea typeface="細明體" panose="02020509000000000000" pitchFamily="49" charset="-120"/>
              </a:rPr>
              <a:t> node, </a:t>
            </a:r>
            <a:r>
              <a:rPr lang="en-US" altLang="zh-TW" dirty="0" err="1">
                <a:ea typeface="細明體" panose="02020509000000000000" pitchFamily="49" charset="-120"/>
              </a:rPr>
              <a:t>nodePointer</a:t>
            </a:r>
            <a:r>
              <a:rPr lang="en-US" altLang="zh-TW" dirty="0"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-&gt;left = node</a:t>
            </a:r>
            <a:r>
              <a:rPr lang="en-US" altLang="zh-TW" dirty="0"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-&gt;right = node-&gt;right</a:t>
            </a:r>
            <a:r>
              <a:rPr lang="en-US" altLang="zh-TW" dirty="0"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node-&gt;right-&gt;left =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node-&gt;right =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b="1" dirty="0" smtClean="0"/>
          </a:p>
        </p:txBody>
      </p:sp>
      <p:cxnSp>
        <p:nvCxnSpPr>
          <p:cNvPr id="6" name="直線單箭頭接點 5"/>
          <p:cNvCxnSpPr/>
          <p:nvPr/>
        </p:nvCxnSpPr>
        <p:spPr>
          <a:xfrm>
            <a:off x="612000" y="3429000"/>
            <a:ext cx="7920000" cy="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H="1">
            <a:off x="1512000" y="3789000"/>
            <a:ext cx="648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H="1" flipV="1">
            <a:off x="612000" y="3429000"/>
            <a:ext cx="28" cy="900000"/>
          </a:xfrm>
          <a:prstGeom prst="line">
            <a:avLst/>
          </a:prstGeom>
          <a:ln w="19050">
            <a:solidFill>
              <a:srgbClr val="0000FF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1512000" y="3789000"/>
            <a:ext cx="0" cy="36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7992000" y="3789000"/>
            <a:ext cx="0" cy="539992"/>
          </a:xfrm>
          <a:prstGeom prst="line">
            <a:avLst/>
          </a:prstGeom>
          <a:ln w="19050">
            <a:solidFill>
              <a:srgbClr val="FF0000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3"/>
          <p:cNvGraphicFramePr>
            <a:graphicFrameLocks noGrp="1"/>
          </p:cNvGraphicFramePr>
          <p:nvPr>
            <p:extLst/>
          </p:nvPr>
        </p:nvGraphicFramePr>
        <p:xfrm>
          <a:off x="4752000" y="50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/>
          </p:nvPr>
        </p:nvGraphicFramePr>
        <p:xfrm>
          <a:off x="7092000" y="41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>
            <p:extLst/>
          </p:nvPr>
        </p:nvGraphicFramePr>
        <p:xfrm>
          <a:off x="5472000" y="41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文字方塊 30"/>
          <p:cNvSpPr txBox="1"/>
          <p:nvPr/>
        </p:nvSpPr>
        <p:spPr>
          <a:xfrm>
            <a:off x="6552000" y="4149000"/>
            <a:ext cx="540000" cy="360000"/>
          </a:xfrm>
          <a:prstGeom prst="rect">
            <a:avLst/>
          </a:prstGeom>
          <a:noFill/>
        </p:spPr>
        <p:txBody>
          <a:bodyPr wrap="none" tIns="0" bIns="3600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⋯</a:t>
            </a:r>
            <a:endParaRPr kumimoji="1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/>
          </p:nvPr>
        </p:nvGraphicFramePr>
        <p:xfrm>
          <a:off x="4032000" y="41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/>
          </p:nvPr>
        </p:nvGraphicFramePr>
        <p:xfrm>
          <a:off x="2412000" y="41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文字方塊 33"/>
          <p:cNvSpPr txBox="1"/>
          <p:nvPr/>
        </p:nvSpPr>
        <p:spPr>
          <a:xfrm>
            <a:off x="3492000" y="4149000"/>
            <a:ext cx="540000" cy="360000"/>
          </a:xfrm>
          <a:prstGeom prst="rect">
            <a:avLst/>
          </a:prstGeom>
          <a:noFill/>
        </p:spPr>
        <p:txBody>
          <a:bodyPr wrap="none" tIns="0" bIns="3600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⋯</a:t>
            </a:r>
            <a:endParaRPr kumimoji="1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39" name="表格 38"/>
          <p:cNvGraphicFramePr>
            <a:graphicFrameLocks noGrp="1"/>
          </p:cNvGraphicFramePr>
          <p:nvPr>
            <p:extLst/>
          </p:nvPr>
        </p:nvGraphicFramePr>
        <p:xfrm>
          <a:off x="972000" y="41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5" name="直線單箭頭接點 44"/>
          <p:cNvCxnSpPr>
            <a:stCxn id="21" idx="3"/>
            <a:endCxn id="46" idx="1"/>
          </p:cNvCxnSpPr>
          <p:nvPr/>
        </p:nvCxnSpPr>
        <p:spPr>
          <a:xfrm>
            <a:off x="1872000" y="423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 flipH="1">
            <a:off x="612000" y="4329000"/>
            <a:ext cx="540000" cy="0"/>
          </a:xfrm>
          <a:prstGeom prst="line">
            <a:avLst/>
          </a:prstGeom>
          <a:ln w="19050">
            <a:solidFill>
              <a:srgbClr val="0000FF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27" idx="3"/>
          </p:cNvCxnSpPr>
          <p:nvPr/>
        </p:nvCxnSpPr>
        <p:spPr>
          <a:xfrm flipH="1">
            <a:off x="8172000" y="4329000"/>
            <a:ext cx="360006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/>
          <p:nvPr/>
        </p:nvCxnSpPr>
        <p:spPr>
          <a:xfrm>
            <a:off x="8532000" y="3429000"/>
            <a:ext cx="0" cy="90000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61" idx="1"/>
            <a:endCxn id="60" idx="3"/>
          </p:cNvCxnSpPr>
          <p:nvPr/>
        </p:nvCxnSpPr>
        <p:spPr>
          <a:xfrm flipH="1">
            <a:off x="2052000" y="4419000"/>
            <a:ext cx="54000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512000" y="414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412000" y="414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692000" y="43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592000" y="43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73" name="直線單箭頭接點 72"/>
          <p:cNvCxnSpPr>
            <a:stCxn id="76" idx="3"/>
            <a:endCxn id="77" idx="1"/>
          </p:cNvCxnSpPr>
          <p:nvPr/>
        </p:nvCxnSpPr>
        <p:spPr>
          <a:xfrm>
            <a:off x="4932000" y="423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stCxn id="79" idx="1"/>
            <a:endCxn id="78" idx="3"/>
          </p:cNvCxnSpPr>
          <p:nvPr/>
        </p:nvCxnSpPr>
        <p:spPr>
          <a:xfrm flipH="1">
            <a:off x="5112000" y="4419000"/>
            <a:ext cx="54000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4572000" y="414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472000" y="414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752000" y="43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652000" y="43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1512000" y="4509000"/>
            <a:ext cx="0" cy="72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792000" y="5409000"/>
            <a:ext cx="1439862" cy="3600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Header Node</a:t>
            </a:r>
            <a:endParaRPr lang="zh-TW" altLang="en-US" dirty="0">
              <a:latin typeface="+mj-lt"/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4032000" y="4509000"/>
            <a:ext cx="180000" cy="72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V="1">
            <a:off x="5292000" y="5409000"/>
            <a:ext cx="0" cy="72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26"/>
          <p:cNvSpPr>
            <a:spLocks noChangeArrowheads="1"/>
          </p:cNvSpPr>
          <p:nvPr/>
        </p:nvSpPr>
        <p:spPr bwMode="auto">
          <a:xfrm>
            <a:off x="4032000" y="5949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 anchorCtr="0"/>
          <a:lstStyle/>
          <a:p>
            <a:pPr algn="r"/>
            <a:r>
              <a:rPr kumimoji="0" lang="en-US" altLang="zh-TW" i="1" dirty="0" err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newnode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3" name="矩形 26"/>
          <p:cNvSpPr>
            <a:spLocks noChangeArrowheads="1"/>
          </p:cNvSpPr>
          <p:nvPr/>
        </p:nvSpPr>
        <p:spPr bwMode="auto">
          <a:xfrm>
            <a:off x="3132000" y="504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36000" anchor="ctr" anchorCtr="0"/>
          <a:lstStyle/>
          <a:p>
            <a:pPr algn="r"/>
            <a:r>
              <a:rPr kumimoji="0" lang="en-US" altLang="zh-TW" i="1" dirty="0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node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112000" y="5949000"/>
            <a:ext cx="360000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3852000" y="5049000"/>
            <a:ext cx="360000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1332000" y="5049000"/>
            <a:ext cx="360000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79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內容版面配置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insert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to the right of node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ea typeface="細明體" panose="02020509000000000000" pitchFamily="49" charset="-120"/>
              </a:rPr>
              <a:t>nodePointer</a:t>
            </a:r>
            <a:r>
              <a:rPr lang="en-US" altLang="zh-TW" dirty="0">
                <a:ea typeface="細明體" panose="02020509000000000000" pitchFamily="49" charset="-120"/>
              </a:rPr>
              <a:t> node, </a:t>
            </a:r>
            <a:r>
              <a:rPr lang="en-US" altLang="zh-TW" dirty="0" err="1">
                <a:ea typeface="細明體" panose="02020509000000000000" pitchFamily="49" charset="-120"/>
              </a:rPr>
              <a:t>nodePointer</a:t>
            </a:r>
            <a:r>
              <a:rPr lang="en-US" altLang="zh-TW" dirty="0"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-&gt;left = node</a:t>
            </a:r>
            <a:r>
              <a:rPr lang="en-US" altLang="zh-TW" dirty="0"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-&gt;right = node-&gt;right</a:t>
            </a:r>
            <a:r>
              <a:rPr lang="en-US" altLang="zh-TW" dirty="0"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node-&gt;right-&gt;left =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node-&gt;right =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b="1" dirty="0" smtClean="0"/>
          </a:p>
        </p:txBody>
      </p:sp>
      <p:cxnSp>
        <p:nvCxnSpPr>
          <p:cNvPr id="6" name="直線單箭頭接點 5"/>
          <p:cNvCxnSpPr/>
          <p:nvPr/>
        </p:nvCxnSpPr>
        <p:spPr>
          <a:xfrm>
            <a:off x="612000" y="3429000"/>
            <a:ext cx="7920000" cy="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H="1">
            <a:off x="1512000" y="3789000"/>
            <a:ext cx="648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endCxn id="24" idx="0"/>
          </p:cNvCxnSpPr>
          <p:nvPr/>
        </p:nvCxnSpPr>
        <p:spPr>
          <a:xfrm>
            <a:off x="4932000" y="4329000"/>
            <a:ext cx="360000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endCxn id="24" idx="0"/>
          </p:cNvCxnSpPr>
          <p:nvPr/>
        </p:nvCxnSpPr>
        <p:spPr>
          <a:xfrm flipH="1">
            <a:off x="5292000" y="4329000"/>
            <a:ext cx="360000" cy="72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H="1" flipV="1">
            <a:off x="612000" y="3429000"/>
            <a:ext cx="28" cy="900000"/>
          </a:xfrm>
          <a:prstGeom prst="line">
            <a:avLst/>
          </a:prstGeom>
          <a:ln w="19050">
            <a:solidFill>
              <a:srgbClr val="0000FF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1512000" y="3789000"/>
            <a:ext cx="0" cy="36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7992000" y="3789000"/>
            <a:ext cx="0" cy="539992"/>
          </a:xfrm>
          <a:prstGeom prst="line">
            <a:avLst/>
          </a:prstGeom>
          <a:ln w="19050">
            <a:solidFill>
              <a:srgbClr val="FF0000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3"/>
          <p:cNvGraphicFramePr>
            <a:graphicFrameLocks noGrp="1"/>
          </p:cNvGraphicFramePr>
          <p:nvPr>
            <p:extLst/>
          </p:nvPr>
        </p:nvGraphicFramePr>
        <p:xfrm>
          <a:off x="4752000" y="50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6" name="直線單箭頭接點 25"/>
          <p:cNvCxnSpPr/>
          <p:nvPr/>
        </p:nvCxnSpPr>
        <p:spPr>
          <a:xfrm flipV="1">
            <a:off x="4572000" y="4509000"/>
            <a:ext cx="222" cy="72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V="1">
            <a:off x="6012000" y="4509000"/>
            <a:ext cx="391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表格 26"/>
          <p:cNvGraphicFramePr>
            <a:graphicFrameLocks noGrp="1"/>
          </p:cNvGraphicFramePr>
          <p:nvPr>
            <p:extLst/>
          </p:nvPr>
        </p:nvGraphicFramePr>
        <p:xfrm>
          <a:off x="7092000" y="41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>
            <p:extLst/>
          </p:nvPr>
        </p:nvGraphicFramePr>
        <p:xfrm>
          <a:off x="5472000" y="41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文字方塊 30"/>
          <p:cNvSpPr txBox="1"/>
          <p:nvPr/>
        </p:nvSpPr>
        <p:spPr>
          <a:xfrm>
            <a:off x="6552000" y="4149000"/>
            <a:ext cx="540000" cy="360000"/>
          </a:xfrm>
          <a:prstGeom prst="rect">
            <a:avLst/>
          </a:prstGeom>
          <a:noFill/>
        </p:spPr>
        <p:txBody>
          <a:bodyPr wrap="none" tIns="0" bIns="3600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⋯</a:t>
            </a:r>
            <a:endParaRPr kumimoji="1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/>
          </p:nvPr>
        </p:nvGraphicFramePr>
        <p:xfrm>
          <a:off x="4032000" y="41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/>
          </p:nvPr>
        </p:nvGraphicFramePr>
        <p:xfrm>
          <a:off x="2412000" y="41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文字方塊 33"/>
          <p:cNvSpPr txBox="1"/>
          <p:nvPr/>
        </p:nvSpPr>
        <p:spPr>
          <a:xfrm>
            <a:off x="3492000" y="4149000"/>
            <a:ext cx="540000" cy="360000"/>
          </a:xfrm>
          <a:prstGeom prst="rect">
            <a:avLst/>
          </a:prstGeom>
          <a:noFill/>
        </p:spPr>
        <p:txBody>
          <a:bodyPr wrap="none" tIns="0" bIns="3600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⋯</a:t>
            </a:r>
            <a:endParaRPr kumimoji="1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39" name="表格 38"/>
          <p:cNvGraphicFramePr>
            <a:graphicFrameLocks noGrp="1"/>
          </p:cNvGraphicFramePr>
          <p:nvPr>
            <p:extLst/>
          </p:nvPr>
        </p:nvGraphicFramePr>
        <p:xfrm>
          <a:off x="972000" y="41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5" name="直線單箭頭接點 44"/>
          <p:cNvCxnSpPr>
            <a:stCxn id="21" idx="3"/>
            <a:endCxn id="46" idx="1"/>
          </p:cNvCxnSpPr>
          <p:nvPr/>
        </p:nvCxnSpPr>
        <p:spPr>
          <a:xfrm>
            <a:off x="1872000" y="423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 flipH="1">
            <a:off x="612000" y="4329000"/>
            <a:ext cx="540000" cy="0"/>
          </a:xfrm>
          <a:prstGeom prst="line">
            <a:avLst/>
          </a:prstGeom>
          <a:ln w="19050">
            <a:solidFill>
              <a:srgbClr val="0000FF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27" idx="3"/>
          </p:cNvCxnSpPr>
          <p:nvPr/>
        </p:nvCxnSpPr>
        <p:spPr>
          <a:xfrm flipH="1">
            <a:off x="8172000" y="4329000"/>
            <a:ext cx="360006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/>
          <p:nvPr/>
        </p:nvCxnSpPr>
        <p:spPr>
          <a:xfrm>
            <a:off x="8532000" y="3429000"/>
            <a:ext cx="0" cy="90000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/>
          <p:nvPr/>
        </p:nvCxnSpPr>
        <p:spPr>
          <a:xfrm flipH="1">
            <a:off x="4572000" y="5229000"/>
            <a:ext cx="360000" cy="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/>
          <p:cNvCxnSpPr/>
          <p:nvPr/>
        </p:nvCxnSpPr>
        <p:spPr>
          <a:xfrm>
            <a:off x="5652000" y="5229000"/>
            <a:ext cx="36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61" idx="1"/>
            <a:endCxn id="60" idx="3"/>
          </p:cNvCxnSpPr>
          <p:nvPr/>
        </p:nvCxnSpPr>
        <p:spPr>
          <a:xfrm flipH="1">
            <a:off x="2052000" y="4419000"/>
            <a:ext cx="54000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512000" y="414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412000" y="414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692000" y="43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592000" y="43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1512000" y="4509000"/>
            <a:ext cx="0" cy="72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792000" y="5409000"/>
            <a:ext cx="1439862" cy="3600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Header Node</a:t>
            </a:r>
            <a:endParaRPr lang="zh-TW" altLang="en-US" dirty="0">
              <a:latin typeface="+mj-lt"/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4032000" y="4509000"/>
            <a:ext cx="180000" cy="72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V="1">
            <a:off x="5292000" y="5409000"/>
            <a:ext cx="0" cy="72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26"/>
          <p:cNvSpPr>
            <a:spLocks noChangeArrowheads="1"/>
          </p:cNvSpPr>
          <p:nvPr/>
        </p:nvSpPr>
        <p:spPr bwMode="auto">
          <a:xfrm>
            <a:off x="4032000" y="5949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 anchorCtr="0"/>
          <a:lstStyle/>
          <a:p>
            <a:pPr algn="r"/>
            <a:r>
              <a:rPr kumimoji="0" lang="en-US" altLang="zh-TW" i="1" dirty="0" err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newnode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3" name="矩形 26"/>
          <p:cNvSpPr>
            <a:spLocks noChangeArrowheads="1"/>
          </p:cNvSpPr>
          <p:nvPr/>
        </p:nvSpPr>
        <p:spPr bwMode="auto">
          <a:xfrm>
            <a:off x="3132000" y="504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36000" anchor="ctr" anchorCtr="0"/>
          <a:lstStyle/>
          <a:p>
            <a:pPr algn="r"/>
            <a:r>
              <a:rPr kumimoji="0" lang="en-US" altLang="zh-TW" i="1" dirty="0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node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112000" y="5949000"/>
            <a:ext cx="360000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3852000" y="5049000"/>
            <a:ext cx="360000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1332000" y="5049000"/>
            <a:ext cx="360000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13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內容版面配置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insert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to the right of node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ea typeface="細明體" panose="02020509000000000000" pitchFamily="49" charset="-120"/>
              </a:rPr>
              <a:t>nodePointer</a:t>
            </a:r>
            <a:r>
              <a:rPr lang="en-US" altLang="zh-TW" dirty="0">
                <a:ea typeface="細明體" panose="02020509000000000000" pitchFamily="49" charset="-120"/>
              </a:rPr>
              <a:t> node, </a:t>
            </a:r>
            <a:r>
              <a:rPr lang="en-US" altLang="zh-TW" dirty="0" err="1">
                <a:ea typeface="細明體" panose="02020509000000000000" pitchFamily="49" charset="-120"/>
              </a:rPr>
              <a:t>nodePointer</a:t>
            </a:r>
            <a:r>
              <a:rPr lang="en-US" altLang="zh-TW" dirty="0"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-&gt;left = node</a:t>
            </a:r>
            <a:r>
              <a:rPr lang="en-US" altLang="zh-TW" dirty="0"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-&gt;right = node-&gt;right</a:t>
            </a:r>
            <a:r>
              <a:rPr lang="en-US" altLang="zh-TW" dirty="0"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node-&gt;right-&gt;left =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node-&gt;right =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newnode</a:t>
            </a:r>
            <a:r>
              <a:rPr lang="en-US" altLang="zh-TW" dirty="0"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b="1" dirty="0" smtClean="0"/>
          </a:p>
        </p:txBody>
      </p:sp>
      <p:cxnSp>
        <p:nvCxnSpPr>
          <p:cNvPr id="6" name="直線單箭頭接點 5"/>
          <p:cNvCxnSpPr/>
          <p:nvPr/>
        </p:nvCxnSpPr>
        <p:spPr>
          <a:xfrm>
            <a:off x="612000" y="3429000"/>
            <a:ext cx="7920000" cy="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H="1">
            <a:off x="1512000" y="3789000"/>
            <a:ext cx="648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H="1" flipV="1">
            <a:off x="612000" y="3429000"/>
            <a:ext cx="28" cy="900000"/>
          </a:xfrm>
          <a:prstGeom prst="line">
            <a:avLst/>
          </a:prstGeom>
          <a:ln w="19050">
            <a:solidFill>
              <a:srgbClr val="0000FF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1512000" y="3789000"/>
            <a:ext cx="0" cy="36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7992000" y="3789000"/>
            <a:ext cx="0" cy="539992"/>
          </a:xfrm>
          <a:prstGeom prst="line">
            <a:avLst/>
          </a:prstGeom>
          <a:ln w="19050">
            <a:solidFill>
              <a:srgbClr val="FF0000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3"/>
          <p:cNvGraphicFramePr>
            <a:graphicFrameLocks noGrp="1"/>
          </p:cNvGraphicFramePr>
          <p:nvPr>
            <p:extLst/>
          </p:nvPr>
        </p:nvGraphicFramePr>
        <p:xfrm>
          <a:off x="4752000" y="50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/>
          </p:nvPr>
        </p:nvGraphicFramePr>
        <p:xfrm>
          <a:off x="7092000" y="41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>
            <p:extLst/>
          </p:nvPr>
        </p:nvGraphicFramePr>
        <p:xfrm>
          <a:off x="5472000" y="41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文字方塊 30"/>
          <p:cNvSpPr txBox="1"/>
          <p:nvPr/>
        </p:nvSpPr>
        <p:spPr>
          <a:xfrm>
            <a:off x="6552000" y="4149000"/>
            <a:ext cx="540000" cy="360000"/>
          </a:xfrm>
          <a:prstGeom prst="rect">
            <a:avLst/>
          </a:prstGeom>
          <a:noFill/>
        </p:spPr>
        <p:txBody>
          <a:bodyPr wrap="none" tIns="0" bIns="3600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⋯</a:t>
            </a:r>
            <a:endParaRPr kumimoji="1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/>
          </p:nvPr>
        </p:nvGraphicFramePr>
        <p:xfrm>
          <a:off x="4032000" y="41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/>
          </p:nvPr>
        </p:nvGraphicFramePr>
        <p:xfrm>
          <a:off x="2412000" y="41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文字方塊 33"/>
          <p:cNvSpPr txBox="1"/>
          <p:nvPr/>
        </p:nvSpPr>
        <p:spPr>
          <a:xfrm>
            <a:off x="3492000" y="4149000"/>
            <a:ext cx="540000" cy="360000"/>
          </a:xfrm>
          <a:prstGeom prst="rect">
            <a:avLst/>
          </a:prstGeom>
          <a:noFill/>
        </p:spPr>
        <p:txBody>
          <a:bodyPr wrap="none" tIns="0" bIns="3600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⋯</a:t>
            </a:r>
            <a:endParaRPr kumimoji="1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39" name="表格 38"/>
          <p:cNvGraphicFramePr>
            <a:graphicFrameLocks noGrp="1"/>
          </p:cNvGraphicFramePr>
          <p:nvPr>
            <p:extLst/>
          </p:nvPr>
        </p:nvGraphicFramePr>
        <p:xfrm>
          <a:off x="972000" y="4149000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5" name="直線單箭頭接點 44"/>
          <p:cNvCxnSpPr>
            <a:stCxn id="21" idx="3"/>
            <a:endCxn id="46" idx="1"/>
          </p:cNvCxnSpPr>
          <p:nvPr/>
        </p:nvCxnSpPr>
        <p:spPr>
          <a:xfrm>
            <a:off x="1872000" y="423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 flipH="1">
            <a:off x="612000" y="4329000"/>
            <a:ext cx="540000" cy="0"/>
          </a:xfrm>
          <a:prstGeom prst="line">
            <a:avLst/>
          </a:prstGeom>
          <a:ln w="19050">
            <a:solidFill>
              <a:srgbClr val="0000FF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27" idx="3"/>
          </p:cNvCxnSpPr>
          <p:nvPr/>
        </p:nvCxnSpPr>
        <p:spPr>
          <a:xfrm flipH="1">
            <a:off x="8172000" y="4329000"/>
            <a:ext cx="360006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/>
          <p:nvPr/>
        </p:nvCxnSpPr>
        <p:spPr>
          <a:xfrm>
            <a:off x="8532000" y="3429000"/>
            <a:ext cx="0" cy="90000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61" idx="1"/>
            <a:endCxn id="60" idx="3"/>
          </p:cNvCxnSpPr>
          <p:nvPr/>
        </p:nvCxnSpPr>
        <p:spPr>
          <a:xfrm flipH="1">
            <a:off x="2052000" y="4419000"/>
            <a:ext cx="54000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512000" y="414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412000" y="414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692000" y="43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592000" y="43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73" name="直線單箭頭接點 72"/>
          <p:cNvCxnSpPr>
            <a:stCxn id="76" idx="3"/>
            <a:endCxn id="77" idx="1"/>
          </p:cNvCxnSpPr>
          <p:nvPr/>
        </p:nvCxnSpPr>
        <p:spPr>
          <a:xfrm>
            <a:off x="4932000" y="423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stCxn id="79" idx="1"/>
            <a:endCxn id="78" idx="3"/>
          </p:cNvCxnSpPr>
          <p:nvPr/>
        </p:nvCxnSpPr>
        <p:spPr>
          <a:xfrm flipH="1">
            <a:off x="5112000" y="4419000"/>
            <a:ext cx="54000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4572000" y="414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472000" y="414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752000" y="43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652000" y="4329000"/>
            <a:ext cx="36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1512000" y="4509000"/>
            <a:ext cx="0" cy="72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792000" y="5409000"/>
            <a:ext cx="1439862" cy="3600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Header Node</a:t>
            </a:r>
            <a:endParaRPr lang="zh-TW" altLang="en-US" dirty="0">
              <a:latin typeface="+mj-lt"/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4032000" y="4509000"/>
            <a:ext cx="180000" cy="72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V="1">
            <a:off x="5292000" y="5409000"/>
            <a:ext cx="0" cy="72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26"/>
          <p:cNvSpPr>
            <a:spLocks noChangeArrowheads="1"/>
          </p:cNvSpPr>
          <p:nvPr/>
        </p:nvSpPr>
        <p:spPr bwMode="auto">
          <a:xfrm>
            <a:off x="4032000" y="5949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 anchorCtr="0"/>
          <a:lstStyle/>
          <a:p>
            <a:pPr algn="r"/>
            <a:r>
              <a:rPr kumimoji="0" lang="en-US" altLang="zh-TW" i="1" dirty="0" err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newnode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3" name="矩形 26"/>
          <p:cNvSpPr>
            <a:spLocks noChangeArrowheads="1"/>
          </p:cNvSpPr>
          <p:nvPr/>
        </p:nvSpPr>
        <p:spPr bwMode="auto">
          <a:xfrm>
            <a:off x="3132000" y="504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36000" anchor="ctr" anchorCtr="0"/>
          <a:lstStyle/>
          <a:p>
            <a:pPr algn="r"/>
            <a:r>
              <a:rPr kumimoji="0" lang="en-US" altLang="zh-TW" i="1" dirty="0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node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112000" y="5949000"/>
            <a:ext cx="360000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3852000" y="5049000"/>
            <a:ext cx="360000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1332000" y="5049000"/>
            <a:ext cx="360000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367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9962</TotalTime>
  <Words>2784</Words>
  <Application>Microsoft Office PowerPoint</Application>
  <PresentationFormat>如螢幕大小 (4:3)</PresentationFormat>
  <Paragraphs>586</Paragraphs>
  <Slides>48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48</vt:i4>
      </vt:variant>
    </vt:vector>
  </HeadingPairs>
  <TitlesOfParts>
    <vt:vector size="58" baseType="lpstr">
      <vt:lpstr>tci3</vt:lpstr>
      <vt:lpstr>細明體</vt:lpstr>
      <vt:lpstr>新細明體</vt:lpstr>
      <vt:lpstr>標楷體</vt:lpstr>
      <vt:lpstr>Arial</vt:lpstr>
      <vt:lpstr>Cambria Math</vt:lpstr>
      <vt:lpstr>Lucida Console</vt:lpstr>
      <vt:lpstr>Symbol</vt:lpstr>
      <vt:lpstr>Times New Roman</vt:lpstr>
      <vt:lpstr>Office 佈景主題</vt:lpstr>
      <vt:lpstr>4.8  Doubly Linked Lists</vt:lpstr>
      <vt:lpstr>Doubly Linked Lists</vt:lpstr>
      <vt:lpstr>PowerPoint 簡報</vt:lpstr>
      <vt:lpstr>PowerPoint 簡報</vt:lpstr>
      <vt:lpstr>PowerPoint 簡報</vt:lpstr>
      <vt:lpstr>Insert into a doubly linked circular list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Insert into an empty doubly linked circular list</vt:lpstr>
      <vt:lpstr>PowerPoint 簡報</vt:lpstr>
      <vt:lpstr>PowerPoint 簡報</vt:lpstr>
      <vt:lpstr>PowerPoint 簡報</vt:lpstr>
      <vt:lpstr>PowerPoint 簡報</vt:lpstr>
      <vt:lpstr>PowerPoint 簡報</vt:lpstr>
      <vt:lpstr>Deletion from a doubly linked circular list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Deletion from a doubly linked circular list with a single node</vt:lpstr>
      <vt:lpstr>PowerPoint 簡報</vt:lpstr>
      <vt:lpstr>PowerPoint 簡報</vt:lpstr>
      <vt:lpstr>PowerPoint 簡報</vt:lpstr>
      <vt:lpstr>PowerPoint 簡報</vt:lpstr>
    </vt:vector>
  </TitlesOfParts>
  <Company>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CS235102  Data Structures</dc:title>
  <dc:creator>Gary</dc:creator>
  <cp:lastModifiedBy>james</cp:lastModifiedBy>
  <cp:revision>2017</cp:revision>
  <dcterms:created xsi:type="dcterms:W3CDTF">2005-03-20T09:13:01Z</dcterms:created>
  <dcterms:modified xsi:type="dcterms:W3CDTF">2021-03-31T04:35:31Z</dcterms:modified>
</cp:coreProperties>
</file>