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314" r:id="rId3"/>
    <p:sldId id="312" r:id="rId4"/>
    <p:sldId id="430" r:id="rId5"/>
    <p:sldId id="257" r:id="rId6"/>
    <p:sldId id="433" r:id="rId7"/>
    <p:sldId id="455" r:id="rId8"/>
    <p:sldId id="260" r:id="rId9"/>
    <p:sldId id="436" r:id="rId10"/>
    <p:sldId id="435" r:id="rId11"/>
    <p:sldId id="385" r:id="rId12"/>
    <p:sldId id="437" r:id="rId13"/>
    <p:sldId id="438" r:id="rId14"/>
    <p:sldId id="439" r:id="rId15"/>
    <p:sldId id="440" r:id="rId16"/>
    <p:sldId id="317" r:id="rId17"/>
    <p:sldId id="320" r:id="rId18"/>
    <p:sldId id="443" r:id="rId19"/>
    <p:sldId id="454" r:id="rId20"/>
    <p:sldId id="324" r:id="rId21"/>
    <p:sldId id="490" r:id="rId22"/>
    <p:sldId id="491" r:id="rId23"/>
    <p:sldId id="444" r:id="rId24"/>
    <p:sldId id="485" r:id="rId25"/>
    <p:sldId id="492" r:id="rId26"/>
    <p:sldId id="486" r:id="rId27"/>
    <p:sldId id="487" r:id="rId28"/>
    <p:sldId id="450" r:id="rId29"/>
    <p:sldId id="493" r:id="rId30"/>
    <p:sldId id="494" r:id="rId31"/>
    <p:sldId id="448" r:id="rId32"/>
    <p:sldId id="449" r:id="rId33"/>
    <p:sldId id="406" r:id="rId34"/>
    <p:sldId id="495" r:id="rId35"/>
    <p:sldId id="496" r:id="rId36"/>
    <p:sldId id="507" r:id="rId37"/>
    <p:sldId id="457" r:id="rId38"/>
    <p:sldId id="497" r:id="rId39"/>
    <p:sldId id="498" r:id="rId40"/>
    <p:sldId id="499" r:id="rId41"/>
    <p:sldId id="461" r:id="rId42"/>
    <p:sldId id="500" r:id="rId43"/>
    <p:sldId id="501" r:id="rId44"/>
    <p:sldId id="502" r:id="rId45"/>
    <p:sldId id="504" r:id="rId46"/>
    <p:sldId id="466" r:id="rId47"/>
    <p:sldId id="467" r:id="rId48"/>
    <p:sldId id="479" r:id="rId49"/>
    <p:sldId id="505" r:id="rId50"/>
    <p:sldId id="506" r:id="rId51"/>
    <p:sldId id="472" r:id="rId52"/>
    <p:sldId id="468" r:id="rId53"/>
    <p:sldId id="470" r:id="rId54"/>
    <p:sldId id="469" r:id="rId55"/>
    <p:sldId id="471" r:id="rId56"/>
    <p:sldId id="475" r:id="rId57"/>
    <p:sldId id="476" r:id="rId58"/>
    <p:sldId id="477" r:id="rId59"/>
    <p:sldId id="480" r:id="rId60"/>
    <p:sldId id="481" r:id="rId61"/>
    <p:sldId id="478" r:id="rId62"/>
    <p:sldId id="482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3" autoAdjust="0"/>
    <p:restoredTop sz="94700" autoAdjust="0"/>
  </p:normalViewPr>
  <p:slideViewPr>
    <p:cSldViewPr showGuides="1">
      <p:cViewPr varScale="1">
        <p:scale>
          <a:sx n="93" d="100"/>
          <a:sy n="93" d="100"/>
        </p:scale>
        <p:origin x="475" y="67"/>
      </p:cViewPr>
      <p:guideLst>
        <p:guide orient="horz" pos="4156"/>
        <p:guide pos="68"/>
      </p:guideLst>
    </p:cSldViewPr>
  </p:slideViewPr>
  <p:outlineViewPr>
    <p:cViewPr>
      <p:scale>
        <a:sx n="33" d="100"/>
        <a:sy n="33" d="100"/>
      </p:scale>
      <p:origin x="0" y="3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6A9432D2-4B93-408D-A3EE-E6F0C998A0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04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60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2608F21D-7E0F-41CC-8A7A-25DE056609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7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95478" y="2128833"/>
            <a:ext cx="8353044" cy="1440000"/>
          </a:xfrm>
        </p:spPr>
        <p:txBody>
          <a:bodyPr/>
          <a:lstStyle>
            <a:lvl1pPr>
              <a:defRPr kumimoji="0" sz="5400">
                <a:solidFill>
                  <a:srgbClr val="0000C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259586" y="3862390"/>
            <a:ext cx="6624828" cy="1728000"/>
          </a:xfrm>
        </p:spPr>
        <p:txBody>
          <a:bodyPr/>
          <a:lstStyle>
            <a:lvl1pPr marL="0" indent="0" algn="ctr">
              <a:spcBef>
                <a:spcPct val="0"/>
              </a:spcBef>
              <a:buClrTx/>
              <a:buSzTx/>
              <a:buFontTx/>
              <a:buNone/>
              <a:defRPr kumimoji="0" sz="5400">
                <a:solidFill>
                  <a:srgbClr val="000000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515C52-7056-40DF-B551-191624C156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2000" cy="864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8352000" cy="144049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2852928"/>
            <a:ext cx="8352000" cy="345541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6DDDC-5EAC-436E-86E9-A1E7368E7A9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45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547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B26F9-CFEC-4BF3-A587-CE9E7E0E6E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5472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spcBef>
                <a:spcPts val="0"/>
              </a:spcBef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B26F9-CFEC-4BF3-A587-CE9E7E0E6E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42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20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2574" y="1550981"/>
            <a:ext cx="4032000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2574" y="2128832"/>
            <a:ext cx="4032000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463" y="1550981"/>
            <a:ext cx="4032250" cy="57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463" y="2128832"/>
            <a:ext cx="4032250" cy="417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4CCFC-4C44-4526-8180-A5227B85FCC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20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288" y="1268413"/>
            <a:ext cx="4032000" cy="576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1844675"/>
            <a:ext cx="4032000" cy="4464000"/>
          </a:xfrm>
        </p:spPr>
        <p:txBody>
          <a:bodyPr/>
          <a:lstStyle>
            <a:lvl1pPr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463" y="1268413"/>
            <a:ext cx="4032250" cy="576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6463" y="1844675"/>
            <a:ext cx="4032250" cy="4464000"/>
          </a:xfrm>
        </p:spPr>
        <p:txBody>
          <a:bodyPr/>
          <a:lstStyle>
            <a:lvl1pPr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1C43-ED89-4538-9201-1E573F2FFB4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288" y="2852738"/>
            <a:ext cx="8352000" cy="432000"/>
          </a:xfrm>
        </p:spPr>
        <p:txBody>
          <a:bodyPr anchor="b"/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49275"/>
            <a:ext cx="8352000" cy="2160000"/>
          </a:xfrm>
        </p:spPr>
        <p:txBody>
          <a:bodyPr/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5288" y="5876925"/>
            <a:ext cx="8352000" cy="432000"/>
          </a:xfrm>
        </p:spPr>
        <p:txBody>
          <a:bodyPr anchor="b"/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95288" y="3716338"/>
            <a:ext cx="8352000" cy="2016000"/>
          </a:xfrm>
        </p:spPr>
        <p:txBody>
          <a:bodyPr/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84B2-0623-4A55-ACB0-48BC003F194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288" y="2852738"/>
            <a:ext cx="8352000" cy="4320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49275"/>
            <a:ext cx="8352000" cy="21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5288" y="5876925"/>
            <a:ext cx="8352000" cy="4320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95288" y="3716338"/>
            <a:ext cx="8352000" cy="20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latin typeface="+mn-lt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84B2-0623-4A55-ACB0-48BC003F194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91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478" y="3284982"/>
            <a:ext cx="8352000" cy="4320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260604"/>
            <a:ext cx="8352000" cy="28803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5478" y="6165342"/>
            <a:ext cx="8352000" cy="43200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95478" y="3861054"/>
            <a:ext cx="8352000" cy="2159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84B2-0623-4A55-ACB0-48BC003F194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66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61600"/>
            <a:ext cx="8640000" cy="1872000"/>
          </a:xfrm>
        </p:spPr>
        <p:txBody>
          <a:bodyPr/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50825" y="2565400"/>
            <a:ext cx="8640000" cy="1872000"/>
          </a:xfrm>
        </p:spPr>
        <p:txBody>
          <a:bodyPr/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1"/>
          </p:nvPr>
        </p:nvSpPr>
        <p:spPr>
          <a:xfrm>
            <a:off x="238125" y="4873625"/>
            <a:ext cx="8784000" cy="1872000"/>
          </a:xfrm>
        </p:spPr>
        <p:txBody>
          <a:bodyPr/>
          <a:lstStyle>
            <a:lvl1pPr marL="0" indent="0"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2"/>
          </p:nvPr>
        </p:nvSpPr>
        <p:spPr>
          <a:xfrm>
            <a:off x="4284663" y="6308725"/>
            <a:ext cx="4608000" cy="432000"/>
          </a:xfrm>
        </p:spPr>
        <p:txBody>
          <a:bodyPr/>
          <a:lstStyle>
            <a:lvl1pPr>
              <a:buNone/>
              <a:defRPr sz="2000">
                <a:latin typeface="+mj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40200" y="1700213"/>
            <a:ext cx="4896000" cy="4320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284663" y="4005263"/>
            <a:ext cx="4608000" cy="4320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F815A-172A-4B82-84D6-0E550E04B6F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A1A3B-F230-426B-83B1-DF214EE794F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63B94-0F73-4E31-A941-EDF57DC1084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BA1E6-79B5-4AF3-8EE0-0CB749896E4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288" y="1268413"/>
            <a:ext cx="8352000" cy="504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6416-DA4D-40CB-8390-5D0EB95AB3E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3360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910D-4311-414E-98E2-F7207B42CC3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3360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910D-4311-414E-98E2-F7207B42CC3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0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369000"/>
            <a:ext cx="6660000" cy="36000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910D-4311-414E-98E2-F7207B42CC3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9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32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03225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61FB0-8E85-48F2-83FD-0DE4051DF8A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32000" cy="504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032250" cy="504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1F45-6F03-4FD2-B6E9-D2D8170ABFB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2000" cy="864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8352000" cy="216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3716338"/>
            <a:ext cx="8352000" cy="259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6DDDC-5EAC-436E-86E9-A1E7368E7A9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3518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51837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6453188"/>
            <a:ext cx="433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6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C5F476D0-CF1A-430A-9A88-CB4A6E3FA02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79" r:id="rId2"/>
    <p:sldLayoutId id="2147483980" r:id="rId3"/>
    <p:sldLayoutId id="2147483981" r:id="rId4"/>
    <p:sldLayoutId id="2147484025" r:id="rId5"/>
    <p:sldLayoutId id="2147484030" r:id="rId6"/>
    <p:sldLayoutId id="2147483982" r:id="rId7"/>
    <p:sldLayoutId id="2147483983" r:id="rId8"/>
    <p:sldLayoutId id="2147483984" r:id="rId9"/>
    <p:sldLayoutId id="2147484024" r:id="rId10"/>
    <p:sldLayoutId id="2147483985" r:id="rId11"/>
    <p:sldLayoutId id="2147484028" r:id="rId12"/>
    <p:sldLayoutId id="2147483986" r:id="rId13"/>
    <p:sldLayoutId id="2147483987" r:id="rId14"/>
    <p:sldLayoutId id="2147483988" r:id="rId15"/>
    <p:sldLayoutId id="2147484029" r:id="rId16"/>
    <p:sldLayoutId id="2147484027" r:id="rId17"/>
    <p:sldLayoutId id="2147483989" r:id="rId18"/>
    <p:sldLayoutId id="2147483990" r:id="rId19"/>
    <p:sldLayoutId id="2147483991" r:id="rId2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6"/>
          <p:cNvSpPr>
            <a:spLocks noGrp="1"/>
          </p:cNvSpPr>
          <p:nvPr>
            <p:ph type="ctrTitle"/>
          </p:nvPr>
        </p:nvSpPr>
        <p:spPr>
          <a:xfrm>
            <a:off x="671513" y="2128838"/>
            <a:ext cx="7775575" cy="1439862"/>
          </a:xfrm>
        </p:spPr>
        <p:txBody>
          <a:bodyPr/>
          <a:lstStyle/>
          <a:p>
            <a:r>
              <a:rPr lang="en-US" altLang="zh-TW" dirty="0" smtClean="0"/>
              <a:t>Chapter 3</a:t>
            </a:r>
            <a:endParaRPr lang="zh-TW" altLang="en-US" dirty="0" smtClean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1393825" y="3862388"/>
            <a:ext cx="6335713" cy="1728787"/>
          </a:xfrm>
        </p:spPr>
        <p:txBody>
          <a:bodyPr/>
          <a:lstStyle/>
          <a:p>
            <a:pPr>
              <a:defRPr/>
            </a:pPr>
            <a:r>
              <a:rPr lang="en-US" altLang="zh-TW" kern="1200" dirty="0" smtClean="0">
                <a:solidFill>
                  <a:prstClr val="black"/>
                </a:solidFill>
                <a:cs typeface="+mj-cs"/>
              </a:rPr>
              <a:t>Stacks and Queues</a:t>
            </a:r>
            <a:endParaRPr lang="zh-TW" altLang="en-US" dirty="0"/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EC932D-D421-46F9-8A42-431CE8373D3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600450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3.8:  </a:t>
            </a:r>
            <a:r>
              <a:rPr lang="en-US" altLang="zh-TW" dirty="0" smtClean="0"/>
              <a:t>Adding to a stack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514" y="260604"/>
            <a:ext cx="7776972" cy="3168396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to the stack.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top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1)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marL="1074738" lvl="0"/>
            <a:r>
              <a:rPr lang="en-US" altLang="zh-TW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1074738" lvl="0"/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2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dirty="0">
                <a:solidFill>
                  <a:srgbClr val="000000"/>
                </a:solidFill>
              </a:rPr>
              <a:t>top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021324"/>
            <a:ext cx="4032504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3.9: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stack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149090"/>
            <a:ext cx="7776972" cy="1872234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000000"/>
                </a:solidFill>
                <a:cs typeface="+mn-cs"/>
              </a:rPr>
              <a:t>Stack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&gt;</a:t>
            </a:r>
            <a:r>
              <a:rPr lang="en-US" altLang="zh-TW" dirty="0" smtClean="0"/>
              <a:t>::</a:t>
            </a:r>
            <a:r>
              <a:rPr lang="en-US" altLang="zh-TW" i="1" dirty="0"/>
              <a:t>Pop</a:t>
            </a:r>
            <a:r>
              <a:rPr lang="en-US" altLang="zh-TW" dirty="0"/>
              <a:t>()</a:t>
            </a:r>
          </a:p>
          <a:p>
            <a:r>
              <a:rPr lang="en-US" altLang="zh-TW" b="1" dirty="0" smtClean="0"/>
              <a:t>{</a:t>
            </a:r>
            <a:r>
              <a:rPr lang="en-US" altLang="zh-TW" b="1" dirty="0" smtClean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Delete top element </a:t>
            </a:r>
            <a:r>
              <a:rPr lang="en-US" altLang="zh-TW" dirty="0">
                <a:solidFill>
                  <a:srgbClr val="000000"/>
                </a:solidFill>
              </a:rPr>
              <a:t>from the </a:t>
            </a:r>
            <a:r>
              <a:rPr lang="en-US" altLang="zh-TW" dirty="0" smtClean="0">
                <a:solidFill>
                  <a:srgbClr val="000000"/>
                </a:solidFill>
              </a:rPr>
              <a:t>stack.</a:t>
            </a:r>
            <a:endParaRPr lang="en-US" altLang="zh-TW" b="1" dirty="0"/>
          </a:p>
          <a:p>
            <a:pPr marL="541338"/>
            <a:r>
              <a:rPr lang="en-US" altLang="zh-TW" b="1" dirty="0" smtClean="0"/>
              <a:t>if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i="1" dirty="0" err="1"/>
              <a:t>IsEmpty</a:t>
            </a:r>
            <a:r>
              <a:rPr lang="en-US" altLang="zh-TW" dirty="0" smtClean="0"/>
              <a:t>()) </a:t>
            </a:r>
            <a:r>
              <a:rPr lang="en-US" altLang="zh-TW" b="1" dirty="0"/>
              <a:t>throw</a:t>
            </a:r>
            <a:r>
              <a:rPr lang="en-US" altLang="zh-TW" dirty="0"/>
              <a:t> “Stack is empty. Cannot delete.”</a:t>
            </a:r>
            <a:r>
              <a:rPr lang="en-US" altLang="zh-TW" b="1" dirty="0"/>
              <a:t>;</a:t>
            </a:r>
          </a:p>
          <a:p>
            <a:pPr marL="541338"/>
            <a:r>
              <a:rPr lang="en-US" altLang="zh-TW" i="1" dirty="0">
                <a:solidFill>
                  <a:srgbClr val="000000"/>
                </a:solidFill>
              </a:rPr>
              <a:t>to</a:t>
            </a:r>
            <a:r>
              <a:rPr lang="en-US" altLang="zh-TW" i="1" spc="200" dirty="0">
                <a:solidFill>
                  <a:srgbClr val="000000"/>
                </a:solidFill>
              </a:rPr>
              <a:t>p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b="1" dirty="0" smtClean="0"/>
              <a:t>;</a:t>
            </a:r>
            <a:endParaRPr lang="en-US" altLang="zh-TW" i="1" dirty="0"/>
          </a:p>
          <a:p>
            <a:r>
              <a:rPr lang="en-US" altLang="zh-TW" b="1" dirty="0"/>
              <a:t>}</a:t>
            </a:r>
            <a:r>
              <a:rPr lang="en-US" altLang="zh-TW" dirty="0"/>
              <a:t> </a:t>
            </a: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155FDC-256C-43A0-B2C7-FDC79EFA24AD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6"/>
          <p:cNvSpPr>
            <a:spLocks noGrp="1"/>
          </p:cNvSpPr>
          <p:nvPr>
            <p:ph idx="1"/>
          </p:nvPr>
        </p:nvSpPr>
        <p:spPr>
          <a:xfrm>
            <a:off x="539496" y="548640"/>
            <a:ext cx="5904738" cy="316865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Stack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Push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 x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Add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dirty="0">
                <a:solidFill>
                  <a:srgbClr val="000000"/>
                </a:solidFill>
              </a:rPr>
              <a:t> to the stack.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1)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04EAE-8F5D-4D9A-8EFB-F5B8F496A89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168"/>
              </p:ext>
            </p:extLst>
          </p:nvPr>
        </p:nvGraphicFramePr>
        <p:xfrm>
          <a:off x="3851910" y="3284982"/>
          <a:ext cx="2015934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6"/>
          <p:cNvSpPr>
            <a:spLocks noGrp="1"/>
          </p:cNvSpPr>
          <p:nvPr>
            <p:ph idx="1"/>
          </p:nvPr>
        </p:nvSpPr>
        <p:spPr>
          <a:xfrm>
            <a:off x="539496" y="548640"/>
            <a:ext cx="5904738" cy="316865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Push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 x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Add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dirty="0">
                <a:solidFill>
                  <a:srgbClr val="000000"/>
                </a:solidFill>
              </a:rPr>
              <a:t> to the stack.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1)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04EAE-8F5D-4D9A-8EFB-F5B8F496A89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168"/>
              </p:ext>
            </p:extLst>
          </p:nvPr>
        </p:nvGraphicFramePr>
        <p:xfrm>
          <a:off x="3851910" y="3284982"/>
          <a:ext cx="2015934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1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6"/>
          <p:cNvSpPr>
            <a:spLocks noGrp="1"/>
          </p:cNvSpPr>
          <p:nvPr>
            <p:ph idx="1"/>
          </p:nvPr>
        </p:nvSpPr>
        <p:spPr>
          <a:xfrm>
            <a:off x="539496" y="548640"/>
            <a:ext cx="5904738" cy="316865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Push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 x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Add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dirty="0">
                <a:solidFill>
                  <a:srgbClr val="000000"/>
                </a:solidFill>
              </a:rPr>
              <a:t> to the stack.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1)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04EAE-8F5D-4D9A-8EFB-F5B8F496A89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168"/>
              </p:ext>
            </p:extLst>
          </p:nvPr>
        </p:nvGraphicFramePr>
        <p:xfrm>
          <a:off x="3851910" y="3284982"/>
          <a:ext cx="2015934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1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6"/>
          <p:cNvSpPr>
            <a:spLocks noGrp="1"/>
          </p:cNvSpPr>
          <p:nvPr>
            <p:ph idx="1"/>
          </p:nvPr>
        </p:nvSpPr>
        <p:spPr>
          <a:xfrm>
            <a:off x="539496" y="548640"/>
            <a:ext cx="6336792" cy="201625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Stack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Pop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Delete top element from the stack.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“Stack is empty. Cannot delete.”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 smtClean="0">
                <a:solidFill>
                  <a:srgbClr val="000000"/>
                </a:solidFill>
              </a:rPr>
              <a:t>to</a:t>
            </a:r>
            <a:r>
              <a:rPr lang="en-US" altLang="zh-TW" sz="2000" i="1" spc="200" dirty="0" smtClean="0">
                <a:solidFill>
                  <a:srgbClr val="000000"/>
                </a:solidFill>
              </a:rPr>
              <a:t>p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endParaRPr lang="en-US" altLang="zh-TW" sz="2000" i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04EAE-8F5D-4D9A-8EFB-F5B8F496A89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168"/>
              </p:ext>
            </p:extLst>
          </p:nvPr>
        </p:nvGraphicFramePr>
        <p:xfrm>
          <a:off x="3851910" y="3284982"/>
          <a:ext cx="2015934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98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6"/>
          <p:cNvSpPr>
            <a:spLocks noGrp="1"/>
          </p:cNvSpPr>
          <p:nvPr>
            <p:ph idx="1"/>
          </p:nvPr>
        </p:nvSpPr>
        <p:spPr>
          <a:xfrm>
            <a:off x="539496" y="548640"/>
            <a:ext cx="6336792" cy="201625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Stack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Pop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Delete top element from the stack.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“Stack is empty. Cannot delete.”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to</a:t>
            </a:r>
            <a:r>
              <a:rPr lang="en-US" altLang="zh-TW" sz="2000" i="1" spc="200" dirty="0">
                <a:solidFill>
                  <a:srgbClr val="000000"/>
                </a:solidFill>
              </a:rPr>
              <a:t>p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endParaRPr lang="en-US" altLang="zh-TW" sz="2000" i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15366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04EAE-8F5D-4D9A-8EFB-F5B8F496A89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8168"/>
              </p:ext>
            </p:extLst>
          </p:nvPr>
        </p:nvGraphicFramePr>
        <p:xfrm>
          <a:off x="3851910" y="3284982"/>
          <a:ext cx="2015934" cy="30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85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3.3 </a:t>
            </a:r>
            <a:r>
              <a:rPr lang="en-US" altLang="zh-TW" dirty="0"/>
              <a:t>The Queue Abstract Data Type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FF0000"/>
                </a:solidFill>
              </a:rPr>
              <a:t>queue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dirty="0" smtClean="0"/>
              <a:t>is an ordered list in which insertions (also called additions, puts, and pushes) and deletions (also called removals and pops) take place at different ends. </a:t>
            </a:r>
          </a:p>
          <a:p>
            <a:r>
              <a:rPr lang="en-US" altLang="zh-TW" dirty="0" smtClean="0"/>
              <a:t>The end at which new elements are added is called the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rear</a:t>
            </a:r>
            <a:r>
              <a:rPr lang="en-US" altLang="zh-TW" dirty="0" smtClean="0"/>
              <a:t>, and that from which old elements are deleted is called the</a:t>
            </a:r>
            <a:r>
              <a:rPr lang="en-US" altLang="zh-TW" dirty="0" smtClean="0">
                <a:solidFill>
                  <a:schemeClr val="bg2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front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 smtClean="0"/>
              <a:t>If we insert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C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D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 in that order, then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the first element deleted from the queue. Figure 3.4 illustrates this sequence of events.</a:t>
            </a:r>
          </a:p>
          <a:p>
            <a:r>
              <a:rPr lang="en-US" altLang="zh-TW" dirty="0" smtClean="0"/>
              <a:t>Queues are also known as </a:t>
            </a:r>
            <a:r>
              <a:rPr lang="en-US" altLang="zh-TW" i="1" dirty="0" smtClean="0">
                <a:solidFill>
                  <a:srgbClr val="FF0000"/>
                </a:solidFill>
              </a:rPr>
              <a:t>First-In-First-Out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en-US" altLang="zh-TW" i="1" dirty="0" smtClean="0">
                <a:solidFill>
                  <a:srgbClr val="FF0000"/>
                </a:solidFill>
              </a:rPr>
              <a:t>FIFO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lists.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5"/>
          <p:cNvSpPr>
            <a:spLocks noGrp="1"/>
          </p:cNvSpPr>
          <p:nvPr>
            <p:ph sz="half" idx="1"/>
          </p:nvPr>
        </p:nvSpPr>
        <p:spPr>
          <a:xfrm>
            <a:off x="2411999" y="3969000"/>
            <a:ext cx="4320001" cy="539999"/>
          </a:xfrm>
        </p:spPr>
        <p:txBody>
          <a:bodyPr/>
          <a:lstStyle/>
          <a:p>
            <a:pPr algn="ctr"/>
            <a:r>
              <a:rPr lang="en-US" altLang="zh-TW" sz="2200" dirty="0" smtClean="0"/>
              <a:t>f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/>
              <a:t> queue front      r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/>
              <a:t> queue rear</a:t>
            </a:r>
            <a:endParaRPr lang="zh-TW" altLang="en-US" sz="2200" dirty="0" smtClean="0"/>
          </a:p>
        </p:txBody>
      </p:sp>
      <p:sp>
        <p:nvSpPr>
          <p:cNvPr id="20483" name="內容版面配置區 6"/>
          <p:cNvSpPr>
            <a:spLocks noGrp="1"/>
          </p:cNvSpPr>
          <p:nvPr>
            <p:ph sz="half" idx="2"/>
          </p:nvPr>
        </p:nvSpPr>
        <p:spPr>
          <a:xfrm>
            <a:off x="1692000" y="4509000"/>
            <a:ext cx="5759999" cy="540000"/>
          </a:xfrm>
        </p:spPr>
        <p:txBody>
          <a:bodyPr/>
          <a:lstStyle/>
          <a:p>
            <a:r>
              <a:rPr lang="en-US" altLang="zh-TW" b="1" dirty="0" smtClean="0"/>
              <a:t>Figure 3.4: </a:t>
            </a:r>
            <a:r>
              <a:rPr lang="en-US" altLang="zh-TW" dirty="0" smtClean="0"/>
              <a:t>Inserting and deleting elements in a queue</a:t>
            </a:r>
            <a:endParaRPr lang="zh-TW" altLang="en-US" dirty="0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D40DE6-D899-4863-BAF9-98619809052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47177"/>
              </p:ext>
            </p:extLst>
          </p:nvPr>
        </p:nvGraphicFramePr>
        <p:xfrm>
          <a:off x="252000" y="1989000"/>
          <a:ext cx="864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E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sym typeface="Symbol"/>
                        </a:rPr>
                        <a:t>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err="1" smtClean="0"/>
                        <a:t>f,r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f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f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f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f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f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/>
                        <a:t>r</a:t>
                      </a:r>
                      <a:endParaRPr lang="zh-TW" altLang="en-US" sz="22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add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add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add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add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delete</a:t>
                      </a:r>
                      <a:endParaRPr lang="zh-TW" altLang="en-US" sz="2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539496" y="404622"/>
            <a:ext cx="8065009" cy="56169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 smtClean="0"/>
              <a:t>template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&lt;</a:t>
            </a:r>
            <a:r>
              <a:rPr lang="en-US" altLang="zh-TW" b="1" dirty="0"/>
              <a:t>class</a:t>
            </a:r>
            <a:r>
              <a:rPr lang="en-US" altLang="zh-TW" dirty="0"/>
              <a:t> </a:t>
            </a:r>
            <a:r>
              <a:rPr lang="en-US" altLang="zh-TW" i="1" dirty="0"/>
              <a:t>T</a:t>
            </a:r>
            <a:r>
              <a:rPr lang="en-US" altLang="zh-TW" dirty="0">
                <a:latin typeface="Symbol" panose="05050102010706020507" pitchFamily="18" charset="2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TW" b="1" dirty="0"/>
              <a:t>class</a:t>
            </a:r>
            <a:r>
              <a:rPr lang="en-US" altLang="zh-TW" dirty="0"/>
              <a:t> </a:t>
            </a:r>
            <a:r>
              <a:rPr lang="en-US" altLang="zh-TW" i="1" dirty="0" smtClean="0"/>
              <a:t>Queue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{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A </a:t>
            </a:r>
            <a:r>
              <a:rPr lang="en-US" altLang="zh-TW" dirty="0"/>
              <a:t>finite ordered list with zero or more </a:t>
            </a:r>
            <a:r>
              <a:rPr lang="en-US" altLang="zh-TW" dirty="0" smtClean="0"/>
              <a:t>elements.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public</a:t>
            </a:r>
            <a:r>
              <a:rPr lang="en-US" altLang="zh-TW" b="1" dirty="0"/>
              <a:t>:</a:t>
            </a:r>
          </a:p>
          <a:p>
            <a:pPr marL="541338">
              <a:spcBef>
                <a:spcPts val="0"/>
              </a:spcBef>
            </a:pPr>
            <a:r>
              <a:rPr lang="en-US" altLang="zh-TW" i="1" dirty="0" smtClean="0"/>
              <a:t>Queue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/>
              <a:t>stackCapacity</a:t>
            </a:r>
            <a:r>
              <a:rPr lang="en-US" altLang="zh-TW" dirty="0"/>
              <a:t> </a:t>
            </a:r>
            <a:r>
              <a:rPr lang="en-US" altLang="zh-TW" dirty="0">
                <a:latin typeface="Symbol" panose="05050102010706020507" pitchFamily="18" charset="2"/>
              </a:rPr>
              <a:t>=</a:t>
            </a:r>
            <a:r>
              <a:rPr lang="en-US" altLang="zh-TW" dirty="0"/>
              <a:t> 10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Create </a:t>
            </a:r>
            <a:r>
              <a:rPr lang="en-US" altLang="zh-TW" dirty="0"/>
              <a:t>an empty queue whose </a:t>
            </a:r>
            <a:r>
              <a:rPr lang="en-US" altLang="zh-TW" dirty="0" smtClean="0"/>
              <a:t>initial capacity </a:t>
            </a:r>
            <a:r>
              <a:rPr lang="en-US" altLang="zh-TW" dirty="0"/>
              <a:t>is </a:t>
            </a:r>
            <a:r>
              <a:rPr lang="en-US" altLang="zh-TW" dirty="0" err="1" smtClean="0"/>
              <a:t>queue</a:t>
            </a:r>
            <a:r>
              <a:rPr lang="en-US" altLang="zh-TW" i="1" dirty="0" err="1" smtClean="0"/>
              <a:t>Capacity</a:t>
            </a:r>
            <a:endParaRPr lang="en-US" altLang="zh-TW" dirty="0"/>
          </a:p>
          <a:p>
            <a:pPr marL="541338">
              <a:spcBef>
                <a:spcPts val="600"/>
              </a:spcBef>
            </a:pPr>
            <a:r>
              <a:rPr lang="en-US" altLang="zh-TW" b="1" dirty="0" smtClean="0"/>
              <a:t>bool</a:t>
            </a:r>
            <a:r>
              <a:rPr lang="en-US" altLang="zh-TW" dirty="0" smtClean="0"/>
              <a:t> </a:t>
            </a:r>
            <a:r>
              <a:rPr lang="en-US" altLang="zh-TW" i="1" dirty="0" err="1"/>
              <a:t>IsEmpty</a:t>
            </a:r>
            <a:r>
              <a:rPr lang="en-US" altLang="zh-TW" dirty="0"/>
              <a:t>() </a:t>
            </a:r>
            <a:r>
              <a:rPr lang="en-US" altLang="zh-TW" b="1" dirty="0" err="1"/>
              <a:t>const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If number </a:t>
            </a:r>
            <a:r>
              <a:rPr lang="en-US" altLang="zh-TW" dirty="0"/>
              <a:t>of elements </a:t>
            </a:r>
            <a:r>
              <a:rPr lang="en-US" altLang="zh-TW" dirty="0" smtClean="0"/>
              <a:t>in the queue is 0, return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 else return </a:t>
            </a:r>
            <a:r>
              <a:rPr lang="en-US" altLang="zh-TW" b="1" dirty="0" smtClean="0"/>
              <a:t>false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41338">
              <a:spcBef>
                <a:spcPts val="600"/>
              </a:spcBef>
            </a:pPr>
            <a:r>
              <a:rPr lang="en-US" altLang="zh-TW" i="1" dirty="0" smtClean="0"/>
              <a:t>T</a:t>
            </a:r>
            <a:r>
              <a:rPr lang="en-US" altLang="zh-TW" i="1" dirty="0"/>
              <a:t>&amp; </a:t>
            </a:r>
            <a:r>
              <a:rPr lang="en-US" altLang="zh-TW" i="1" dirty="0" smtClean="0"/>
              <a:t>Front</a:t>
            </a:r>
            <a:r>
              <a:rPr lang="en-US" altLang="zh-TW" dirty="0" smtClean="0"/>
              <a:t>() </a:t>
            </a:r>
            <a:r>
              <a:rPr lang="en-US" altLang="zh-TW" b="1" dirty="0" err="1"/>
              <a:t>const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/>
              <a:t>//</a:t>
            </a:r>
            <a:r>
              <a:rPr lang="en-US" altLang="zh-TW" dirty="0"/>
              <a:t> </a:t>
            </a:r>
            <a:r>
              <a:rPr lang="en-US" altLang="zh-TW" dirty="0" smtClean="0"/>
              <a:t>Return the element at the front of </a:t>
            </a:r>
            <a:r>
              <a:rPr lang="en-US" altLang="zh-TW" dirty="0"/>
              <a:t>queue.</a:t>
            </a:r>
          </a:p>
          <a:p>
            <a:pPr marL="541338" lvl="0">
              <a:spcBef>
                <a:spcPts val="600"/>
              </a:spcBef>
            </a:pPr>
            <a:r>
              <a:rPr lang="en-US" altLang="zh-TW" i="1" dirty="0">
                <a:solidFill>
                  <a:srgbClr val="000000"/>
                </a:solidFill>
              </a:rPr>
              <a:t>T&amp; </a:t>
            </a:r>
            <a:r>
              <a:rPr lang="en-US" altLang="zh-TW" i="1" dirty="0" smtClean="0">
                <a:solidFill>
                  <a:srgbClr val="000000"/>
                </a:solidFill>
              </a:rPr>
              <a:t>Rear</a:t>
            </a:r>
            <a:r>
              <a:rPr lang="en-US" altLang="zh-TW" dirty="0" smtClean="0">
                <a:solidFill>
                  <a:srgbClr val="000000"/>
                </a:solidFill>
              </a:rPr>
              <a:t>() 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b="1" dirty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Return the element at the </a:t>
            </a:r>
            <a:r>
              <a:rPr lang="en-US" altLang="zh-TW" dirty="0" smtClean="0">
                <a:solidFill>
                  <a:srgbClr val="000000"/>
                </a:solidFill>
              </a:rPr>
              <a:t>rear </a:t>
            </a:r>
            <a:r>
              <a:rPr lang="en-US" altLang="zh-TW" dirty="0">
                <a:solidFill>
                  <a:srgbClr val="000000"/>
                </a:solidFill>
              </a:rPr>
              <a:t>of queue.</a:t>
            </a:r>
          </a:p>
          <a:p>
            <a:pPr marL="541338">
              <a:spcBef>
                <a:spcPts val="600"/>
              </a:spcBef>
            </a:pPr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Push</a:t>
            </a:r>
            <a:r>
              <a:rPr lang="en-US" altLang="zh-TW" dirty="0" smtClean="0"/>
              <a:t> (</a:t>
            </a:r>
            <a:r>
              <a:rPr lang="en-US" altLang="zh-TW" b="1" dirty="0" err="1"/>
              <a:t>const</a:t>
            </a:r>
            <a:r>
              <a:rPr lang="en-US" altLang="zh-TW" dirty="0"/>
              <a:t> </a:t>
            </a:r>
            <a:r>
              <a:rPr lang="en-US" altLang="zh-TW" i="1" dirty="0"/>
              <a:t>T</a:t>
            </a:r>
            <a:r>
              <a:rPr lang="en-US" altLang="zh-TW" dirty="0"/>
              <a:t>&amp; </a:t>
            </a:r>
            <a:r>
              <a:rPr lang="en-US" altLang="zh-TW" i="1" dirty="0"/>
              <a:t>item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/>
              <a:t>//</a:t>
            </a:r>
            <a:r>
              <a:rPr lang="en-US" altLang="zh-TW" dirty="0"/>
              <a:t> </a:t>
            </a:r>
            <a:r>
              <a:rPr lang="en-US" altLang="zh-TW" dirty="0" smtClean="0"/>
              <a:t>Insert </a:t>
            </a:r>
            <a:r>
              <a:rPr lang="en-US" altLang="zh-TW" i="1" dirty="0"/>
              <a:t>item</a:t>
            </a:r>
            <a:r>
              <a:rPr lang="en-US" altLang="zh-TW" dirty="0"/>
              <a:t> </a:t>
            </a:r>
            <a:r>
              <a:rPr lang="en-US" altLang="zh-TW" dirty="0" smtClean="0"/>
              <a:t>at the </a:t>
            </a:r>
            <a:r>
              <a:rPr lang="en-US" altLang="zh-TW" dirty="0"/>
              <a:t>rear of queue.</a:t>
            </a:r>
          </a:p>
          <a:p>
            <a:pPr marL="541338">
              <a:spcBef>
                <a:spcPts val="600"/>
              </a:spcBef>
            </a:pPr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/>
              <a:t>Pop</a:t>
            </a:r>
            <a:r>
              <a:rPr lang="en-US" altLang="zh-TW" dirty="0" smtClean="0"/>
              <a:t>()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Delete the front </a:t>
            </a:r>
            <a:r>
              <a:rPr lang="en-US" altLang="zh-TW" dirty="0"/>
              <a:t>element </a:t>
            </a:r>
            <a:r>
              <a:rPr lang="en-US" altLang="zh-TW" dirty="0" smtClean="0"/>
              <a:t>of the </a:t>
            </a:r>
            <a:r>
              <a:rPr lang="en-US" altLang="zh-TW" dirty="0"/>
              <a:t>queue.</a:t>
            </a:r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};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539496" y="6165342"/>
            <a:ext cx="3888486" cy="432000"/>
          </a:xfrm>
        </p:spPr>
        <p:txBody>
          <a:bodyPr/>
          <a:lstStyle/>
          <a:p>
            <a:r>
              <a:rPr lang="en-US" altLang="zh-TW" b="1" dirty="0"/>
              <a:t>ADT </a:t>
            </a:r>
            <a:r>
              <a:rPr lang="en-US" altLang="zh-TW" b="1" dirty="0" smtClean="0"/>
              <a:t>3.2</a:t>
            </a:r>
            <a:r>
              <a:rPr lang="en-US" altLang="zh-TW" dirty="0" smtClean="0"/>
              <a:t>: </a:t>
            </a:r>
            <a:r>
              <a:rPr lang="en-US" altLang="zh-TW" dirty="0"/>
              <a:t>Abstract data type </a:t>
            </a:r>
            <a:r>
              <a:rPr lang="en-US" altLang="zh-TW" i="1" dirty="0"/>
              <a:t>Queue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3B26F9-CFEC-4BF3-A587-CE9E7E0E6ED5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283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We may use an array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queue</a:t>
            </a:r>
            <a:r>
              <a:rPr lang="en-US" altLang="zh-TW" sz="2200" dirty="0" smtClean="0"/>
              <a:t>[] to represent a queue.</a:t>
            </a:r>
          </a:p>
          <a:p>
            <a:r>
              <a:rPr lang="en-US" altLang="zh-TW" sz="2200" dirty="0" smtClean="0"/>
              <a:t>Permit </a:t>
            </a:r>
            <a:r>
              <a:rPr lang="en-US" altLang="zh-TW" sz="2200" dirty="0"/>
              <a:t>the </a:t>
            </a:r>
            <a:r>
              <a:rPr lang="en-US" altLang="zh-TW" sz="2200" dirty="0" smtClean="0"/>
              <a:t>queue to wrap around the end of the array.</a:t>
            </a:r>
          </a:p>
          <a:p>
            <a:r>
              <a:rPr lang="en-US" altLang="zh-TW" sz="2200" dirty="0" smtClean="0"/>
              <a:t>Think </a:t>
            </a:r>
            <a:r>
              <a:rPr lang="en-US" altLang="zh-TW" sz="2200" dirty="0"/>
              <a:t>of the array positions as arranged in a </a:t>
            </a:r>
            <a:r>
              <a:rPr lang="en-US" altLang="zh-TW" sz="2200" dirty="0" smtClean="0"/>
              <a:t>circle rather than in a straight line.</a:t>
            </a:r>
          </a:p>
          <a:p>
            <a:r>
              <a:rPr lang="en-US" altLang="zh-TW" sz="2200" dirty="0" smtClean="0"/>
              <a:t>Suppose that the capacity of the array </a:t>
            </a:r>
            <a:r>
              <a:rPr lang="en-US" altLang="zh-TW" sz="2200" i="1" dirty="0" smtClean="0"/>
              <a:t>queue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is </a:t>
            </a:r>
            <a:r>
              <a:rPr lang="en-US" altLang="zh-TW" sz="2200" i="1" dirty="0">
                <a:solidFill>
                  <a:srgbClr val="FF0000"/>
                </a:solidFill>
              </a:rPr>
              <a:t>capacity</a:t>
            </a:r>
            <a:r>
              <a:rPr lang="en-US" altLang="zh-TW" sz="2200" dirty="0"/>
              <a:t>.</a:t>
            </a:r>
            <a:endParaRPr lang="en-US" altLang="zh-TW" sz="2200" dirty="0" smtClean="0"/>
          </a:p>
          <a:p>
            <a:r>
              <a:rPr lang="en-US" altLang="zh-TW" sz="2200" dirty="0" smtClean="0"/>
              <a:t>Use a variable,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front</a:t>
            </a:r>
            <a:r>
              <a:rPr lang="en-US" altLang="zh-TW" sz="2200" dirty="0" smtClean="0"/>
              <a:t>, to </a:t>
            </a:r>
            <a:r>
              <a:rPr lang="en-US" altLang="zh-TW" sz="2200" dirty="0"/>
              <a:t>point one position counterclockwise from the location of the front </a:t>
            </a:r>
            <a:r>
              <a:rPr lang="en-US" altLang="zh-TW" sz="2200" dirty="0" smtClean="0"/>
              <a:t>element in the queue.</a:t>
            </a:r>
          </a:p>
          <a:p>
            <a:r>
              <a:rPr lang="en-US" altLang="zh-TW" sz="2200" dirty="0"/>
              <a:t>Use a variable, </a:t>
            </a:r>
            <a:r>
              <a:rPr lang="en-US" altLang="zh-TW" sz="2200" i="1" dirty="0">
                <a:solidFill>
                  <a:srgbClr val="FF0000"/>
                </a:solidFill>
              </a:rPr>
              <a:t>rear</a:t>
            </a:r>
            <a:r>
              <a:rPr lang="en-US" altLang="zh-TW" sz="2200" dirty="0" smtClean="0"/>
              <a:t>, </a:t>
            </a:r>
            <a:r>
              <a:rPr lang="en-US" altLang="zh-TW" sz="2200" dirty="0"/>
              <a:t>to point the location of the rear </a:t>
            </a:r>
            <a:r>
              <a:rPr lang="en-US" altLang="zh-TW" sz="2200" dirty="0" smtClean="0"/>
              <a:t>element in </a:t>
            </a:r>
            <a:r>
              <a:rPr lang="en-US" altLang="zh-TW" sz="2200" dirty="0"/>
              <a:t>the queue</a:t>
            </a:r>
            <a:r>
              <a:rPr lang="en-US" altLang="zh-TW" sz="2200" dirty="0" smtClean="0"/>
              <a:t>.</a:t>
            </a:r>
          </a:p>
          <a:p>
            <a:r>
              <a:rPr lang="en-US" altLang="zh-TW" sz="2200" dirty="0" smtClean="0"/>
              <a:t>The position next </a:t>
            </a:r>
            <a:r>
              <a:rPr lang="en-US" altLang="zh-TW" sz="2200" dirty="0"/>
              <a:t>to position </a:t>
            </a:r>
            <a:r>
              <a:rPr lang="en-US" altLang="zh-TW" sz="2200" i="1" dirty="0" smtClean="0"/>
              <a:t>capacity</a:t>
            </a:r>
            <a:r>
              <a:rPr lang="en-US" altLang="zh-TW" sz="2200" dirty="0" smtClean="0"/>
              <a:t>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/>
              <a:t> 1 is 0, and the position that precedes 0 is </a:t>
            </a:r>
            <a:r>
              <a:rPr lang="en-US" altLang="zh-TW" sz="2200" i="1" dirty="0"/>
              <a:t>capacity</a:t>
            </a:r>
            <a:r>
              <a:rPr lang="en-US" altLang="zh-TW" sz="2200" dirty="0"/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/>
              <a:t> 1.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3B26F9-CFEC-4BF3-A587-CE9E7E0E6ED5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32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 The Stack 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1837" cy="2520587"/>
          </a:xfrm>
        </p:spPr>
        <p:txBody>
          <a:bodyPr/>
          <a:lstStyle/>
          <a:p>
            <a:r>
              <a:rPr lang="en-US" altLang="zh-TW" sz="2200" dirty="0" smtClean="0"/>
              <a:t>A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stack</a:t>
            </a:r>
            <a:r>
              <a:rPr lang="en-US" altLang="zh-TW" sz="2200" dirty="0" smtClean="0">
                <a:solidFill>
                  <a:schemeClr val="bg2"/>
                </a:solidFill>
              </a:rPr>
              <a:t> </a:t>
            </a:r>
            <a:r>
              <a:rPr lang="en-US" altLang="zh-TW" sz="2200" dirty="0" smtClean="0"/>
              <a:t>is an ordered list in which insertions (also known as additions, puts</a:t>
            </a:r>
            <a:r>
              <a:rPr lang="en-US" altLang="zh-TW" sz="2200" dirty="0"/>
              <a:t>, and </a:t>
            </a:r>
            <a:r>
              <a:rPr lang="en-US" altLang="zh-TW" sz="2200" dirty="0" smtClean="0"/>
              <a:t>pushes) and deletions (also </a:t>
            </a:r>
            <a:r>
              <a:rPr lang="en-US" altLang="zh-TW" sz="2200" dirty="0"/>
              <a:t>known </a:t>
            </a:r>
            <a:r>
              <a:rPr lang="en-US" altLang="zh-TW" sz="2200" dirty="0" smtClean="0"/>
              <a:t>as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removals </a:t>
            </a:r>
            <a:r>
              <a:rPr lang="en-US" altLang="zh-TW" sz="2200" dirty="0"/>
              <a:t>and</a:t>
            </a:r>
            <a:r>
              <a:rPr lang="en-US" altLang="zh-TW" sz="2200" dirty="0" smtClean="0"/>
              <a:t> pops) are made at one end called the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top</a:t>
            </a:r>
            <a:r>
              <a:rPr lang="en-US" altLang="zh-TW" sz="2200" dirty="0" smtClean="0"/>
              <a:t>.</a:t>
            </a:r>
          </a:p>
          <a:p>
            <a:r>
              <a:rPr lang="en-US" altLang="zh-TW" sz="2200" dirty="0" smtClean="0"/>
              <a:t>If we add the elements </a:t>
            </a:r>
            <a:r>
              <a:rPr lang="en-US" altLang="zh-TW" sz="2200" i="1" dirty="0" smtClean="0"/>
              <a:t>A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B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C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D</a:t>
            </a:r>
            <a:r>
              <a:rPr lang="en-US" altLang="zh-TW" sz="2200" dirty="0" smtClean="0"/>
              <a:t>, </a:t>
            </a:r>
            <a:r>
              <a:rPr lang="en-US" altLang="zh-TW" sz="2200" i="1" dirty="0" smtClean="0"/>
              <a:t>E</a:t>
            </a:r>
            <a:r>
              <a:rPr lang="en-US" altLang="zh-TW" sz="2200" dirty="0" smtClean="0"/>
              <a:t> to the stack, in that order, then </a:t>
            </a:r>
            <a:r>
              <a:rPr lang="en-US" altLang="zh-TW" sz="2200" i="1" dirty="0" smtClean="0"/>
              <a:t>E</a:t>
            </a:r>
            <a:r>
              <a:rPr lang="en-US" altLang="zh-TW" sz="2200" dirty="0" smtClean="0"/>
              <a:t> is the first element we delete from the stack. Figure 3.1 illustrates this sequence of operations.</a:t>
            </a:r>
          </a:p>
          <a:p>
            <a:r>
              <a:rPr lang="en-US" altLang="zh-TW" sz="2200" dirty="0" smtClean="0"/>
              <a:t>A stack is also known as a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Last-In-First-Out</a:t>
            </a:r>
            <a:r>
              <a:rPr lang="en-US" altLang="zh-TW" sz="2200" dirty="0" smtClean="0">
                <a:solidFill>
                  <a:srgbClr val="FF0000"/>
                </a:solidFill>
              </a:rPr>
              <a:t> (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LIFO</a:t>
            </a:r>
            <a:r>
              <a:rPr lang="en-US" altLang="zh-TW" sz="2200" dirty="0" smtClean="0">
                <a:solidFill>
                  <a:srgbClr val="FF0000"/>
                </a:solidFill>
              </a:rPr>
              <a:t>) </a:t>
            </a:r>
            <a:r>
              <a:rPr lang="en-US" altLang="zh-TW" sz="2200" dirty="0" smtClean="0"/>
              <a:t>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內容版面配置區 4"/>
          <p:cNvSpPr>
            <a:spLocks noGrp="1"/>
          </p:cNvSpPr>
          <p:nvPr>
            <p:ph idx="1"/>
          </p:nvPr>
        </p:nvSpPr>
        <p:spPr>
          <a:xfrm>
            <a:off x="263017" y="5451030"/>
            <a:ext cx="2736977" cy="432308"/>
          </a:xfrm>
        </p:spPr>
        <p:txBody>
          <a:bodyPr/>
          <a:lstStyle/>
          <a:p>
            <a:r>
              <a:rPr lang="en-US" altLang="zh-TW" b="1" dirty="0" smtClean="0"/>
              <a:t>Figure 3.8:</a:t>
            </a:r>
            <a:r>
              <a:rPr lang="en-US" altLang="zh-TW" dirty="0" smtClean="0"/>
              <a:t> Circular queue</a:t>
            </a:r>
            <a:endParaRPr lang="zh-TW" altLang="en-US" dirty="0" smtClean="0"/>
          </a:p>
        </p:txBody>
      </p:sp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9ACC99-5E2A-47C9-83DC-EDA48A57559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78" name="橢圓 48"/>
          <p:cNvSpPr>
            <a:spLocks noChangeArrowheads="1"/>
          </p:cNvSpPr>
          <p:nvPr/>
        </p:nvSpPr>
        <p:spPr bwMode="auto">
          <a:xfrm>
            <a:off x="395478" y="1700784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79" name="直線接點 49"/>
          <p:cNvCxnSpPr>
            <a:cxnSpLocks noChangeShapeType="1"/>
          </p:cNvCxnSpPr>
          <p:nvPr/>
        </p:nvCxnSpPr>
        <p:spPr bwMode="auto">
          <a:xfrm rot="16200000" flipH="1">
            <a:off x="396416" y="2851991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0" name="直線接點 50"/>
          <p:cNvCxnSpPr>
            <a:cxnSpLocks noChangeShapeType="1"/>
          </p:cNvCxnSpPr>
          <p:nvPr/>
        </p:nvCxnSpPr>
        <p:spPr bwMode="auto">
          <a:xfrm rot="10800000" flipH="1">
            <a:off x="395478" y="2852928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1" name="直線接點 51"/>
          <p:cNvCxnSpPr>
            <a:cxnSpLocks noChangeShapeType="1"/>
            <a:stCxn id="28678" idx="1"/>
            <a:endCxn id="28678" idx="5"/>
          </p:cNvCxnSpPr>
          <p:nvPr/>
        </p:nvCxnSpPr>
        <p:spPr bwMode="auto">
          <a:xfrm>
            <a:off x="732891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2" name="直線接點 52"/>
          <p:cNvCxnSpPr>
            <a:cxnSpLocks noChangeShapeType="1"/>
            <a:stCxn id="28678" idx="7"/>
            <a:endCxn id="28678" idx="3"/>
          </p:cNvCxnSpPr>
          <p:nvPr/>
        </p:nvCxnSpPr>
        <p:spPr bwMode="auto">
          <a:xfrm flipH="1">
            <a:off x="732891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3" name="橢圓 53"/>
          <p:cNvSpPr>
            <a:spLocks noChangeArrowheads="1"/>
          </p:cNvSpPr>
          <p:nvPr/>
        </p:nvSpPr>
        <p:spPr bwMode="auto">
          <a:xfrm>
            <a:off x="971550" y="2276856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4" name="文字方塊 54"/>
          <p:cNvSpPr txBox="1">
            <a:spLocks noChangeArrowheads="1"/>
          </p:cNvSpPr>
          <p:nvPr/>
        </p:nvSpPr>
        <p:spPr bwMode="auto">
          <a:xfrm>
            <a:off x="548577" y="2984563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/>
              <a:t>A</a:t>
            </a:r>
            <a:endParaRPr lang="zh-TW" altLang="en-US" b="0" dirty="0"/>
          </a:p>
        </p:txBody>
      </p:sp>
      <p:sp>
        <p:nvSpPr>
          <p:cNvPr id="28685" name="文字方塊 55"/>
          <p:cNvSpPr txBox="1">
            <a:spLocks noChangeArrowheads="1"/>
          </p:cNvSpPr>
          <p:nvPr/>
        </p:nvSpPr>
        <p:spPr bwMode="auto">
          <a:xfrm>
            <a:off x="539052" y="2355913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686" name="文字方塊 56"/>
          <p:cNvSpPr txBox="1">
            <a:spLocks noChangeArrowheads="1"/>
          </p:cNvSpPr>
          <p:nvPr/>
        </p:nvSpPr>
        <p:spPr bwMode="auto">
          <a:xfrm>
            <a:off x="1010539" y="1866963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687" name="橢圓 57"/>
          <p:cNvSpPr>
            <a:spLocks noChangeArrowheads="1"/>
          </p:cNvSpPr>
          <p:nvPr/>
        </p:nvSpPr>
        <p:spPr bwMode="auto">
          <a:xfrm>
            <a:off x="3275838" y="1700784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88" name="直線接點 58"/>
          <p:cNvCxnSpPr>
            <a:cxnSpLocks noChangeShapeType="1"/>
          </p:cNvCxnSpPr>
          <p:nvPr/>
        </p:nvCxnSpPr>
        <p:spPr bwMode="auto">
          <a:xfrm rot="16200000" flipH="1">
            <a:off x="3276776" y="2851990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直線接點 59"/>
          <p:cNvCxnSpPr>
            <a:cxnSpLocks noChangeShapeType="1"/>
          </p:cNvCxnSpPr>
          <p:nvPr/>
        </p:nvCxnSpPr>
        <p:spPr bwMode="auto">
          <a:xfrm rot="10800000" flipH="1">
            <a:off x="3275838" y="2852928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直線接點 60"/>
          <p:cNvCxnSpPr>
            <a:cxnSpLocks noChangeShapeType="1"/>
            <a:stCxn id="28687" idx="1"/>
            <a:endCxn id="28687" idx="5"/>
          </p:cNvCxnSpPr>
          <p:nvPr/>
        </p:nvCxnSpPr>
        <p:spPr bwMode="auto">
          <a:xfrm>
            <a:off x="3613251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直線接點 61"/>
          <p:cNvCxnSpPr>
            <a:cxnSpLocks noChangeShapeType="1"/>
            <a:stCxn id="28687" idx="7"/>
            <a:endCxn id="28687" idx="3"/>
          </p:cNvCxnSpPr>
          <p:nvPr/>
        </p:nvCxnSpPr>
        <p:spPr bwMode="auto">
          <a:xfrm flipH="1">
            <a:off x="3613251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2" name="橢圓 62"/>
          <p:cNvSpPr>
            <a:spLocks noChangeArrowheads="1"/>
          </p:cNvSpPr>
          <p:nvPr/>
        </p:nvSpPr>
        <p:spPr bwMode="auto">
          <a:xfrm>
            <a:off x="3851910" y="2276856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3" name="文字方塊 63"/>
          <p:cNvSpPr txBox="1">
            <a:spLocks noChangeArrowheads="1"/>
          </p:cNvSpPr>
          <p:nvPr/>
        </p:nvSpPr>
        <p:spPr bwMode="auto">
          <a:xfrm>
            <a:off x="3437827" y="2984563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28694" name="文字方塊 64"/>
          <p:cNvSpPr txBox="1">
            <a:spLocks noChangeArrowheads="1"/>
          </p:cNvSpPr>
          <p:nvPr/>
        </p:nvSpPr>
        <p:spPr bwMode="auto">
          <a:xfrm>
            <a:off x="3428302" y="2355913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695" name="文字方塊 65"/>
          <p:cNvSpPr txBox="1">
            <a:spLocks noChangeArrowheads="1"/>
          </p:cNvSpPr>
          <p:nvPr/>
        </p:nvSpPr>
        <p:spPr bwMode="auto">
          <a:xfrm>
            <a:off x="3899789" y="1866963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696" name="文字方塊 66"/>
          <p:cNvSpPr txBox="1">
            <a:spLocks noChangeArrowheads="1"/>
          </p:cNvSpPr>
          <p:nvPr/>
        </p:nvSpPr>
        <p:spPr bwMode="auto">
          <a:xfrm>
            <a:off x="4564952" y="185743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sp>
        <p:nvSpPr>
          <p:cNvPr id="28697" name="橢圓 67"/>
          <p:cNvSpPr>
            <a:spLocks noChangeArrowheads="1"/>
          </p:cNvSpPr>
          <p:nvPr/>
        </p:nvSpPr>
        <p:spPr bwMode="auto">
          <a:xfrm>
            <a:off x="6173089" y="1703451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98" name="直線接點 68"/>
          <p:cNvCxnSpPr>
            <a:cxnSpLocks noChangeShapeType="1"/>
          </p:cNvCxnSpPr>
          <p:nvPr/>
        </p:nvCxnSpPr>
        <p:spPr bwMode="auto">
          <a:xfrm rot="16200000" flipH="1">
            <a:off x="6157136" y="2851990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直線接點 69"/>
          <p:cNvCxnSpPr>
            <a:cxnSpLocks noChangeShapeType="1"/>
          </p:cNvCxnSpPr>
          <p:nvPr/>
        </p:nvCxnSpPr>
        <p:spPr bwMode="auto">
          <a:xfrm rot="10800000" flipH="1">
            <a:off x="6156198" y="2852928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直線接點 70"/>
          <p:cNvCxnSpPr>
            <a:cxnSpLocks noChangeShapeType="1"/>
            <a:stCxn id="28697" idx="1"/>
            <a:endCxn id="28697" idx="5"/>
          </p:cNvCxnSpPr>
          <p:nvPr/>
        </p:nvCxnSpPr>
        <p:spPr bwMode="auto">
          <a:xfrm>
            <a:off x="6510502" y="2040864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直線接點 71"/>
          <p:cNvCxnSpPr>
            <a:cxnSpLocks noChangeShapeType="1"/>
            <a:stCxn id="28697" idx="7"/>
            <a:endCxn id="28697" idx="3"/>
          </p:cNvCxnSpPr>
          <p:nvPr/>
        </p:nvCxnSpPr>
        <p:spPr bwMode="auto">
          <a:xfrm flipH="1">
            <a:off x="6510502" y="2040864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2" name="橢圓 72"/>
          <p:cNvSpPr>
            <a:spLocks noChangeArrowheads="1"/>
          </p:cNvSpPr>
          <p:nvPr/>
        </p:nvSpPr>
        <p:spPr bwMode="auto">
          <a:xfrm>
            <a:off x="6732270" y="2276856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703" name="文字方塊 73"/>
          <p:cNvSpPr txBox="1">
            <a:spLocks noChangeArrowheads="1"/>
          </p:cNvSpPr>
          <p:nvPr/>
        </p:nvSpPr>
        <p:spPr bwMode="auto">
          <a:xfrm>
            <a:off x="6317552" y="2355913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704" name="文字方塊 74"/>
          <p:cNvSpPr txBox="1">
            <a:spLocks noChangeArrowheads="1"/>
          </p:cNvSpPr>
          <p:nvPr/>
        </p:nvSpPr>
        <p:spPr bwMode="auto">
          <a:xfrm>
            <a:off x="6789039" y="1866963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705" name="文字方塊 75"/>
          <p:cNvSpPr txBox="1">
            <a:spLocks noChangeArrowheads="1"/>
          </p:cNvSpPr>
          <p:nvPr/>
        </p:nvSpPr>
        <p:spPr bwMode="auto">
          <a:xfrm>
            <a:off x="7454202" y="185743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28706" name="直線單箭頭接點 76"/>
          <p:cNvCxnSpPr>
            <a:cxnSpLocks noChangeShapeType="1"/>
          </p:cNvCxnSpPr>
          <p:nvPr/>
        </p:nvCxnSpPr>
        <p:spPr bwMode="auto">
          <a:xfrm rot="5400000" flipH="1" flipV="1">
            <a:off x="901002" y="4232338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7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3790252" y="4230751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8" name="直線單箭頭接點 78"/>
          <p:cNvCxnSpPr>
            <a:cxnSpLocks noChangeShapeType="1"/>
          </p:cNvCxnSpPr>
          <p:nvPr/>
        </p:nvCxnSpPr>
        <p:spPr bwMode="auto">
          <a:xfrm rot="16200000" flipH="1">
            <a:off x="901002" y="1485963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9" name="直線單箭頭接點 79"/>
          <p:cNvCxnSpPr>
            <a:cxnSpLocks noChangeShapeType="1"/>
          </p:cNvCxnSpPr>
          <p:nvPr/>
        </p:nvCxnSpPr>
        <p:spPr bwMode="auto">
          <a:xfrm rot="16200000" flipH="1">
            <a:off x="7546277" y="1485963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10" name="直線單箭頭接點 80"/>
          <p:cNvCxnSpPr>
            <a:cxnSpLocks noChangeShapeType="1"/>
          </p:cNvCxnSpPr>
          <p:nvPr/>
        </p:nvCxnSpPr>
        <p:spPr bwMode="auto">
          <a:xfrm rot="16200000" flipH="1">
            <a:off x="4657027" y="1485963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8711" name="文字方塊 82"/>
          <p:cNvSpPr txBox="1">
            <a:spLocks noChangeArrowheads="1"/>
          </p:cNvSpPr>
          <p:nvPr/>
        </p:nvSpPr>
        <p:spPr bwMode="auto">
          <a:xfrm>
            <a:off x="683514" y="443712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front</a:t>
            </a:r>
            <a:endParaRPr lang="zh-TW" altLang="en-US" b="0" i="1" dirty="0"/>
          </a:p>
        </p:txBody>
      </p:sp>
      <p:sp>
        <p:nvSpPr>
          <p:cNvPr id="28712" name="文字方塊 83"/>
          <p:cNvSpPr txBox="1">
            <a:spLocks noChangeArrowheads="1"/>
          </p:cNvSpPr>
          <p:nvPr/>
        </p:nvSpPr>
        <p:spPr bwMode="auto">
          <a:xfrm>
            <a:off x="3563874" y="443712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3" name="文字方塊 84"/>
          <p:cNvSpPr txBox="1">
            <a:spLocks noChangeArrowheads="1"/>
          </p:cNvSpPr>
          <p:nvPr/>
        </p:nvSpPr>
        <p:spPr bwMode="auto">
          <a:xfrm>
            <a:off x="683514" y="83667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4" name="文字方塊 85"/>
          <p:cNvSpPr txBox="1">
            <a:spLocks noChangeArrowheads="1"/>
          </p:cNvSpPr>
          <p:nvPr/>
        </p:nvSpPr>
        <p:spPr bwMode="auto">
          <a:xfrm>
            <a:off x="5436108" y="371703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front</a:t>
            </a:r>
            <a:endParaRPr lang="zh-TW" altLang="en-US" b="0" i="1" dirty="0"/>
          </a:p>
        </p:txBody>
      </p:sp>
      <p:sp>
        <p:nvSpPr>
          <p:cNvPr id="28715" name="文字方塊 86"/>
          <p:cNvSpPr txBox="1">
            <a:spLocks noChangeArrowheads="1"/>
          </p:cNvSpPr>
          <p:nvPr/>
        </p:nvSpPr>
        <p:spPr bwMode="auto">
          <a:xfrm>
            <a:off x="4427982" y="83667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6" name="文字方塊 87"/>
          <p:cNvSpPr txBox="1">
            <a:spLocks noChangeArrowheads="1"/>
          </p:cNvSpPr>
          <p:nvPr/>
        </p:nvSpPr>
        <p:spPr bwMode="auto">
          <a:xfrm>
            <a:off x="7308342" y="836676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7" name="文字方塊 88"/>
          <p:cNvSpPr txBox="1">
            <a:spLocks noChangeArrowheads="1"/>
          </p:cNvSpPr>
          <p:nvPr/>
        </p:nvSpPr>
        <p:spPr bwMode="auto">
          <a:xfrm>
            <a:off x="971550" y="4869180"/>
            <a:ext cx="1152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(a) Initial</a:t>
            </a:r>
            <a:endParaRPr lang="zh-TW" altLang="en-US" b="0"/>
          </a:p>
        </p:txBody>
      </p:sp>
      <p:sp>
        <p:nvSpPr>
          <p:cNvPr id="28718" name="文字方塊 89"/>
          <p:cNvSpPr txBox="1">
            <a:spLocks noChangeArrowheads="1"/>
          </p:cNvSpPr>
          <p:nvPr/>
        </p:nvSpPr>
        <p:spPr bwMode="auto">
          <a:xfrm>
            <a:off x="3563874" y="4869180"/>
            <a:ext cx="1728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/>
              <a:t>(b) Addition</a:t>
            </a:r>
            <a:endParaRPr lang="zh-TW" altLang="en-US" b="0" dirty="0"/>
          </a:p>
        </p:txBody>
      </p:sp>
      <p:sp>
        <p:nvSpPr>
          <p:cNvPr id="28719" name="文字方塊 90"/>
          <p:cNvSpPr txBox="1">
            <a:spLocks noChangeArrowheads="1"/>
          </p:cNvSpPr>
          <p:nvPr/>
        </p:nvSpPr>
        <p:spPr bwMode="auto">
          <a:xfrm>
            <a:off x="6588252" y="4869180"/>
            <a:ext cx="1440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/>
              <a:t>(c) Deletion</a:t>
            </a:r>
            <a:endParaRPr lang="zh-TW" altLang="en-US" b="0" dirty="0"/>
          </a:p>
        </p:txBody>
      </p:sp>
      <p:cxnSp>
        <p:nvCxnSpPr>
          <p:cNvPr id="28721" name="直線單箭頭接點 97"/>
          <p:cNvCxnSpPr>
            <a:cxnSpLocks noChangeShapeType="1"/>
          </p:cNvCxnSpPr>
          <p:nvPr/>
        </p:nvCxnSpPr>
        <p:spPr bwMode="auto">
          <a:xfrm rot="8100000" flipH="1" flipV="1">
            <a:off x="5873052" y="3546538"/>
            <a:ext cx="4333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9ACC99-5E2A-47C9-83DC-EDA48A57559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21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78" name="橢圓 48"/>
          <p:cNvSpPr>
            <a:spLocks noChangeArrowheads="1"/>
          </p:cNvSpPr>
          <p:nvPr/>
        </p:nvSpPr>
        <p:spPr bwMode="auto">
          <a:xfrm>
            <a:off x="125958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79" name="直線接點 49"/>
          <p:cNvCxnSpPr>
            <a:cxnSpLocks noChangeShapeType="1"/>
            <a:stCxn id="28678" idx="0"/>
            <a:endCxn id="28678" idx="4"/>
          </p:cNvCxnSpPr>
          <p:nvPr/>
        </p:nvCxnSpPr>
        <p:spPr bwMode="auto">
          <a:xfrm>
            <a:off x="2411586" y="2852928"/>
            <a:ext cx="0" cy="2304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0" name="直線接點 50"/>
          <p:cNvCxnSpPr>
            <a:cxnSpLocks noChangeShapeType="1"/>
            <a:stCxn id="28678" idx="2"/>
            <a:endCxn id="28678" idx="6"/>
          </p:cNvCxnSpPr>
          <p:nvPr/>
        </p:nvCxnSpPr>
        <p:spPr bwMode="auto">
          <a:xfrm>
            <a:off x="1259586" y="4004928"/>
            <a:ext cx="2304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1" name="直線接點 51"/>
          <p:cNvCxnSpPr>
            <a:cxnSpLocks noChangeShapeType="1"/>
            <a:stCxn id="28678" idx="1"/>
            <a:endCxn id="28678" idx="5"/>
          </p:cNvCxnSpPr>
          <p:nvPr/>
        </p:nvCxnSpPr>
        <p:spPr bwMode="auto">
          <a:xfrm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2" name="直線接點 52"/>
          <p:cNvCxnSpPr>
            <a:cxnSpLocks noChangeShapeType="1"/>
            <a:stCxn id="28678" idx="7"/>
            <a:endCxn id="28678" idx="3"/>
          </p:cNvCxnSpPr>
          <p:nvPr/>
        </p:nvCxnSpPr>
        <p:spPr bwMode="auto">
          <a:xfrm flipH="1"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3" name="橢圓 53"/>
          <p:cNvSpPr>
            <a:spLocks noChangeArrowheads="1"/>
          </p:cNvSpPr>
          <p:nvPr/>
        </p:nvSpPr>
        <p:spPr bwMode="auto">
          <a:xfrm>
            <a:off x="183565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84" name="文字方塊 54"/>
          <p:cNvSpPr txBox="1">
            <a:spLocks noChangeArrowheads="1"/>
          </p:cNvSpPr>
          <p:nvPr/>
        </p:nvSpPr>
        <p:spPr bwMode="auto">
          <a:xfrm>
            <a:off x="1413574" y="413404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/>
              <a:t>A</a:t>
            </a:r>
            <a:endParaRPr lang="zh-TW" altLang="en-US" b="0" dirty="0"/>
          </a:p>
        </p:txBody>
      </p:sp>
      <p:sp>
        <p:nvSpPr>
          <p:cNvPr id="28685" name="文字方塊 55"/>
          <p:cNvSpPr txBox="1">
            <a:spLocks noChangeArrowheads="1"/>
          </p:cNvSpPr>
          <p:nvPr/>
        </p:nvSpPr>
        <p:spPr bwMode="auto">
          <a:xfrm>
            <a:off x="1404049" y="350539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686" name="文字方塊 56"/>
          <p:cNvSpPr txBox="1">
            <a:spLocks noChangeArrowheads="1"/>
          </p:cNvSpPr>
          <p:nvPr/>
        </p:nvSpPr>
        <p:spPr bwMode="auto">
          <a:xfrm>
            <a:off x="1875536" y="3016440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687" name="橢圓 57"/>
          <p:cNvSpPr>
            <a:spLocks noChangeArrowheads="1"/>
          </p:cNvSpPr>
          <p:nvPr/>
        </p:nvSpPr>
        <p:spPr bwMode="auto">
          <a:xfrm>
            <a:off x="558012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88" name="直線接點 58"/>
          <p:cNvCxnSpPr>
            <a:cxnSpLocks noChangeShapeType="1"/>
            <a:stCxn id="28687" idx="0"/>
            <a:endCxn id="28687" idx="4"/>
          </p:cNvCxnSpPr>
          <p:nvPr/>
        </p:nvCxnSpPr>
        <p:spPr bwMode="auto">
          <a:xfrm>
            <a:off x="6732126" y="2852928"/>
            <a:ext cx="0" cy="2304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直線接點 59"/>
          <p:cNvCxnSpPr>
            <a:cxnSpLocks noChangeShapeType="1"/>
            <a:stCxn id="28687" idx="2"/>
            <a:endCxn id="28687" idx="6"/>
          </p:cNvCxnSpPr>
          <p:nvPr/>
        </p:nvCxnSpPr>
        <p:spPr bwMode="auto">
          <a:xfrm>
            <a:off x="5580126" y="4004928"/>
            <a:ext cx="2304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直線接點 60"/>
          <p:cNvCxnSpPr>
            <a:cxnSpLocks noChangeShapeType="1"/>
            <a:stCxn id="28687" idx="1"/>
            <a:endCxn id="28687" idx="5"/>
          </p:cNvCxnSpPr>
          <p:nvPr/>
        </p:nvCxnSpPr>
        <p:spPr bwMode="auto">
          <a:xfrm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直線接點 61"/>
          <p:cNvCxnSpPr>
            <a:cxnSpLocks noChangeShapeType="1"/>
            <a:stCxn id="28687" idx="7"/>
            <a:endCxn id="28687" idx="3"/>
          </p:cNvCxnSpPr>
          <p:nvPr/>
        </p:nvCxnSpPr>
        <p:spPr bwMode="auto">
          <a:xfrm flipH="1"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2" name="橢圓 62"/>
          <p:cNvSpPr>
            <a:spLocks noChangeArrowheads="1"/>
          </p:cNvSpPr>
          <p:nvPr/>
        </p:nvSpPr>
        <p:spPr bwMode="auto">
          <a:xfrm>
            <a:off x="615619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3" name="文字方塊 63"/>
          <p:cNvSpPr txBox="1">
            <a:spLocks noChangeArrowheads="1"/>
          </p:cNvSpPr>
          <p:nvPr/>
        </p:nvSpPr>
        <p:spPr bwMode="auto">
          <a:xfrm>
            <a:off x="5734114" y="413404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28694" name="文字方塊 64"/>
          <p:cNvSpPr txBox="1">
            <a:spLocks noChangeArrowheads="1"/>
          </p:cNvSpPr>
          <p:nvPr/>
        </p:nvSpPr>
        <p:spPr bwMode="auto">
          <a:xfrm>
            <a:off x="5724589" y="350539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695" name="文字方塊 65"/>
          <p:cNvSpPr txBox="1">
            <a:spLocks noChangeArrowheads="1"/>
          </p:cNvSpPr>
          <p:nvPr/>
        </p:nvSpPr>
        <p:spPr bwMode="auto">
          <a:xfrm>
            <a:off x="6196076" y="3016440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696" name="文字方塊 66"/>
          <p:cNvSpPr txBox="1">
            <a:spLocks noChangeArrowheads="1"/>
          </p:cNvSpPr>
          <p:nvPr/>
        </p:nvSpPr>
        <p:spPr bwMode="auto">
          <a:xfrm>
            <a:off x="6861239" y="300691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28706" name="直線單箭頭接點 76"/>
          <p:cNvCxnSpPr>
            <a:cxnSpLocks noChangeShapeType="1"/>
          </p:cNvCxnSpPr>
          <p:nvPr/>
        </p:nvCxnSpPr>
        <p:spPr bwMode="auto">
          <a:xfrm rot="5400000" flipH="1" flipV="1">
            <a:off x="1765999" y="5381815"/>
            <a:ext cx="431800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7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6086539" y="5380228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8" name="直線單箭頭接點 78"/>
          <p:cNvCxnSpPr>
            <a:cxnSpLocks noChangeShapeType="1"/>
          </p:cNvCxnSpPr>
          <p:nvPr/>
        </p:nvCxnSpPr>
        <p:spPr bwMode="auto">
          <a:xfrm rot="16200000" flipH="1">
            <a:off x="1765999" y="2635440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10" name="直線單箭頭接點 80"/>
          <p:cNvCxnSpPr>
            <a:cxnSpLocks noChangeShapeType="1"/>
          </p:cNvCxnSpPr>
          <p:nvPr/>
        </p:nvCxnSpPr>
        <p:spPr bwMode="auto">
          <a:xfrm rot="16200000" flipH="1">
            <a:off x="6953314" y="2635440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8711" name="文字方塊 82"/>
          <p:cNvSpPr txBox="1">
            <a:spLocks noChangeArrowheads="1"/>
          </p:cNvSpPr>
          <p:nvPr/>
        </p:nvSpPr>
        <p:spPr bwMode="auto">
          <a:xfrm>
            <a:off x="154851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2" name="文字方塊 83"/>
          <p:cNvSpPr txBox="1">
            <a:spLocks noChangeArrowheads="1"/>
          </p:cNvSpPr>
          <p:nvPr/>
        </p:nvSpPr>
        <p:spPr bwMode="auto">
          <a:xfrm>
            <a:off x="586905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3" name="文字方塊 84"/>
          <p:cNvSpPr txBox="1">
            <a:spLocks noChangeArrowheads="1"/>
          </p:cNvSpPr>
          <p:nvPr/>
        </p:nvSpPr>
        <p:spPr bwMode="auto">
          <a:xfrm>
            <a:off x="1548511" y="198615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5" name="文字方塊 86"/>
          <p:cNvSpPr txBox="1">
            <a:spLocks noChangeArrowheads="1"/>
          </p:cNvSpPr>
          <p:nvPr/>
        </p:nvSpPr>
        <p:spPr bwMode="auto">
          <a:xfrm>
            <a:off x="6735826" y="198615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7" name="文字方塊 88"/>
          <p:cNvSpPr txBox="1">
            <a:spLocks noChangeArrowheads="1"/>
          </p:cNvSpPr>
          <p:nvPr/>
        </p:nvSpPr>
        <p:spPr bwMode="auto">
          <a:xfrm>
            <a:off x="1837436" y="6024753"/>
            <a:ext cx="11557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(a) Initial</a:t>
            </a:r>
            <a:endParaRPr lang="zh-TW" altLang="en-US" b="0"/>
          </a:p>
        </p:txBody>
      </p:sp>
      <p:sp>
        <p:nvSpPr>
          <p:cNvPr id="28718" name="文字方塊 89"/>
          <p:cNvSpPr txBox="1">
            <a:spLocks noChangeArrowheads="1"/>
          </p:cNvSpPr>
          <p:nvPr/>
        </p:nvSpPr>
        <p:spPr bwMode="auto">
          <a:xfrm>
            <a:off x="5869051" y="6024753"/>
            <a:ext cx="17335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(b) Addition</a:t>
            </a:r>
            <a:endParaRPr lang="zh-TW" altLang="en-US" b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42218"/>
              </p:ext>
            </p:extLst>
          </p:nvPr>
        </p:nvGraphicFramePr>
        <p:xfrm>
          <a:off x="97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字版面配置區 1"/>
          <p:cNvSpPr txBox="1">
            <a:spLocks/>
          </p:cNvSpPr>
          <p:nvPr/>
        </p:nvSpPr>
        <p:spPr bwMode="auto">
          <a:xfrm>
            <a:off x="2592000" y="14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37" name="文字版面配置區 1"/>
          <p:cNvSpPr txBox="1">
            <a:spLocks/>
          </p:cNvSpPr>
          <p:nvPr/>
        </p:nvSpPr>
        <p:spPr bwMode="auto">
          <a:xfrm>
            <a:off x="792000" y="14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0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115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直線單箭頭接點 40"/>
          <p:cNvCxnSpPr/>
          <p:nvPr/>
        </p:nvCxnSpPr>
        <p:spPr bwMode="auto">
          <a:xfrm flipV="1">
            <a:off x="295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1021"/>
              </p:ext>
            </p:extLst>
          </p:nvPr>
        </p:nvGraphicFramePr>
        <p:xfrm>
          <a:off x="529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文字版面配置區 1"/>
          <p:cNvSpPr txBox="1">
            <a:spLocks/>
          </p:cNvSpPr>
          <p:nvPr/>
        </p:nvSpPr>
        <p:spPr bwMode="auto">
          <a:xfrm>
            <a:off x="6912000" y="14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44" name="文字版面配置區 1"/>
          <p:cNvSpPr txBox="1">
            <a:spLocks/>
          </p:cNvSpPr>
          <p:nvPr/>
        </p:nvSpPr>
        <p:spPr bwMode="auto">
          <a:xfrm>
            <a:off x="5472000" y="14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1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V="1">
            <a:off x="583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6" name="直線單箭頭接點 45"/>
          <p:cNvCxnSpPr/>
          <p:nvPr/>
        </p:nvCxnSpPr>
        <p:spPr bwMode="auto">
          <a:xfrm flipV="1">
            <a:off x="727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8582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9ACC99-5E2A-47C9-83DC-EDA48A57559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22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87" name="橢圓 57"/>
          <p:cNvSpPr>
            <a:spLocks noChangeArrowheads="1"/>
          </p:cNvSpPr>
          <p:nvPr/>
        </p:nvSpPr>
        <p:spPr bwMode="auto">
          <a:xfrm>
            <a:off x="125958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88" name="直線接點 58"/>
          <p:cNvCxnSpPr>
            <a:cxnSpLocks noChangeShapeType="1"/>
          </p:cNvCxnSpPr>
          <p:nvPr/>
        </p:nvCxnSpPr>
        <p:spPr bwMode="auto">
          <a:xfrm rot="16200000" flipH="1">
            <a:off x="126052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直線接點 59"/>
          <p:cNvCxnSpPr>
            <a:cxnSpLocks noChangeShapeType="1"/>
          </p:cNvCxnSpPr>
          <p:nvPr/>
        </p:nvCxnSpPr>
        <p:spPr bwMode="auto">
          <a:xfrm rot="10800000" flipH="1">
            <a:off x="125958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直線接點 60"/>
          <p:cNvCxnSpPr>
            <a:cxnSpLocks noChangeShapeType="1"/>
            <a:stCxn id="28687" idx="1"/>
            <a:endCxn id="28687" idx="5"/>
          </p:cNvCxnSpPr>
          <p:nvPr/>
        </p:nvCxnSpPr>
        <p:spPr bwMode="auto">
          <a:xfrm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直線接點 61"/>
          <p:cNvCxnSpPr>
            <a:cxnSpLocks noChangeShapeType="1"/>
            <a:stCxn id="28687" idx="7"/>
            <a:endCxn id="28687" idx="3"/>
          </p:cNvCxnSpPr>
          <p:nvPr/>
        </p:nvCxnSpPr>
        <p:spPr bwMode="auto">
          <a:xfrm flipH="1"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2" name="橢圓 62"/>
          <p:cNvSpPr>
            <a:spLocks noChangeArrowheads="1"/>
          </p:cNvSpPr>
          <p:nvPr/>
        </p:nvSpPr>
        <p:spPr bwMode="auto">
          <a:xfrm>
            <a:off x="183565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3" name="文字方塊 63"/>
          <p:cNvSpPr txBox="1">
            <a:spLocks noChangeArrowheads="1"/>
          </p:cNvSpPr>
          <p:nvPr/>
        </p:nvSpPr>
        <p:spPr bwMode="auto">
          <a:xfrm>
            <a:off x="1413574" y="413404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28694" name="文字方塊 64"/>
          <p:cNvSpPr txBox="1">
            <a:spLocks noChangeArrowheads="1"/>
          </p:cNvSpPr>
          <p:nvPr/>
        </p:nvSpPr>
        <p:spPr bwMode="auto">
          <a:xfrm>
            <a:off x="1404049" y="350539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695" name="文字方塊 65"/>
          <p:cNvSpPr txBox="1">
            <a:spLocks noChangeArrowheads="1"/>
          </p:cNvSpPr>
          <p:nvPr/>
        </p:nvSpPr>
        <p:spPr bwMode="auto">
          <a:xfrm>
            <a:off x="1875536" y="3016440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696" name="文字方塊 66"/>
          <p:cNvSpPr txBox="1">
            <a:spLocks noChangeArrowheads="1"/>
          </p:cNvSpPr>
          <p:nvPr/>
        </p:nvSpPr>
        <p:spPr bwMode="auto">
          <a:xfrm>
            <a:off x="2540699" y="300691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sp>
        <p:nvSpPr>
          <p:cNvPr id="28697" name="橢圓 67"/>
          <p:cNvSpPr>
            <a:spLocks noChangeArrowheads="1"/>
          </p:cNvSpPr>
          <p:nvPr/>
        </p:nvSpPr>
        <p:spPr bwMode="auto">
          <a:xfrm>
            <a:off x="558012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98" name="直線接點 68"/>
          <p:cNvCxnSpPr>
            <a:cxnSpLocks noChangeShapeType="1"/>
          </p:cNvCxnSpPr>
          <p:nvPr/>
        </p:nvCxnSpPr>
        <p:spPr bwMode="auto">
          <a:xfrm rot="16200000" flipH="1">
            <a:off x="558106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直線接點 69"/>
          <p:cNvCxnSpPr>
            <a:cxnSpLocks noChangeShapeType="1"/>
          </p:cNvCxnSpPr>
          <p:nvPr/>
        </p:nvCxnSpPr>
        <p:spPr bwMode="auto">
          <a:xfrm rot="10800000" flipH="1">
            <a:off x="558012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直線接點 70"/>
          <p:cNvCxnSpPr>
            <a:cxnSpLocks noChangeShapeType="1"/>
            <a:stCxn id="28697" idx="1"/>
            <a:endCxn id="28697" idx="5"/>
          </p:cNvCxnSpPr>
          <p:nvPr/>
        </p:nvCxnSpPr>
        <p:spPr bwMode="auto">
          <a:xfrm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直線接點 71"/>
          <p:cNvCxnSpPr>
            <a:cxnSpLocks noChangeShapeType="1"/>
            <a:stCxn id="28697" idx="7"/>
            <a:endCxn id="28697" idx="3"/>
          </p:cNvCxnSpPr>
          <p:nvPr/>
        </p:nvCxnSpPr>
        <p:spPr bwMode="auto">
          <a:xfrm flipH="1"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2" name="橢圓 72"/>
          <p:cNvSpPr>
            <a:spLocks noChangeArrowheads="1"/>
          </p:cNvSpPr>
          <p:nvPr/>
        </p:nvSpPr>
        <p:spPr bwMode="auto">
          <a:xfrm>
            <a:off x="615619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703" name="文字方塊 73"/>
          <p:cNvSpPr txBox="1">
            <a:spLocks noChangeArrowheads="1"/>
          </p:cNvSpPr>
          <p:nvPr/>
        </p:nvSpPr>
        <p:spPr bwMode="auto">
          <a:xfrm>
            <a:off x="5724589" y="350539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28704" name="文字方塊 74"/>
          <p:cNvSpPr txBox="1">
            <a:spLocks noChangeArrowheads="1"/>
          </p:cNvSpPr>
          <p:nvPr/>
        </p:nvSpPr>
        <p:spPr bwMode="auto">
          <a:xfrm>
            <a:off x="6196076" y="3016440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28705" name="文字方塊 75"/>
          <p:cNvSpPr txBox="1">
            <a:spLocks noChangeArrowheads="1"/>
          </p:cNvSpPr>
          <p:nvPr/>
        </p:nvSpPr>
        <p:spPr bwMode="auto">
          <a:xfrm>
            <a:off x="6861239" y="300691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28707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1765999" y="5380228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09" name="直線單箭頭接點 79"/>
          <p:cNvCxnSpPr>
            <a:cxnSpLocks noChangeShapeType="1"/>
          </p:cNvCxnSpPr>
          <p:nvPr/>
        </p:nvCxnSpPr>
        <p:spPr bwMode="auto">
          <a:xfrm rot="16200000" flipH="1">
            <a:off x="6953314" y="2635440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10" name="直線單箭頭接點 80"/>
          <p:cNvCxnSpPr>
            <a:cxnSpLocks noChangeShapeType="1"/>
          </p:cNvCxnSpPr>
          <p:nvPr/>
        </p:nvCxnSpPr>
        <p:spPr bwMode="auto">
          <a:xfrm rot="16200000" flipH="1">
            <a:off x="2632774" y="2635440"/>
            <a:ext cx="433388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8712" name="文字方塊 83"/>
          <p:cNvSpPr txBox="1">
            <a:spLocks noChangeArrowheads="1"/>
          </p:cNvSpPr>
          <p:nvPr/>
        </p:nvSpPr>
        <p:spPr bwMode="auto">
          <a:xfrm>
            <a:off x="154851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4" name="文字方塊 85"/>
          <p:cNvSpPr txBox="1">
            <a:spLocks noChangeArrowheads="1"/>
          </p:cNvSpPr>
          <p:nvPr/>
        </p:nvSpPr>
        <p:spPr bwMode="auto">
          <a:xfrm>
            <a:off x="4857814" y="487540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5" name="文字方塊 86"/>
          <p:cNvSpPr txBox="1">
            <a:spLocks noChangeArrowheads="1"/>
          </p:cNvSpPr>
          <p:nvPr/>
        </p:nvSpPr>
        <p:spPr bwMode="auto">
          <a:xfrm>
            <a:off x="2415286" y="198615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6" name="文字方塊 87"/>
          <p:cNvSpPr txBox="1">
            <a:spLocks noChangeArrowheads="1"/>
          </p:cNvSpPr>
          <p:nvPr/>
        </p:nvSpPr>
        <p:spPr bwMode="auto">
          <a:xfrm>
            <a:off x="6724714" y="198615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sp>
        <p:nvSpPr>
          <p:cNvPr id="28718" name="文字方塊 89"/>
          <p:cNvSpPr txBox="1">
            <a:spLocks noChangeArrowheads="1"/>
          </p:cNvSpPr>
          <p:nvPr/>
        </p:nvSpPr>
        <p:spPr bwMode="auto">
          <a:xfrm>
            <a:off x="1548511" y="6024753"/>
            <a:ext cx="17335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(b) Addition</a:t>
            </a:r>
            <a:endParaRPr lang="zh-TW" altLang="en-US" b="0"/>
          </a:p>
        </p:txBody>
      </p:sp>
      <p:sp>
        <p:nvSpPr>
          <p:cNvPr id="28719" name="文字方塊 90"/>
          <p:cNvSpPr txBox="1">
            <a:spLocks noChangeArrowheads="1"/>
          </p:cNvSpPr>
          <p:nvPr/>
        </p:nvSpPr>
        <p:spPr bwMode="auto">
          <a:xfrm>
            <a:off x="6013514" y="6024753"/>
            <a:ext cx="143351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(c) Deletion</a:t>
            </a:r>
            <a:endParaRPr lang="zh-TW" altLang="en-US" b="0"/>
          </a:p>
        </p:txBody>
      </p:sp>
      <p:cxnSp>
        <p:nvCxnSpPr>
          <p:cNvPr id="28721" name="直線單箭頭接點 97"/>
          <p:cNvCxnSpPr>
            <a:cxnSpLocks noChangeShapeType="1"/>
          </p:cNvCxnSpPr>
          <p:nvPr/>
        </p:nvCxnSpPr>
        <p:spPr bwMode="auto">
          <a:xfrm rot="8100000" flipH="1" flipV="1">
            <a:off x="5280089" y="4696015"/>
            <a:ext cx="4333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32418"/>
              </p:ext>
            </p:extLst>
          </p:nvPr>
        </p:nvGraphicFramePr>
        <p:xfrm>
          <a:off x="97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文字版面配置區 1"/>
          <p:cNvSpPr txBox="1">
            <a:spLocks/>
          </p:cNvSpPr>
          <p:nvPr/>
        </p:nvSpPr>
        <p:spPr bwMode="auto">
          <a:xfrm>
            <a:off x="2592000" y="14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38" name="文字版面配置區 1"/>
          <p:cNvSpPr txBox="1">
            <a:spLocks/>
          </p:cNvSpPr>
          <p:nvPr/>
        </p:nvSpPr>
        <p:spPr bwMode="auto">
          <a:xfrm>
            <a:off x="1152000" y="14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1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39" name="直線單箭頭接點 38"/>
          <p:cNvCxnSpPr/>
          <p:nvPr/>
        </p:nvCxnSpPr>
        <p:spPr bwMode="auto">
          <a:xfrm flipV="1">
            <a:off x="151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0" name="直線單箭頭接點 39"/>
          <p:cNvCxnSpPr/>
          <p:nvPr/>
        </p:nvCxnSpPr>
        <p:spPr bwMode="auto">
          <a:xfrm flipV="1">
            <a:off x="295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9547"/>
              </p:ext>
            </p:extLst>
          </p:nvPr>
        </p:nvGraphicFramePr>
        <p:xfrm>
          <a:off x="529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文字版面配置區 1"/>
          <p:cNvSpPr txBox="1">
            <a:spLocks/>
          </p:cNvSpPr>
          <p:nvPr/>
        </p:nvSpPr>
        <p:spPr bwMode="auto">
          <a:xfrm>
            <a:off x="7272000" y="14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6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43" name="文字版面配置區 1"/>
          <p:cNvSpPr txBox="1">
            <a:spLocks/>
          </p:cNvSpPr>
          <p:nvPr/>
        </p:nvSpPr>
        <p:spPr bwMode="auto">
          <a:xfrm>
            <a:off x="5472000" y="14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1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 flipV="1">
            <a:off x="583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 flipV="1">
            <a:off x="763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8349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kern="1200" dirty="0">
                <a:ea typeface="新細明體" charset="-120"/>
              </a:rPr>
              <a:t>Implement the </a:t>
            </a:r>
            <a:r>
              <a:rPr lang="en-US" altLang="zh-TW" sz="3600" kern="1200" dirty="0" smtClean="0">
                <a:ea typeface="新細明體" charset="-120"/>
              </a:rPr>
              <a:t>queue </a:t>
            </a:r>
            <a:r>
              <a:rPr lang="en-US" altLang="zh-TW" sz="3600" kern="1200" dirty="0">
                <a:ea typeface="新細明體" charset="-120"/>
              </a:rPr>
              <a:t>ADT by using an array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5288" y="1268413"/>
            <a:ext cx="7921180" cy="5040948"/>
          </a:xfrm>
        </p:spPr>
        <p:txBody>
          <a:bodyPr/>
          <a:lstStyle/>
          <a:p>
            <a:pPr lvl="0">
              <a:spcBef>
                <a:spcPts val="0"/>
              </a:spcBef>
              <a:tabLst>
                <a:tab pos="631825" algn="l"/>
              </a:tabLst>
            </a:pP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Suppose we implement the ADT Queue using an array in a circular fashion. We may use the following data member declarations and constructor.</a:t>
            </a:r>
          </a:p>
          <a:p>
            <a:pPr lvl="0">
              <a:spcBef>
                <a:spcPts val="0"/>
              </a:spcBef>
              <a:tabLst>
                <a:tab pos="631825" algn="l"/>
              </a:tabLst>
            </a:pPr>
            <a:endParaRPr lang="en-US" altLang="zh-TW" sz="2000" dirty="0" smtClean="0">
              <a:solidFill>
                <a:srgbClr val="000000"/>
              </a:solidFill>
              <a:cs typeface="+mn-cs"/>
            </a:endParaRPr>
          </a:p>
          <a:p>
            <a:pPr lvl="0">
              <a:spcBef>
                <a:spcPts val="0"/>
              </a:spcBef>
              <a:tabLst>
                <a:tab pos="631825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private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:</a:t>
            </a:r>
          </a:p>
          <a:p>
            <a:pPr marL="541338" lvl="0">
              <a:spcBef>
                <a:spcPts val="0"/>
              </a:spcBef>
              <a:tabLst>
                <a:tab pos="2328863" algn="l"/>
              </a:tabLst>
            </a:pP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T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queue</a:t>
            </a: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//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array for queue elements</a:t>
            </a:r>
          </a:p>
          <a:p>
            <a:pPr marL="541338" lvl="0">
              <a:spcBef>
                <a:spcPts val="0"/>
              </a:spcBef>
              <a:tabLst>
                <a:tab pos="2328863" algn="l"/>
              </a:tabLst>
            </a:pP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  <a:cs typeface="+mn-cs"/>
              </a:rPr>
              <a:t>front</a:t>
            </a: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//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one counterclockwise 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from 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front </a:t>
            </a:r>
            <a:endParaRPr lang="en-US" altLang="zh-TW" sz="2000" dirty="0">
              <a:solidFill>
                <a:srgbClr val="000000"/>
              </a:solidFill>
              <a:cs typeface="+mn-cs"/>
            </a:endParaRPr>
          </a:p>
          <a:p>
            <a:pPr marL="541338" lvl="0">
              <a:spcBef>
                <a:spcPts val="0"/>
              </a:spcBef>
              <a:tabLst>
                <a:tab pos="2328863" algn="l"/>
              </a:tabLst>
            </a:pPr>
            <a:r>
              <a:rPr lang="en-US" altLang="zh-TW" sz="2000" b="1" dirty="0">
                <a:solidFill>
                  <a:schemeClr val="bg1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,</a:t>
            </a:r>
            <a:r>
              <a:rPr lang="en-US" altLang="zh-TW" sz="2000" dirty="0">
                <a:solidFill>
                  <a:srgbClr val="000000"/>
                </a:solidFill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</a:rPr>
              <a:t>//</a:t>
            </a:r>
            <a:r>
              <a:rPr lang="en-US" altLang="zh-TW" sz="2000" dirty="0">
                <a:solidFill>
                  <a:srgbClr val="000000"/>
                </a:solidFill>
              </a:rPr>
              <a:t> array position of </a:t>
            </a:r>
            <a:r>
              <a:rPr lang="en-US" altLang="zh-TW" sz="2000" dirty="0" smtClean="0">
                <a:solidFill>
                  <a:srgbClr val="000000"/>
                </a:solidFill>
              </a:rPr>
              <a:t>rear </a:t>
            </a:r>
            <a:r>
              <a:rPr lang="en-US" altLang="zh-TW" sz="2000" dirty="0">
                <a:solidFill>
                  <a:srgbClr val="000000"/>
                </a:solidFill>
              </a:rPr>
              <a:t>element</a:t>
            </a:r>
          </a:p>
          <a:p>
            <a:pPr marL="541338" lvl="0">
              <a:spcBef>
                <a:spcPts val="0"/>
              </a:spcBef>
              <a:tabLst>
                <a:tab pos="2328863" algn="l"/>
              </a:tabLst>
            </a:pPr>
            <a:r>
              <a:rPr lang="en-US" altLang="zh-TW" sz="2000" b="1" dirty="0" smtClean="0">
                <a:solidFill>
                  <a:schemeClr val="bg1"/>
                </a:solidFill>
                <a:cs typeface="+mn-cs"/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;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//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capacity of 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queue 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array</a:t>
            </a:r>
            <a:endParaRPr lang="zh-TW" altLang="en-US" sz="2000" dirty="0">
              <a:solidFill>
                <a:srgbClr val="000000"/>
              </a:solidFill>
              <a:cs typeface="+mn-cs"/>
            </a:endParaRPr>
          </a:p>
          <a:p>
            <a:pPr>
              <a:spcBef>
                <a:spcPts val="0"/>
              </a:spcBef>
            </a:pPr>
            <a:endParaRPr lang="en-US" altLang="zh-TW" dirty="0" smtClean="0"/>
          </a:p>
          <a:p>
            <a:pPr lvl="0">
              <a:spcBef>
                <a:spcPts val="0"/>
              </a:spcBef>
            </a:pPr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lvl="0">
              <a:spcBef>
                <a:spcPts val="0"/>
              </a:spcBef>
            </a:pP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b="1" dirty="0">
                <a:solidFill>
                  <a:srgbClr val="000000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</a:rPr>
              <a:t>queueCapacity</a:t>
            </a:r>
            <a:r>
              <a:rPr lang="en-US" altLang="zh-TW" dirty="0">
                <a:solidFill>
                  <a:srgbClr val="000000"/>
                </a:solidFill>
              </a:rPr>
              <a:t>) :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 err="1">
                <a:solidFill>
                  <a:srgbClr val="000000"/>
                </a:solidFill>
              </a:rPr>
              <a:t>queueCapacity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b="1" dirty="0">
                <a:solidFill>
                  <a:srgbClr val="000000"/>
                </a:solidFill>
              </a:rPr>
              <a:t>throw</a:t>
            </a:r>
            <a:r>
              <a:rPr lang="en-US" altLang="zh-TW" dirty="0">
                <a:solidFill>
                  <a:srgbClr val="000000"/>
                </a:solidFill>
              </a:rPr>
              <a:t> “Queue capacity must be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 0”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new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</a:rPr>
              <a:t>[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0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b="1" dirty="0" smtClean="0">
                <a:solidFill>
                  <a:srgbClr val="000000"/>
                </a:solidFill>
              </a:rPr>
              <a:t>}</a:t>
            </a:r>
            <a:endParaRPr lang="en-US" altLang="zh-TW" b="1" dirty="0">
              <a:solidFill>
                <a:srgbClr val="0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6DDDC-5EAC-436E-86E9-A1E7368E7A97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63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83974" y="404978"/>
            <a:ext cx="7776054" cy="619137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 bool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3498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front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rear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</a:rPr>
              <a:t>    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“Queue is empty. No front element”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queue</a:t>
            </a:r>
            <a:r>
              <a:rPr lang="en-US" altLang="zh-TW" sz="2000" dirty="0">
                <a:solidFill>
                  <a:schemeClr val="bg1"/>
                </a:solidFill>
              </a:rPr>
              <a:t> [</a:t>
            </a:r>
            <a:r>
              <a:rPr lang="en-US" altLang="zh-TW" sz="2000" spc="400" dirty="0">
                <a:solidFill>
                  <a:schemeClr val="bg1"/>
                </a:solidFill>
              </a:rPr>
              <a:t>(</a:t>
            </a:r>
            <a:r>
              <a:rPr lang="en-US" altLang="zh-TW" sz="2000" i="1" dirty="0">
                <a:solidFill>
                  <a:schemeClr val="bg1"/>
                </a:solidFill>
              </a:rPr>
              <a:t>front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chemeClr val="bg1"/>
                </a:solidFill>
              </a:rPr>
              <a:t> 1)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capacity</a:t>
            </a:r>
            <a:r>
              <a:rPr lang="en-US" altLang="zh-TW" sz="2000" dirty="0">
                <a:solidFill>
                  <a:schemeClr val="bg1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</a:rPr>
              <a:t>    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“Queue is empty. No rear element”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[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13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9ACC99-5E2A-47C9-83DC-EDA48A57559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687" name="橢圓 57"/>
          <p:cNvSpPr>
            <a:spLocks noChangeArrowheads="1"/>
          </p:cNvSpPr>
          <p:nvPr/>
        </p:nvSpPr>
        <p:spPr bwMode="auto">
          <a:xfrm>
            <a:off x="125958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88" name="直線接點 58"/>
          <p:cNvCxnSpPr>
            <a:cxnSpLocks noChangeShapeType="1"/>
          </p:cNvCxnSpPr>
          <p:nvPr/>
        </p:nvCxnSpPr>
        <p:spPr bwMode="auto">
          <a:xfrm rot="16200000" flipH="1">
            <a:off x="126052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直線接點 59"/>
          <p:cNvCxnSpPr>
            <a:cxnSpLocks noChangeShapeType="1"/>
          </p:cNvCxnSpPr>
          <p:nvPr/>
        </p:nvCxnSpPr>
        <p:spPr bwMode="auto">
          <a:xfrm rot="10800000" flipH="1">
            <a:off x="125958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直線接點 60"/>
          <p:cNvCxnSpPr>
            <a:cxnSpLocks noChangeShapeType="1"/>
            <a:stCxn id="28687" idx="1"/>
            <a:endCxn id="28687" idx="5"/>
          </p:cNvCxnSpPr>
          <p:nvPr/>
        </p:nvCxnSpPr>
        <p:spPr bwMode="auto">
          <a:xfrm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直線接點 61"/>
          <p:cNvCxnSpPr>
            <a:cxnSpLocks noChangeShapeType="1"/>
            <a:stCxn id="28687" idx="7"/>
            <a:endCxn id="28687" idx="3"/>
          </p:cNvCxnSpPr>
          <p:nvPr/>
        </p:nvCxnSpPr>
        <p:spPr bwMode="auto">
          <a:xfrm flipH="1"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2" name="橢圓 62"/>
          <p:cNvSpPr>
            <a:spLocks noChangeArrowheads="1"/>
          </p:cNvSpPr>
          <p:nvPr/>
        </p:nvSpPr>
        <p:spPr bwMode="auto">
          <a:xfrm>
            <a:off x="183565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8693" name="文字方塊 63"/>
          <p:cNvSpPr txBox="1">
            <a:spLocks noChangeArrowheads="1"/>
          </p:cNvSpPr>
          <p:nvPr/>
        </p:nvSpPr>
        <p:spPr bwMode="auto">
          <a:xfrm>
            <a:off x="1835981" y="458100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r"/>
            <a:r>
              <a:rPr lang="en-US" altLang="zh-TW" b="0" dirty="0" smtClean="0"/>
              <a:t>H</a:t>
            </a:r>
            <a:endParaRPr lang="zh-TW" altLang="en-US" b="0" dirty="0"/>
          </a:p>
        </p:txBody>
      </p:sp>
      <p:sp>
        <p:nvSpPr>
          <p:cNvPr id="28697" name="橢圓 67"/>
          <p:cNvSpPr>
            <a:spLocks noChangeArrowheads="1"/>
          </p:cNvSpPr>
          <p:nvPr/>
        </p:nvSpPr>
        <p:spPr bwMode="auto">
          <a:xfrm>
            <a:off x="558012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698" name="直線接點 68"/>
          <p:cNvCxnSpPr>
            <a:cxnSpLocks noChangeShapeType="1"/>
          </p:cNvCxnSpPr>
          <p:nvPr/>
        </p:nvCxnSpPr>
        <p:spPr bwMode="auto">
          <a:xfrm rot="16200000" flipH="1">
            <a:off x="558106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直線接點 69"/>
          <p:cNvCxnSpPr>
            <a:cxnSpLocks noChangeShapeType="1"/>
          </p:cNvCxnSpPr>
          <p:nvPr/>
        </p:nvCxnSpPr>
        <p:spPr bwMode="auto">
          <a:xfrm rot="10800000" flipH="1">
            <a:off x="558012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直線接點 70"/>
          <p:cNvCxnSpPr>
            <a:cxnSpLocks noChangeShapeType="1"/>
            <a:stCxn id="28697" idx="1"/>
            <a:endCxn id="28697" idx="5"/>
          </p:cNvCxnSpPr>
          <p:nvPr/>
        </p:nvCxnSpPr>
        <p:spPr bwMode="auto">
          <a:xfrm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直線接點 71"/>
          <p:cNvCxnSpPr>
            <a:cxnSpLocks noChangeShapeType="1"/>
            <a:stCxn id="28697" idx="7"/>
            <a:endCxn id="28697" idx="3"/>
          </p:cNvCxnSpPr>
          <p:nvPr/>
        </p:nvCxnSpPr>
        <p:spPr bwMode="auto">
          <a:xfrm flipH="1"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2" name="橢圓 72"/>
          <p:cNvSpPr>
            <a:spLocks noChangeArrowheads="1"/>
          </p:cNvSpPr>
          <p:nvPr/>
        </p:nvSpPr>
        <p:spPr bwMode="auto">
          <a:xfrm>
            <a:off x="615619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28707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1765999" y="5380228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8712" name="文字方塊 83"/>
          <p:cNvSpPr txBox="1">
            <a:spLocks noChangeArrowheads="1"/>
          </p:cNvSpPr>
          <p:nvPr/>
        </p:nvSpPr>
        <p:spPr bwMode="auto">
          <a:xfrm>
            <a:off x="154851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 smtClean="0"/>
              <a:t>rear</a:t>
            </a:r>
            <a:endParaRPr lang="zh-TW" altLang="en-US" b="0" i="1" dirty="0"/>
          </a:p>
        </p:txBody>
      </p:sp>
      <p:sp>
        <p:nvSpPr>
          <p:cNvPr id="28714" name="文字方塊 85"/>
          <p:cNvSpPr txBox="1">
            <a:spLocks noChangeArrowheads="1"/>
          </p:cNvSpPr>
          <p:nvPr/>
        </p:nvSpPr>
        <p:spPr bwMode="auto">
          <a:xfrm>
            <a:off x="4857814" y="4875403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sp>
        <p:nvSpPr>
          <p:cNvPr id="28716" name="文字方塊 87"/>
          <p:cNvSpPr txBox="1">
            <a:spLocks noChangeArrowheads="1"/>
          </p:cNvSpPr>
          <p:nvPr/>
        </p:nvSpPr>
        <p:spPr bwMode="auto">
          <a:xfrm>
            <a:off x="4860002" y="5157012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rear</a:t>
            </a:r>
            <a:endParaRPr lang="zh-TW" altLang="en-US" b="0" i="1"/>
          </a:p>
        </p:txBody>
      </p:sp>
      <p:cxnSp>
        <p:nvCxnSpPr>
          <p:cNvPr id="28721" name="直線單箭頭接點 97"/>
          <p:cNvCxnSpPr>
            <a:cxnSpLocks noChangeShapeType="1"/>
          </p:cNvCxnSpPr>
          <p:nvPr/>
        </p:nvCxnSpPr>
        <p:spPr bwMode="auto">
          <a:xfrm rot="8100000" flipH="1" flipV="1">
            <a:off x="5280089" y="4696015"/>
            <a:ext cx="4333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2" name="文字方塊 85"/>
          <p:cNvSpPr txBox="1">
            <a:spLocks noChangeArrowheads="1"/>
          </p:cNvSpPr>
          <p:nvPr/>
        </p:nvSpPr>
        <p:spPr bwMode="auto">
          <a:xfrm>
            <a:off x="539972" y="4869010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/>
              <a:t>front</a:t>
            </a:r>
            <a:endParaRPr lang="zh-TW" altLang="en-US" b="0" i="1"/>
          </a:p>
        </p:txBody>
      </p:sp>
      <p:cxnSp>
        <p:nvCxnSpPr>
          <p:cNvPr id="43" name="直線單箭頭接點 97"/>
          <p:cNvCxnSpPr>
            <a:cxnSpLocks noChangeShapeType="1"/>
          </p:cNvCxnSpPr>
          <p:nvPr/>
        </p:nvCxnSpPr>
        <p:spPr bwMode="auto">
          <a:xfrm rot="8100000" flipH="1" flipV="1">
            <a:off x="962247" y="4689622"/>
            <a:ext cx="4333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81443"/>
              </p:ext>
            </p:extLst>
          </p:nvPr>
        </p:nvGraphicFramePr>
        <p:xfrm>
          <a:off x="97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H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文字版面配置區 1"/>
          <p:cNvSpPr txBox="1">
            <a:spLocks/>
          </p:cNvSpPr>
          <p:nvPr/>
        </p:nvSpPr>
        <p:spPr bwMode="auto">
          <a:xfrm>
            <a:off x="2232000" y="19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9" name="文字版面配置區 1"/>
          <p:cNvSpPr txBox="1">
            <a:spLocks/>
          </p:cNvSpPr>
          <p:nvPr/>
        </p:nvSpPr>
        <p:spPr bwMode="auto">
          <a:xfrm>
            <a:off x="2592000" y="14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30" name="直線單箭頭接點 29"/>
          <p:cNvCxnSpPr/>
          <p:nvPr/>
        </p:nvCxnSpPr>
        <p:spPr bwMode="auto">
          <a:xfrm flipV="1">
            <a:off x="295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 bwMode="auto">
          <a:xfrm flipV="1">
            <a:off x="2592000" y="1089000"/>
            <a:ext cx="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98756"/>
              </p:ext>
            </p:extLst>
          </p:nvPr>
        </p:nvGraphicFramePr>
        <p:xfrm>
          <a:off x="529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文字版面配置區 1"/>
          <p:cNvSpPr txBox="1">
            <a:spLocks/>
          </p:cNvSpPr>
          <p:nvPr/>
        </p:nvSpPr>
        <p:spPr bwMode="auto">
          <a:xfrm>
            <a:off x="6912000" y="1449000"/>
            <a:ext cx="19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36" name="直線單箭頭接點 35"/>
          <p:cNvCxnSpPr/>
          <p:nvPr/>
        </p:nvCxnSpPr>
        <p:spPr bwMode="auto">
          <a:xfrm flipV="1">
            <a:off x="727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1960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12000" y="404978"/>
            <a:ext cx="5580000" cy="619137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 bool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3498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</a:rPr>
              <a:t>    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“Queue is empty. No front element”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queue</a:t>
            </a:r>
            <a:r>
              <a:rPr lang="en-US" altLang="zh-TW" sz="2000" dirty="0">
                <a:solidFill>
                  <a:schemeClr val="bg1"/>
                </a:solidFill>
              </a:rPr>
              <a:t> [</a:t>
            </a:r>
            <a:r>
              <a:rPr lang="en-US" altLang="zh-TW" sz="2000" spc="400" dirty="0">
                <a:solidFill>
                  <a:schemeClr val="bg1"/>
                </a:solidFill>
              </a:rPr>
              <a:t>(</a:t>
            </a:r>
            <a:r>
              <a:rPr lang="en-US" altLang="zh-TW" sz="2000" i="1" dirty="0">
                <a:solidFill>
                  <a:schemeClr val="bg1"/>
                </a:solidFill>
              </a:rPr>
              <a:t>front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chemeClr val="bg1"/>
                </a:solidFill>
              </a:rPr>
              <a:t> 1)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i="1" dirty="0">
                <a:solidFill>
                  <a:schemeClr val="bg1"/>
                </a:solidFill>
              </a:rPr>
              <a:t>capacity</a:t>
            </a:r>
            <a:r>
              <a:rPr lang="en-US" altLang="zh-TW" sz="2000" dirty="0">
                <a:solidFill>
                  <a:schemeClr val="bg1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()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>
                <a:solidFill>
                  <a:srgbClr val="000000"/>
                </a:solidFill>
              </a:rPr>
              <a:t>())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</a:rPr>
              <a:t>    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“Queue is empty. No rear element”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[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03937"/>
              </p:ext>
            </p:extLst>
          </p:nvPr>
        </p:nvGraphicFramePr>
        <p:xfrm>
          <a:off x="5652000" y="9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版面配置區 1"/>
          <p:cNvSpPr txBox="1">
            <a:spLocks/>
          </p:cNvSpPr>
          <p:nvPr/>
        </p:nvSpPr>
        <p:spPr bwMode="auto">
          <a:xfrm>
            <a:off x="7272000" y="19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6" name="文字版面配置區 1"/>
          <p:cNvSpPr txBox="1">
            <a:spLocks/>
          </p:cNvSpPr>
          <p:nvPr/>
        </p:nvSpPr>
        <p:spPr bwMode="auto">
          <a:xfrm>
            <a:off x="583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1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6192000" y="16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7632000" y="16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17571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12000" y="404978"/>
            <a:ext cx="5580000" cy="619137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 bool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 smtClean="0">
                <a:solidFill>
                  <a:srgbClr val="000000"/>
                </a:solidFill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{</a:t>
            </a:r>
          </a:p>
          <a:p>
            <a:pPr marL="534988"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return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template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inline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T&amp;</a:t>
            </a:r>
            <a:r>
              <a:rPr lang="en-US" altLang="zh-TW" sz="2000" dirty="0"/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/>
              <a:t>::</a:t>
            </a:r>
            <a:r>
              <a:rPr lang="en-US" altLang="zh-TW" sz="2000" i="1" dirty="0" smtClean="0"/>
              <a:t>Front</a:t>
            </a:r>
            <a:r>
              <a:rPr lang="en-US" altLang="zh-TW" sz="2000" dirty="0" smtClean="0"/>
              <a:t>()</a:t>
            </a:r>
            <a:endParaRPr lang="en-US" altLang="zh-TW" sz="2000" b="1" dirty="0"/>
          </a:p>
          <a:p>
            <a:pPr>
              <a:spcBef>
                <a:spcPts val="0"/>
              </a:spcBef>
            </a:pPr>
            <a:r>
              <a:rPr lang="en-US" altLang="zh-TW" sz="2000" b="1" dirty="0"/>
              <a:t>{</a:t>
            </a:r>
          </a:p>
          <a:p>
            <a:pPr marL="541338">
              <a:spcBef>
                <a:spcPts val="0"/>
              </a:spcBef>
            </a:pP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IsEmpty</a:t>
            </a:r>
            <a:r>
              <a:rPr lang="en-US" altLang="zh-TW" sz="2000" dirty="0" smtClean="0"/>
              <a:t>())</a:t>
            </a:r>
          </a:p>
          <a:p>
            <a:pPr marL="541338">
              <a:spcBef>
                <a:spcPts val="0"/>
              </a:spcBef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b="1" dirty="0"/>
              <a:t>throw</a:t>
            </a:r>
            <a:r>
              <a:rPr lang="en-US" altLang="zh-TW" sz="2000" dirty="0"/>
              <a:t> “Queue is </a:t>
            </a:r>
            <a:r>
              <a:rPr lang="en-US" altLang="zh-TW" sz="2000" dirty="0" smtClean="0"/>
              <a:t>empty. No front element”</a:t>
            </a:r>
            <a:r>
              <a:rPr lang="en-US" altLang="zh-TW" sz="2000" b="1" dirty="0" smtClean="0"/>
              <a:t>;</a:t>
            </a:r>
            <a:endParaRPr lang="en-US" altLang="zh-TW" sz="2000" b="1" dirty="0"/>
          </a:p>
          <a:p>
            <a:pPr marL="541338">
              <a:spcBef>
                <a:spcPts val="0"/>
              </a:spcBef>
            </a:pPr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queue</a:t>
            </a:r>
            <a:r>
              <a:rPr lang="en-US" altLang="zh-TW" sz="2000" dirty="0" smtClean="0"/>
              <a:t> [</a:t>
            </a:r>
            <a:r>
              <a:rPr lang="en-US" altLang="zh-TW" sz="2000" spc="400" dirty="0" smtClean="0">
                <a:solidFill>
                  <a:srgbClr val="000000"/>
                </a:solidFill>
              </a:rPr>
              <a:t>(</a:t>
            </a:r>
            <a:r>
              <a:rPr lang="en-US" altLang="zh-TW" sz="2000" i="1" dirty="0" smtClean="0"/>
              <a:t>front</a:t>
            </a:r>
            <a:r>
              <a:rPr lang="en-US" altLang="zh-TW" sz="2000" dirty="0" smtClean="0"/>
              <a:t>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1</a:t>
            </a:r>
            <a:r>
              <a:rPr lang="en-US" altLang="zh-TW" sz="2000" dirty="0"/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/>
              <a:t> </a:t>
            </a:r>
            <a:r>
              <a:rPr lang="en-US" altLang="zh-TW" sz="2000" i="1" dirty="0"/>
              <a:t>capacity</a:t>
            </a:r>
            <a:r>
              <a:rPr lang="en-US" altLang="zh-TW" sz="2000" dirty="0"/>
              <a:t>]</a:t>
            </a:r>
            <a:r>
              <a:rPr lang="en-US" altLang="zh-TW" sz="2000" b="1" dirty="0" smtClean="0"/>
              <a:t>;</a:t>
            </a:r>
            <a:endParaRPr lang="en-US" altLang="zh-TW" sz="2000" b="1" dirty="0"/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}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inline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</a:rPr>
              <a:t>::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()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 err="1">
                <a:solidFill>
                  <a:srgbClr val="000000"/>
                </a:solidFill>
              </a:rPr>
              <a:t>IsEmpty</a:t>
            </a:r>
            <a:r>
              <a:rPr lang="en-US" altLang="zh-TW" sz="2000" dirty="0" smtClean="0">
                <a:solidFill>
                  <a:srgbClr val="000000"/>
                </a:solidFill>
              </a:rPr>
              <a:t>())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    </a:t>
            </a:r>
            <a:r>
              <a:rPr lang="en-US" altLang="zh-TW" sz="2000" b="1" dirty="0">
                <a:solidFill>
                  <a:srgbClr val="000000"/>
                </a:solidFill>
              </a:rPr>
              <a:t>throw</a:t>
            </a:r>
            <a:r>
              <a:rPr lang="en-US" altLang="zh-TW" sz="2000" dirty="0">
                <a:solidFill>
                  <a:srgbClr val="000000"/>
                </a:solidFill>
              </a:rPr>
              <a:t> “Queue is empty. No </a:t>
            </a:r>
            <a:r>
              <a:rPr lang="en-US" altLang="zh-TW" sz="2000" dirty="0" smtClean="0">
                <a:solidFill>
                  <a:srgbClr val="000000"/>
                </a:solidFill>
              </a:rPr>
              <a:t>rear </a:t>
            </a:r>
            <a:r>
              <a:rPr lang="en-US" altLang="zh-TW" sz="2000" dirty="0">
                <a:solidFill>
                  <a:srgbClr val="000000"/>
                </a:solidFill>
              </a:rPr>
              <a:t>element”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return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[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]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  <a:endParaRPr lang="en-US" altLang="zh-TW" sz="2000" b="1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86019"/>
              </p:ext>
            </p:extLst>
          </p:nvPr>
        </p:nvGraphicFramePr>
        <p:xfrm>
          <a:off x="5652000" y="9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版面配置區 1"/>
          <p:cNvSpPr txBox="1">
            <a:spLocks/>
          </p:cNvSpPr>
          <p:nvPr/>
        </p:nvSpPr>
        <p:spPr bwMode="auto">
          <a:xfrm>
            <a:off x="7272000" y="19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6" name="文字版面配置區 1"/>
          <p:cNvSpPr txBox="1">
            <a:spLocks/>
          </p:cNvSpPr>
          <p:nvPr/>
        </p:nvSpPr>
        <p:spPr bwMode="auto">
          <a:xfrm>
            <a:off x="583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1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6192000" y="16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7632000" y="16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8043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744468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3.10:  </a:t>
            </a:r>
            <a:r>
              <a:rPr lang="en-US" altLang="zh-TW" dirty="0" smtClean="0"/>
              <a:t>Adding to a queue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514" y="260604"/>
            <a:ext cx="7776972" cy="3168396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at rear of queue.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rear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1) % </a:t>
            </a:r>
            <a:r>
              <a:rPr lang="en-US" altLang="zh-TW" i="1" dirty="0">
                <a:solidFill>
                  <a:schemeClr val="bg1"/>
                </a:solidFill>
              </a:rPr>
              <a:t>capacity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front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queue full, double capacity</a:t>
            </a:r>
          </a:p>
          <a:p>
            <a:pPr marL="1074738" lvl="0"/>
            <a:r>
              <a:rPr lang="en-US" altLang="zh-TW" b="1" dirty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code to double queue capacity comes here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rear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(</a:t>
            </a:r>
            <a:r>
              <a:rPr lang="en-US" altLang="zh-TW" i="1" dirty="0">
                <a:solidFill>
                  <a:schemeClr val="bg1"/>
                </a:solidFill>
              </a:rPr>
              <a:t>rear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1)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[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165342"/>
            <a:ext cx="4176522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3.12: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queue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005072"/>
            <a:ext cx="7776972" cy="2160270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Pop</a:t>
            </a:r>
            <a:r>
              <a:rPr lang="en-US" altLang="zh-TW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Delete front element from queue.</a:t>
            </a:r>
            <a:endParaRPr lang="en-US" altLang="zh-TW" b="1" dirty="0">
              <a:solidFill>
                <a:srgbClr val="000000"/>
              </a:solidFill>
            </a:endParaRP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 err="1">
                <a:solidFill>
                  <a:srgbClr val="000000"/>
                </a:solidFill>
              </a:rPr>
              <a:t>IsEmpty</a:t>
            </a:r>
            <a:r>
              <a:rPr lang="en-US" altLang="zh-TW" dirty="0">
                <a:solidFill>
                  <a:srgbClr val="000000"/>
                </a:solidFill>
              </a:rPr>
              <a:t>()) </a:t>
            </a:r>
            <a:r>
              <a:rPr lang="en-US" altLang="zh-TW" b="1" dirty="0">
                <a:solidFill>
                  <a:srgbClr val="000000"/>
                </a:solidFill>
              </a:rPr>
              <a:t>throw</a:t>
            </a:r>
            <a:r>
              <a:rPr lang="en-US" altLang="zh-TW" dirty="0">
                <a:solidFill>
                  <a:srgbClr val="000000"/>
                </a:solidFill>
              </a:rPr>
              <a:t> “Queue is empty. Cannot delete.”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front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pc="400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front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1)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i="1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55FDC-256C-43A0-B2C7-FDC79EFA24A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0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9ACC99-5E2A-47C9-83DC-EDA48A57559C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87" name="橢圓 57"/>
          <p:cNvSpPr>
            <a:spLocks noChangeArrowheads="1"/>
          </p:cNvSpPr>
          <p:nvPr/>
        </p:nvSpPr>
        <p:spPr bwMode="auto">
          <a:xfrm>
            <a:off x="125958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28688" name="直線接點 58"/>
          <p:cNvCxnSpPr>
            <a:cxnSpLocks noChangeShapeType="1"/>
          </p:cNvCxnSpPr>
          <p:nvPr/>
        </p:nvCxnSpPr>
        <p:spPr bwMode="auto">
          <a:xfrm rot="16200000" flipH="1">
            <a:off x="126052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直線接點 59"/>
          <p:cNvCxnSpPr>
            <a:cxnSpLocks noChangeShapeType="1"/>
          </p:cNvCxnSpPr>
          <p:nvPr/>
        </p:nvCxnSpPr>
        <p:spPr bwMode="auto">
          <a:xfrm rot="10800000" flipH="1">
            <a:off x="125958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直線接點 60"/>
          <p:cNvCxnSpPr>
            <a:cxnSpLocks noChangeShapeType="1"/>
            <a:stCxn id="28687" idx="1"/>
            <a:endCxn id="28687" idx="5"/>
          </p:cNvCxnSpPr>
          <p:nvPr/>
        </p:nvCxnSpPr>
        <p:spPr bwMode="auto">
          <a:xfrm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直線接點 61"/>
          <p:cNvCxnSpPr>
            <a:cxnSpLocks noChangeShapeType="1"/>
            <a:stCxn id="28687" idx="7"/>
            <a:endCxn id="28687" idx="3"/>
          </p:cNvCxnSpPr>
          <p:nvPr/>
        </p:nvCxnSpPr>
        <p:spPr bwMode="auto">
          <a:xfrm flipH="1">
            <a:off x="159699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2" name="橢圓 62"/>
          <p:cNvSpPr>
            <a:spLocks noChangeArrowheads="1"/>
          </p:cNvSpPr>
          <p:nvPr/>
        </p:nvSpPr>
        <p:spPr bwMode="auto">
          <a:xfrm>
            <a:off x="183565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93" name="文字方塊 63"/>
          <p:cNvSpPr txBox="1">
            <a:spLocks noChangeArrowheads="1"/>
          </p:cNvSpPr>
          <p:nvPr/>
        </p:nvSpPr>
        <p:spPr bwMode="auto">
          <a:xfrm>
            <a:off x="1403978" y="414900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94" name="文字方塊 64"/>
          <p:cNvSpPr txBox="1">
            <a:spLocks noChangeArrowheads="1"/>
          </p:cNvSpPr>
          <p:nvPr/>
        </p:nvSpPr>
        <p:spPr bwMode="auto">
          <a:xfrm>
            <a:off x="1403978" y="342900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B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95" name="文字方塊 65"/>
          <p:cNvSpPr txBox="1">
            <a:spLocks noChangeArrowheads="1"/>
          </p:cNvSpPr>
          <p:nvPr/>
        </p:nvSpPr>
        <p:spPr bwMode="auto">
          <a:xfrm>
            <a:off x="1835981" y="2996997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96" name="文字方塊 66"/>
          <p:cNvSpPr txBox="1">
            <a:spLocks noChangeArrowheads="1"/>
          </p:cNvSpPr>
          <p:nvPr/>
        </p:nvSpPr>
        <p:spPr bwMode="auto">
          <a:xfrm>
            <a:off x="2555986" y="2996997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D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697" name="橢圓 67"/>
          <p:cNvSpPr>
            <a:spLocks noChangeArrowheads="1"/>
          </p:cNvSpPr>
          <p:nvPr/>
        </p:nvSpPr>
        <p:spPr bwMode="auto">
          <a:xfrm>
            <a:off x="5580126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28698" name="直線接點 68"/>
          <p:cNvCxnSpPr>
            <a:cxnSpLocks noChangeShapeType="1"/>
          </p:cNvCxnSpPr>
          <p:nvPr/>
        </p:nvCxnSpPr>
        <p:spPr bwMode="auto">
          <a:xfrm rot="16200000" flipH="1">
            <a:off x="5581064" y="4004134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直線接點 69"/>
          <p:cNvCxnSpPr>
            <a:cxnSpLocks noChangeShapeType="1"/>
          </p:cNvCxnSpPr>
          <p:nvPr/>
        </p:nvCxnSpPr>
        <p:spPr bwMode="auto">
          <a:xfrm rot="10800000" flipH="1">
            <a:off x="5580126" y="4005072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0" name="直線接點 70"/>
          <p:cNvCxnSpPr>
            <a:cxnSpLocks noChangeShapeType="1"/>
            <a:stCxn id="28697" idx="1"/>
            <a:endCxn id="28697" idx="5"/>
          </p:cNvCxnSpPr>
          <p:nvPr/>
        </p:nvCxnSpPr>
        <p:spPr bwMode="auto">
          <a:xfrm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701" name="直線接點 71"/>
          <p:cNvCxnSpPr>
            <a:cxnSpLocks noChangeShapeType="1"/>
            <a:stCxn id="28697" idx="7"/>
            <a:endCxn id="28697" idx="3"/>
          </p:cNvCxnSpPr>
          <p:nvPr/>
        </p:nvCxnSpPr>
        <p:spPr bwMode="auto">
          <a:xfrm flipH="1">
            <a:off x="5917539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702" name="橢圓 72"/>
          <p:cNvSpPr>
            <a:spLocks noChangeArrowheads="1"/>
          </p:cNvSpPr>
          <p:nvPr/>
        </p:nvSpPr>
        <p:spPr bwMode="auto">
          <a:xfrm>
            <a:off x="6156198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703" name="文字方塊 73"/>
          <p:cNvSpPr txBox="1">
            <a:spLocks noChangeArrowheads="1"/>
          </p:cNvSpPr>
          <p:nvPr/>
        </p:nvSpPr>
        <p:spPr bwMode="auto">
          <a:xfrm>
            <a:off x="5724008" y="342900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B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704" name="文字方塊 74"/>
          <p:cNvSpPr txBox="1">
            <a:spLocks noChangeArrowheads="1"/>
          </p:cNvSpPr>
          <p:nvPr/>
        </p:nvSpPr>
        <p:spPr bwMode="auto">
          <a:xfrm>
            <a:off x="6156011" y="2996997"/>
            <a:ext cx="43338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705" name="文字方塊 75"/>
          <p:cNvSpPr txBox="1">
            <a:spLocks noChangeArrowheads="1"/>
          </p:cNvSpPr>
          <p:nvPr/>
        </p:nvSpPr>
        <p:spPr bwMode="auto">
          <a:xfrm>
            <a:off x="6876016" y="2996997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D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cxnSp>
        <p:nvCxnSpPr>
          <p:cNvPr id="28707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1765999" y="5380228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710" name="直線單箭頭接點 80"/>
          <p:cNvCxnSpPr>
            <a:cxnSpLocks noChangeShapeType="1"/>
            <a:stCxn id="28715" idx="0"/>
          </p:cNvCxnSpPr>
          <p:nvPr/>
        </p:nvCxnSpPr>
        <p:spPr bwMode="auto">
          <a:xfrm flipH="1" flipV="1">
            <a:off x="2843991" y="5157014"/>
            <a:ext cx="1382" cy="43200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8712" name="文字方塊 83"/>
          <p:cNvSpPr txBox="1">
            <a:spLocks noChangeArrowheads="1"/>
          </p:cNvSpPr>
          <p:nvPr/>
        </p:nvSpPr>
        <p:spPr bwMode="auto">
          <a:xfrm>
            <a:off x="154851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front</a:t>
            </a:r>
            <a:endParaRPr kumimoji="0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28715" name="文字方塊 86"/>
          <p:cNvSpPr txBox="1">
            <a:spLocks noChangeArrowheads="1"/>
          </p:cNvSpPr>
          <p:nvPr/>
        </p:nvSpPr>
        <p:spPr bwMode="auto">
          <a:xfrm>
            <a:off x="2411985" y="5589015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rear</a:t>
            </a:r>
            <a:endParaRPr kumimoji="0" lang="zh-TW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37" name="文字方塊 63"/>
          <p:cNvSpPr txBox="1">
            <a:spLocks noChangeArrowheads="1"/>
          </p:cNvSpPr>
          <p:nvPr/>
        </p:nvSpPr>
        <p:spPr bwMode="auto">
          <a:xfrm>
            <a:off x="6156011" y="458100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r"/>
            <a:r>
              <a:rPr lang="en-US" altLang="zh-TW" b="0" dirty="0" smtClean="0"/>
              <a:t>H</a:t>
            </a:r>
            <a:endParaRPr lang="zh-TW" altLang="en-US" b="0" dirty="0"/>
          </a:p>
        </p:txBody>
      </p:sp>
      <p:sp>
        <p:nvSpPr>
          <p:cNvPr id="38" name="文字方塊 63"/>
          <p:cNvSpPr txBox="1">
            <a:spLocks noChangeArrowheads="1"/>
          </p:cNvSpPr>
          <p:nvPr/>
        </p:nvSpPr>
        <p:spPr bwMode="auto">
          <a:xfrm>
            <a:off x="5724008" y="414900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39" name="文字方塊 73"/>
          <p:cNvSpPr txBox="1">
            <a:spLocks noChangeArrowheads="1"/>
          </p:cNvSpPr>
          <p:nvPr/>
        </p:nvSpPr>
        <p:spPr bwMode="auto">
          <a:xfrm>
            <a:off x="7308019" y="342900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0" name="文字方塊 63"/>
          <p:cNvSpPr txBox="1">
            <a:spLocks noChangeArrowheads="1"/>
          </p:cNvSpPr>
          <p:nvPr/>
        </p:nvSpPr>
        <p:spPr bwMode="auto">
          <a:xfrm>
            <a:off x="7308019" y="414900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1" name="文字方塊 73"/>
          <p:cNvSpPr txBox="1">
            <a:spLocks noChangeArrowheads="1"/>
          </p:cNvSpPr>
          <p:nvPr/>
        </p:nvSpPr>
        <p:spPr bwMode="auto">
          <a:xfrm>
            <a:off x="2987989" y="3429000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2" name="文字方塊 63"/>
          <p:cNvSpPr txBox="1">
            <a:spLocks noChangeArrowheads="1"/>
          </p:cNvSpPr>
          <p:nvPr/>
        </p:nvSpPr>
        <p:spPr bwMode="auto">
          <a:xfrm>
            <a:off x="2987989" y="4149005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43" name="文字方塊 63"/>
          <p:cNvSpPr txBox="1">
            <a:spLocks noChangeArrowheads="1"/>
          </p:cNvSpPr>
          <p:nvPr/>
        </p:nvSpPr>
        <p:spPr bwMode="auto">
          <a:xfrm>
            <a:off x="6876016" y="458100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r>
              <a:rPr lang="en-US" altLang="zh-TW" b="0" dirty="0" smtClean="0"/>
              <a:t>G</a:t>
            </a:r>
            <a:endParaRPr lang="zh-TW" altLang="en-US" b="0" dirty="0"/>
          </a:p>
        </p:txBody>
      </p:sp>
      <p:sp>
        <p:nvSpPr>
          <p:cNvPr id="44" name="文字方塊 63"/>
          <p:cNvSpPr txBox="1">
            <a:spLocks noChangeArrowheads="1"/>
          </p:cNvSpPr>
          <p:nvPr/>
        </p:nvSpPr>
        <p:spPr bwMode="auto">
          <a:xfrm>
            <a:off x="2555986" y="4581008"/>
            <a:ext cx="433387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r>
              <a:rPr lang="en-US" altLang="zh-TW" b="0" dirty="0" smtClean="0"/>
              <a:t>G</a:t>
            </a:r>
            <a:endParaRPr lang="zh-TW" altLang="en-US" b="0" dirty="0"/>
          </a:p>
        </p:txBody>
      </p:sp>
      <p:cxnSp>
        <p:nvCxnSpPr>
          <p:cNvPr id="52" name="直線單箭頭接點 77"/>
          <p:cNvCxnSpPr>
            <a:cxnSpLocks noChangeShapeType="1"/>
          </p:cNvCxnSpPr>
          <p:nvPr/>
        </p:nvCxnSpPr>
        <p:spPr bwMode="auto">
          <a:xfrm rot="5400000" flipH="1" flipV="1">
            <a:off x="6086029" y="5380228"/>
            <a:ext cx="4333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7" name="文字方塊 83"/>
          <p:cNvSpPr txBox="1">
            <a:spLocks noChangeArrowheads="1"/>
          </p:cNvSpPr>
          <p:nvPr/>
        </p:nvSpPr>
        <p:spPr bwMode="auto">
          <a:xfrm>
            <a:off x="5868541" y="5597715"/>
            <a:ext cx="866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front</a:t>
            </a:r>
            <a:endParaRPr kumimoji="0" lang="zh-TW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58" name="文字方塊 86"/>
          <p:cNvSpPr txBox="1">
            <a:spLocks noChangeArrowheads="1"/>
          </p:cNvSpPr>
          <p:nvPr/>
        </p:nvSpPr>
        <p:spPr bwMode="auto">
          <a:xfrm>
            <a:off x="5868009" y="5877017"/>
            <a:ext cx="8667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rear</a:t>
            </a:r>
            <a:endParaRPr kumimoji="0" lang="zh-TW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21544"/>
              </p:ext>
            </p:extLst>
          </p:nvPr>
        </p:nvGraphicFramePr>
        <p:xfrm>
          <a:off x="97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文字版面配置區 1"/>
          <p:cNvSpPr txBox="1">
            <a:spLocks/>
          </p:cNvSpPr>
          <p:nvPr/>
        </p:nvSpPr>
        <p:spPr bwMode="auto">
          <a:xfrm>
            <a:off x="2592000" y="14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51" name="文字版面配置區 1"/>
          <p:cNvSpPr txBox="1">
            <a:spLocks/>
          </p:cNvSpPr>
          <p:nvPr/>
        </p:nvSpPr>
        <p:spPr bwMode="auto">
          <a:xfrm>
            <a:off x="20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53" name="直線單箭頭接點 52"/>
          <p:cNvCxnSpPr/>
          <p:nvPr/>
        </p:nvCxnSpPr>
        <p:spPr bwMode="auto">
          <a:xfrm flipV="1">
            <a:off x="295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54" name="直線單箭頭接點 53"/>
          <p:cNvCxnSpPr/>
          <p:nvPr/>
        </p:nvCxnSpPr>
        <p:spPr bwMode="auto">
          <a:xfrm flipV="1">
            <a:off x="2412000" y="1089000"/>
            <a:ext cx="18000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11778"/>
              </p:ext>
            </p:extLst>
          </p:nvPr>
        </p:nvGraphicFramePr>
        <p:xfrm>
          <a:off x="5292000" y="3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H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字版面配置區 1"/>
          <p:cNvSpPr txBox="1">
            <a:spLocks/>
          </p:cNvSpPr>
          <p:nvPr/>
        </p:nvSpPr>
        <p:spPr bwMode="auto">
          <a:xfrm>
            <a:off x="6912000" y="1449000"/>
            <a:ext cx="19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 flipV="1">
            <a:off x="7272000" y="10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2953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內容版面配置區 33"/>
          <p:cNvSpPr>
            <a:spLocks noGrp="1"/>
          </p:cNvSpPr>
          <p:nvPr>
            <p:ph idx="1"/>
          </p:nvPr>
        </p:nvSpPr>
        <p:spPr>
          <a:xfrm>
            <a:off x="251460" y="4869180"/>
            <a:ext cx="5760720" cy="431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TW" sz="2000" b="1" kern="1200" dirty="0" smtClean="0">
                <a:solidFill>
                  <a:srgbClr val="000000"/>
                </a:solidFill>
                <a:latin typeface="+mj-lt"/>
              </a:rPr>
              <a:t>Figure 3.1:</a:t>
            </a:r>
            <a:r>
              <a:rPr lang="en-US" altLang="zh-TW" sz="2000" kern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2000" b="0" kern="1200" dirty="0" smtClean="0">
                <a:solidFill>
                  <a:srgbClr val="000000"/>
                </a:solidFill>
                <a:latin typeface="+mj-lt"/>
              </a:rPr>
              <a:t>Inserting and deleting elements in a stack</a:t>
            </a:r>
            <a:endParaRPr lang="zh-TW" altLang="en-US" sz="2000" b="0" dirty="0" smtClean="0">
              <a:latin typeface="+mj-lt"/>
            </a:endParaRPr>
          </a:p>
        </p:txBody>
      </p:sp>
      <p:sp>
        <p:nvSpPr>
          <p:cNvPr id="6147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F7C7D2-DECF-49D3-A2C4-F7F4B461F149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6244"/>
              </p:ext>
            </p:extLst>
          </p:nvPr>
        </p:nvGraphicFramePr>
        <p:xfrm>
          <a:off x="395478" y="2132838"/>
          <a:ext cx="432000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54391"/>
              </p:ext>
            </p:extLst>
          </p:nvPr>
        </p:nvGraphicFramePr>
        <p:xfrm>
          <a:off x="6156198" y="2132838"/>
          <a:ext cx="432000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E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D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B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28360"/>
              </p:ext>
            </p:extLst>
          </p:nvPr>
        </p:nvGraphicFramePr>
        <p:xfrm>
          <a:off x="4716018" y="2132838"/>
          <a:ext cx="432000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D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B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0376"/>
              </p:ext>
            </p:extLst>
          </p:nvPr>
        </p:nvGraphicFramePr>
        <p:xfrm>
          <a:off x="3275838" y="2132838"/>
          <a:ext cx="431291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B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36401"/>
              </p:ext>
            </p:extLst>
          </p:nvPr>
        </p:nvGraphicFramePr>
        <p:xfrm>
          <a:off x="1835658" y="2132838"/>
          <a:ext cx="431799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B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73815"/>
              </p:ext>
            </p:extLst>
          </p:nvPr>
        </p:nvGraphicFramePr>
        <p:xfrm>
          <a:off x="7596378" y="2132838"/>
          <a:ext cx="432000" cy="2160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117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j-lt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D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C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B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j-lt"/>
                          <a:cs typeface="Arial" pitchFamily="34" charset="0"/>
                        </a:rPr>
                        <a:t>A</a:t>
                      </a:r>
                      <a:endParaRPr lang="zh-TW" altLang="en-US" sz="2400" dirty="0">
                        <a:latin typeface="+mj-lt"/>
                        <a:cs typeface="Arial" pitchFamily="34" charset="0"/>
                      </a:endParaRPr>
                    </a:p>
                  </a:txBody>
                  <a:tcPr marL="90000" marR="90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29" name="Text Box 11"/>
          <p:cNvSpPr txBox="1">
            <a:spLocks noChangeArrowheads="1"/>
          </p:cNvSpPr>
          <p:nvPr/>
        </p:nvSpPr>
        <p:spPr bwMode="auto">
          <a:xfrm>
            <a:off x="827532" y="3861054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267712" y="342900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707892" y="2996946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148072" y="2564892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028432" y="2564892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588252" y="2132838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bIns="0"/>
          <a:lstStyle/>
          <a:p>
            <a:pPr eaLnBrk="1" hangingPunct="1">
              <a:defRPr/>
            </a:pPr>
            <a:r>
              <a:rPr kumimoji="1" lang="en-US" altLang="zh-TW" sz="2400" b="0" spc="300" dirty="0" smtClean="0">
                <a:latin typeface="+mj-lt"/>
                <a:ea typeface="Arial Unicode MS" pitchFamily="34" charset="-120"/>
                <a:cs typeface="Arial" charset="0"/>
                <a:sym typeface="Symbol"/>
              </a:rPr>
              <a:t></a:t>
            </a:r>
            <a:r>
              <a:rPr kumimoji="1" lang="en-US" altLang="zh-TW" sz="2400" b="0" dirty="0" smtClean="0">
                <a:latin typeface="+mj-lt"/>
                <a:ea typeface="Arial Unicode MS" pitchFamily="34" charset="-120"/>
                <a:cs typeface="Arial" charset="0"/>
              </a:rPr>
              <a:t>top</a:t>
            </a:r>
            <a:endParaRPr kumimoji="1" lang="en-US" altLang="zh-TW" sz="24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691640" y="4293108"/>
            <a:ext cx="72009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bIns="0" anchor="ctr" anchorCtr="0"/>
          <a:lstStyle/>
          <a:p>
            <a:pPr algn="ctr" eaLnBrk="1" hangingPunct="1">
              <a:defRPr/>
            </a:pPr>
            <a:r>
              <a:rPr kumimoji="1" lang="en-US" altLang="zh-TW" sz="2200" b="0" dirty="0" smtClean="0">
                <a:latin typeface="+mj-lt"/>
                <a:ea typeface="Arial Unicode MS" pitchFamily="34" charset="-120"/>
                <a:cs typeface="Arial" charset="0"/>
              </a:rPr>
              <a:t>add</a:t>
            </a:r>
            <a:endParaRPr kumimoji="1" lang="en-US" altLang="zh-TW" sz="22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452360" y="4293108"/>
            <a:ext cx="72009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bIns="0" anchor="ctr" anchorCtr="0"/>
          <a:lstStyle/>
          <a:p>
            <a:pPr algn="ctr" eaLnBrk="1" hangingPunct="1">
              <a:defRPr/>
            </a:pPr>
            <a:r>
              <a:rPr kumimoji="1" lang="en-US" altLang="zh-TW" sz="2200" b="0" dirty="0" smtClean="0">
                <a:latin typeface="+mj-lt"/>
                <a:ea typeface="Arial Unicode MS" pitchFamily="34" charset="-120"/>
                <a:cs typeface="Arial" charset="0"/>
              </a:rPr>
              <a:t>pop</a:t>
            </a:r>
            <a:endParaRPr kumimoji="1" lang="en-US" altLang="zh-TW" sz="2200" b="0" dirty="0">
              <a:latin typeface="+mj-lt"/>
              <a:ea typeface="Arial Unicode MS" pitchFamily="34" charset="-120"/>
              <a:cs typeface="Arial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131820" y="4293108"/>
            <a:ext cx="72009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bIns="0" anchor="ctr" anchorCtr="0"/>
          <a:lstStyle/>
          <a:p>
            <a:pPr algn="ctr" eaLnBrk="1" hangingPunct="1">
              <a:defRPr/>
            </a:pPr>
            <a:r>
              <a:rPr kumimoji="1" lang="en-US" altLang="zh-TW" sz="2200" b="0" dirty="0">
                <a:latin typeface="+mj-lt"/>
                <a:ea typeface="Arial Unicode MS" pitchFamily="34" charset="-120"/>
                <a:cs typeface="Arial" charset="0"/>
              </a:rPr>
              <a:t>add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572000" y="4293108"/>
            <a:ext cx="72009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bIns="0" anchor="ctr" anchorCtr="0"/>
          <a:lstStyle/>
          <a:p>
            <a:pPr algn="ctr" eaLnBrk="1" hangingPunct="1">
              <a:defRPr/>
            </a:pPr>
            <a:r>
              <a:rPr kumimoji="1" lang="en-US" altLang="zh-TW" sz="2200" b="0" dirty="0">
                <a:latin typeface="+mj-lt"/>
                <a:ea typeface="Arial Unicode MS" pitchFamily="34" charset="-120"/>
                <a:cs typeface="Arial" charset="0"/>
              </a:rPr>
              <a:t>add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012180" y="4293108"/>
            <a:ext cx="72009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bIns="0" anchor="ctr" anchorCtr="0"/>
          <a:lstStyle/>
          <a:p>
            <a:pPr algn="ctr" eaLnBrk="1" hangingPunct="1">
              <a:defRPr/>
            </a:pPr>
            <a:r>
              <a:rPr kumimoji="1" lang="en-US" altLang="zh-TW" sz="2200" b="0" dirty="0">
                <a:latin typeface="+mj-lt"/>
                <a:ea typeface="Arial Unicode MS" pitchFamily="34" charset="-120"/>
                <a:cs typeface="Arial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投影片編號版面配置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9ACC99-5E2A-47C9-83DC-EDA48A57559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718" name="文字方塊 89"/>
          <p:cNvSpPr txBox="1">
            <a:spLocks noChangeArrowheads="1"/>
          </p:cNvSpPr>
          <p:nvPr/>
        </p:nvSpPr>
        <p:spPr bwMode="auto">
          <a:xfrm>
            <a:off x="4032000" y="162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algn="ctr"/>
            <a:r>
              <a:rPr lang="en-US" altLang="zh-TW" b="0" dirty="0"/>
              <a:t>Deletion</a:t>
            </a:r>
          </a:p>
        </p:txBody>
      </p:sp>
      <p:sp>
        <p:nvSpPr>
          <p:cNvPr id="28719" name="文字方塊 90"/>
          <p:cNvSpPr txBox="1">
            <a:spLocks noChangeArrowheads="1"/>
          </p:cNvSpPr>
          <p:nvPr/>
        </p:nvSpPr>
        <p:spPr bwMode="auto">
          <a:xfrm>
            <a:off x="6012000" y="72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 smtClean="0"/>
              <a:t>empty queue</a:t>
            </a:r>
            <a:endParaRPr lang="zh-TW" altLang="en-US" b="0" dirty="0"/>
          </a:p>
        </p:txBody>
      </p:sp>
      <p:sp>
        <p:nvSpPr>
          <p:cNvPr id="44" name="文字方塊 89"/>
          <p:cNvSpPr txBox="1">
            <a:spLocks noChangeArrowheads="1"/>
          </p:cNvSpPr>
          <p:nvPr/>
        </p:nvSpPr>
        <p:spPr bwMode="auto">
          <a:xfrm>
            <a:off x="4032000" y="486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 smtClean="0"/>
              <a:t>Addition</a:t>
            </a:r>
            <a:endParaRPr lang="zh-TW" altLang="en-US" b="0" dirty="0"/>
          </a:p>
        </p:txBody>
      </p:sp>
      <p:sp>
        <p:nvSpPr>
          <p:cNvPr id="45" name="文字方塊 90"/>
          <p:cNvSpPr txBox="1">
            <a:spLocks noChangeArrowheads="1"/>
          </p:cNvSpPr>
          <p:nvPr/>
        </p:nvSpPr>
        <p:spPr bwMode="auto">
          <a:xfrm>
            <a:off x="1259586" y="3861054"/>
            <a:ext cx="1440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 smtClean="0"/>
              <a:t>full queue</a:t>
            </a:r>
            <a:endParaRPr lang="zh-TW" altLang="en-US" b="0" dirty="0"/>
          </a:p>
        </p:txBody>
      </p:sp>
      <p:sp>
        <p:nvSpPr>
          <p:cNvPr id="46" name="文字方塊 90"/>
          <p:cNvSpPr txBox="1">
            <a:spLocks noChangeArrowheads="1"/>
          </p:cNvSpPr>
          <p:nvPr/>
        </p:nvSpPr>
        <p:spPr bwMode="auto">
          <a:xfrm>
            <a:off x="5724144" y="3284982"/>
            <a:ext cx="288036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dirty="0" smtClean="0">
                <a:solidFill>
                  <a:srgbClr val="FF0000"/>
                </a:solidFill>
              </a:rPr>
              <a:t>CANNOT DISTINGUISH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7" name="文字方塊 90"/>
          <p:cNvSpPr txBox="1">
            <a:spLocks noChangeArrowheads="1"/>
          </p:cNvSpPr>
          <p:nvPr/>
        </p:nvSpPr>
        <p:spPr bwMode="auto">
          <a:xfrm>
            <a:off x="6876288" y="2852928"/>
            <a:ext cx="57607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sym typeface="Symbol"/>
              </a:rPr>
              <a:t>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文字方塊 90"/>
          <p:cNvSpPr txBox="1">
            <a:spLocks noChangeArrowheads="1"/>
          </p:cNvSpPr>
          <p:nvPr/>
        </p:nvSpPr>
        <p:spPr bwMode="auto">
          <a:xfrm>
            <a:off x="6876288" y="3717036"/>
            <a:ext cx="57607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sym typeface="Symbol"/>
              </a:rPr>
              <a:t>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45450"/>
              </p:ext>
            </p:extLst>
          </p:nvPr>
        </p:nvGraphicFramePr>
        <p:xfrm>
          <a:off x="972000" y="45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版面配置區 1"/>
          <p:cNvSpPr txBox="1">
            <a:spLocks/>
          </p:cNvSpPr>
          <p:nvPr/>
        </p:nvSpPr>
        <p:spPr bwMode="auto">
          <a:xfrm>
            <a:off x="2592000" y="55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0" name="文字版面配置區 1"/>
          <p:cNvSpPr txBox="1">
            <a:spLocks/>
          </p:cNvSpPr>
          <p:nvPr/>
        </p:nvSpPr>
        <p:spPr bwMode="auto">
          <a:xfrm>
            <a:off x="2052000" y="612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2952000" y="52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/>
          <p:nvPr/>
        </p:nvCxnSpPr>
        <p:spPr bwMode="auto">
          <a:xfrm flipV="1">
            <a:off x="2412000" y="5229000"/>
            <a:ext cx="18000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05190"/>
              </p:ext>
            </p:extLst>
          </p:nvPr>
        </p:nvGraphicFramePr>
        <p:xfrm>
          <a:off x="5292000" y="45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H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版面配置區 1"/>
          <p:cNvSpPr txBox="1">
            <a:spLocks/>
          </p:cNvSpPr>
          <p:nvPr/>
        </p:nvSpPr>
        <p:spPr bwMode="auto">
          <a:xfrm>
            <a:off x="6912000" y="5589000"/>
            <a:ext cx="19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7272000" y="52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3593"/>
              </p:ext>
            </p:extLst>
          </p:nvPr>
        </p:nvGraphicFramePr>
        <p:xfrm>
          <a:off x="972000" y="12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H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版面配置區 1"/>
          <p:cNvSpPr txBox="1">
            <a:spLocks/>
          </p:cNvSpPr>
          <p:nvPr/>
        </p:nvSpPr>
        <p:spPr bwMode="auto">
          <a:xfrm>
            <a:off x="2232000" y="28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8" name="文字版面配置區 1"/>
          <p:cNvSpPr txBox="1">
            <a:spLocks/>
          </p:cNvSpPr>
          <p:nvPr/>
        </p:nvSpPr>
        <p:spPr bwMode="auto">
          <a:xfrm>
            <a:off x="2592000" y="23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952000" y="19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 flipV="1">
            <a:off x="2592000" y="1989000"/>
            <a:ext cx="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8919"/>
              </p:ext>
            </p:extLst>
          </p:nvPr>
        </p:nvGraphicFramePr>
        <p:xfrm>
          <a:off x="5292000" y="126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文字版面配置區 1"/>
          <p:cNvSpPr txBox="1">
            <a:spLocks/>
          </p:cNvSpPr>
          <p:nvPr/>
        </p:nvSpPr>
        <p:spPr bwMode="auto">
          <a:xfrm>
            <a:off x="6912000" y="2349000"/>
            <a:ext cx="19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33" name="直線單箭頭接點 32"/>
          <p:cNvCxnSpPr/>
          <p:nvPr/>
        </p:nvCxnSpPr>
        <p:spPr bwMode="auto">
          <a:xfrm flipV="1">
            <a:off x="7272000" y="19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4202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744468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3.10:  </a:t>
            </a:r>
            <a:r>
              <a:rPr lang="en-US" altLang="zh-TW" dirty="0" smtClean="0"/>
              <a:t>Adding to a queue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514" y="260604"/>
            <a:ext cx="7776972" cy="3168396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at rear of queue.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queue full, double capacity</a:t>
            </a:r>
          </a:p>
          <a:p>
            <a:pPr marL="1074738" lvl="0"/>
            <a:r>
              <a:rPr lang="en-US" altLang="zh-TW" b="1" dirty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code to double queue capacity comes here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[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165342"/>
            <a:ext cx="4176522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3.12: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queue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005072"/>
            <a:ext cx="7776972" cy="2160270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Pop</a:t>
            </a:r>
            <a:r>
              <a:rPr lang="en-US" altLang="zh-TW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Delete front element from queue.</a:t>
            </a:r>
            <a:endParaRPr lang="en-US" altLang="zh-TW" b="1" dirty="0">
              <a:solidFill>
                <a:srgbClr val="000000"/>
              </a:solidFill>
            </a:endParaRP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 err="1">
                <a:solidFill>
                  <a:srgbClr val="000000"/>
                </a:solidFill>
              </a:rPr>
              <a:t>IsEmpty</a:t>
            </a:r>
            <a:r>
              <a:rPr lang="en-US" altLang="zh-TW" dirty="0">
                <a:solidFill>
                  <a:srgbClr val="000000"/>
                </a:solidFill>
              </a:rPr>
              <a:t>()) </a:t>
            </a:r>
            <a:r>
              <a:rPr lang="en-US" altLang="zh-TW" b="1" dirty="0">
                <a:solidFill>
                  <a:srgbClr val="000000"/>
                </a:solidFill>
              </a:rPr>
              <a:t>throw</a:t>
            </a:r>
            <a:r>
              <a:rPr lang="en-US" altLang="zh-TW" dirty="0">
                <a:solidFill>
                  <a:srgbClr val="000000"/>
                </a:solidFill>
              </a:rPr>
              <a:t> “Queue is empty. Cannot delete.”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front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pc="400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front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1)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endParaRPr lang="en-US" altLang="zh-TW" i="1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55FDC-256C-43A0-B2C7-FDC79EFA24A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6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744468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3.10:  </a:t>
            </a:r>
            <a:r>
              <a:rPr lang="en-US" altLang="zh-TW" dirty="0" smtClean="0"/>
              <a:t>Adding to a queue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514" y="260604"/>
            <a:ext cx="7776972" cy="3168396"/>
          </a:xfrm>
        </p:spPr>
        <p:txBody>
          <a:bodyPr/>
          <a:lstStyle/>
          <a:p>
            <a:r>
              <a:rPr lang="en-US" altLang="zh-TW" b="1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  <a:cs typeface="+mn-cs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&gt;</a:t>
            </a:r>
            <a:endParaRPr lang="en-US" altLang="zh-TW" dirty="0"/>
          </a:p>
          <a:p>
            <a:r>
              <a:rPr lang="en-US" altLang="zh-TW" b="1" dirty="0"/>
              <a:t>void</a:t>
            </a:r>
            <a:r>
              <a:rPr lang="en-US" altLang="zh-TW" dirty="0"/>
              <a:t> </a:t>
            </a:r>
            <a:r>
              <a:rPr lang="en-US" altLang="zh-TW" i="1" dirty="0" smtClean="0">
                <a:solidFill>
                  <a:srgbClr val="000000"/>
                </a:solidFill>
                <a:cs typeface="+mn-cs"/>
              </a:rPr>
              <a:t>Queue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&gt;</a:t>
            </a:r>
            <a:r>
              <a:rPr lang="en-US" altLang="zh-TW" dirty="0" smtClean="0"/>
              <a:t>::</a:t>
            </a:r>
            <a:r>
              <a:rPr lang="en-US" altLang="zh-TW" i="1" dirty="0" smtClean="0"/>
              <a:t>Push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i="1" dirty="0"/>
              <a:t>T&amp; x</a:t>
            </a:r>
            <a:r>
              <a:rPr lang="en-US" altLang="zh-TW" dirty="0"/>
              <a:t>)</a:t>
            </a:r>
          </a:p>
          <a:p>
            <a:r>
              <a:rPr lang="en-US" altLang="zh-TW" b="1" dirty="0"/>
              <a:t>{//</a:t>
            </a:r>
            <a:r>
              <a:rPr lang="en-US" altLang="zh-TW" dirty="0"/>
              <a:t> Add </a:t>
            </a:r>
            <a:r>
              <a:rPr lang="en-US" altLang="zh-TW" i="1" dirty="0"/>
              <a:t>x</a:t>
            </a:r>
            <a:r>
              <a:rPr lang="en-US" altLang="zh-TW" dirty="0"/>
              <a:t> </a:t>
            </a:r>
            <a:r>
              <a:rPr lang="en-US" altLang="zh-TW" dirty="0" smtClean="0"/>
              <a:t>at rear of queue.</a:t>
            </a:r>
            <a:endParaRPr lang="en-US" altLang="zh-TW" dirty="0"/>
          </a:p>
          <a:p>
            <a:pPr marL="541338"/>
            <a:r>
              <a:rPr lang="en-US" altLang="zh-TW" b="1" dirty="0" smtClean="0"/>
              <a:t>if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cs typeface="+mn-cs"/>
              </a:rPr>
              <a:t>rear</a:t>
            </a:r>
            <a:r>
              <a:rPr lang="en-US" altLang="zh-TW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+mn-cs"/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+mn-cs"/>
              </a:rPr>
              <a:t>capacity</a:t>
            </a:r>
            <a:r>
              <a:rPr lang="en-US" altLang="zh-TW" dirty="0" smtClean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 smtClean="0"/>
              <a:t>)</a:t>
            </a:r>
          </a:p>
          <a:p>
            <a:pPr marL="541338"/>
            <a:r>
              <a:rPr lang="en-US" altLang="zh-TW" b="1" dirty="0" smtClean="0"/>
              <a:t>{//</a:t>
            </a:r>
            <a:r>
              <a:rPr lang="en-US" altLang="zh-TW" dirty="0" smtClean="0"/>
              <a:t> queue full, double capacity</a:t>
            </a:r>
            <a:endParaRPr lang="en-US" altLang="zh-TW" dirty="0"/>
          </a:p>
          <a:p>
            <a:pPr marL="1074738"/>
            <a:r>
              <a:rPr lang="en-US" altLang="zh-TW" b="1" dirty="0" smtClean="0"/>
              <a:t>//</a:t>
            </a:r>
            <a:r>
              <a:rPr lang="en-US" altLang="zh-TW" dirty="0" smtClean="0"/>
              <a:t> code to double queue capacity comes here</a:t>
            </a:r>
            <a:endParaRPr lang="en-US" altLang="zh-TW" dirty="0"/>
          </a:p>
          <a:p>
            <a:pPr marL="541338"/>
            <a:r>
              <a:rPr lang="en-US" altLang="zh-TW" b="1" dirty="0" smtClean="0"/>
              <a:t>}</a:t>
            </a:r>
          </a:p>
          <a:p>
            <a:pPr marL="541338"/>
            <a:r>
              <a:rPr lang="en-US" altLang="zh-TW" i="1" dirty="0"/>
              <a:t>rear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r>
              <a:rPr lang="en-US" altLang="zh-TW" dirty="0" smtClean="0"/>
              <a:t> </a:t>
            </a:r>
          </a:p>
          <a:p>
            <a:pPr marL="541338"/>
            <a:r>
              <a:rPr lang="en-US" altLang="zh-TW" i="1" dirty="0" smtClean="0"/>
              <a:t>queue</a:t>
            </a:r>
            <a:r>
              <a:rPr lang="en-US" altLang="zh-TW" dirty="0" smtClean="0"/>
              <a:t> [</a:t>
            </a:r>
            <a:r>
              <a:rPr lang="en-US" altLang="zh-TW" i="1" dirty="0" smtClean="0"/>
              <a:t>rear</a:t>
            </a:r>
            <a:r>
              <a:rPr lang="en-US" altLang="zh-TW" dirty="0" smtClean="0"/>
              <a:t>]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b="1" dirty="0" smtClean="0"/>
              <a:t>;</a:t>
            </a:r>
          </a:p>
          <a:p>
            <a:r>
              <a:rPr lang="en-US" altLang="zh-TW" b="1" dirty="0" smtClean="0"/>
              <a:t>}</a:t>
            </a:r>
            <a:endParaRPr lang="en-US" altLang="zh-TW" b="1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165342"/>
            <a:ext cx="4176522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3.12: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queue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005072"/>
            <a:ext cx="7776972" cy="2160270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olidFill>
                  <a:srgbClr val="000000"/>
                </a:solidFill>
                <a:cs typeface="+mn-cs"/>
              </a:rPr>
              <a:t>Queue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&gt;</a:t>
            </a:r>
            <a:r>
              <a:rPr lang="en-US" altLang="zh-TW" dirty="0" smtClean="0"/>
              <a:t>::</a:t>
            </a:r>
            <a:r>
              <a:rPr lang="en-US" altLang="zh-TW" i="1" dirty="0"/>
              <a:t>Pop</a:t>
            </a:r>
            <a:r>
              <a:rPr lang="en-US" altLang="zh-TW" dirty="0"/>
              <a:t>()</a:t>
            </a:r>
          </a:p>
          <a:p>
            <a:r>
              <a:rPr lang="en-US" altLang="zh-TW" b="1" dirty="0" smtClean="0"/>
              <a:t>{</a:t>
            </a:r>
            <a:r>
              <a:rPr lang="en-US" altLang="zh-TW" b="1" dirty="0" smtClean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Delete front element </a:t>
            </a:r>
            <a:r>
              <a:rPr lang="en-US" altLang="zh-TW" dirty="0">
                <a:solidFill>
                  <a:srgbClr val="000000"/>
                </a:solidFill>
              </a:rPr>
              <a:t>from </a:t>
            </a:r>
            <a:r>
              <a:rPr lang="en-US" altLang="zh-TW" dirty="0" smtClean="0">
                <a:solidFill>
                  <a:srgbClr val="000000"/>
                </a:solidFill>
              </a:rPr>
              <a:t>queue.</a:t>
            </a:r>
            <a:endParaRPr lang="en-US" altLang="zh-TW" b="1" dirty="0"/>
          </a:p>
          <a:p>
            <a:pPr marL="541338"/>
            <a:r>
              <a:rPr lang="en-US" altLang="zh-TW" b="1" dirty="0" smtClean="0"/>
              <a:t>if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i="1" dirty="0" err="1"/>
              <a:t>IsEmpty</a:t>
            </a:r>
            <a:r>
              <a:rPr lang="en-US" altLang="zh-TW" dirty="0" smtClean="0"/>
              <a:t>()) </a:t>
            </a:r>
            <a:r>
              <a:rPr lang="en-US" altLang="zh-TW" b="1" dirty="0"/>
              <a:t>throw</a:t>
            </a:r>
            <a:r>
              <a:rPr lang="en-US" altLang="zh-TW" dirty="0"/>
              <a:t> “Queue is empty. Cannot delete.”</a:t>
            </a:r>
            <a:r>
              <a:rPr lang="en-US" altLang="zh-TW" b="1" dirty="0"/>
              <a:t>;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400" dirty="0" smtClean="0">
                <a:solidFill>
                  <a:srgbClr val="000000"/>
                </a:solidFill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</a:rPr>
              <a:t>front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i="1" dirty="0" smtClean="0"/>
          </a:p>
          <a:p>
            <a:r>
              <a:rPr lang="en-US" altLang="zh-TW" b="1" dirty="0" smtClean="0"/>
              <a:t>}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55FDC-256C-43A0-B2C7-FDC79EFA24AD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版面配置區 3"/>
          <p:cNvSpPr>
            <a:spLocks noGrp="1"/>
          </p:cNvSpPr>
          <p:nvPr>
            <p:ph type="body" idx="1"/>
          </p:nvPr>
        </p:nvSpPr>
        <p:spPr>
          <a:xfrm>
            <a:off x="5580126" y="5877306"/>
            <a:ext cx="2782627" cy="432000"/>
          </a:xfrm>
        </p:spPr>
        <p:txBody>
          <a:bodyPr/>
          <a:lstStyle/>
          <a:p>
            <a:r>
              <a:rPr lang="en-US" altLang="zh-TW" b="0" dirty="0" smtClean="0">
                <a:latin typeface="+mj-lt"/>
              </a:rPr>
              <a:t>(a) A full circular queue</a:t>
            </a:r>
            <a:endParaRPr lang="zh-TW" altLang="en-US" b="0" dirty="0" smtClean="0">
              <a:latin typeface="+mj-lt"/>
            </a:endParaRPr>
          </a:p>
        </p:txBody>
      </p:sp>
      <p:sp>
        <p:nvSpPr>
          <p:cNvPr id="35" name="文字版面配置區 1"/>
          <p:cNvSpPr>
            <a:spLocks noGrp="1"/>
          </p:cNvSpPr>
          <p:nvPr>
            <p:ph sz="half" idx="2"/>
          </p:nvPr>
        </p:nvSpPr>
        <p:spPr>
          <a:xfrm>
            <a:off x="539496" y="548640"/>
            <a:ext cx="5904928" cy="3167761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at rear of queue.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queue full, double capacity</a:t>
            </a:r>
          </a:p>
          <a:p>
            <a:pPr marL="1074738" lvl="0"/>
            <a:r>
              <a:rPr lang="en-US" altLang="zh-TW" b="1" dirty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code to double queue capacity comes here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[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>
          <a:xfrm>
            <a:off x="395288" y="5876925"/>
            <a:ext cx="4320730" cy="432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(b) Flattened view of circular full queue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307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0880C9-557E-4916-8BCE-5DAB53B8027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57"/>
          <p:cNvSpPr>
            <a:spLocks noChangeArrowheads="1"/>
          </p:cNvSpPr>
          <p:nvPr/>
        </p:nvSpPr>
        <p:spPr bwMode="auto">
          <a:xfrm>
            <a:off x="5724144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38" name="直線接點 58"/>
          <p:cNvCxnSpPr>
            <a:cxnSpLocks noChangeShapeType="1"/>
          </p:cNvCxnSpPr>
          <p:nvPr/>
        </p:nvCxnSpPr>
        <p:spPr bwMode="auto">
          <a:xfrm rot="16200000" flipH="1">
            <a:off x="5725082" y="4004135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線接點 59"/>
          <p:cNvCxnSpPr>
            <a:cxnSpLocks noChangeShapeType="1"/>
          </p:cNvCxnSpPr>
          <p:nvPr/>
        </p:nvCxnSpPr>
        <p:spPr bwMode="auto">
          <a:xfrm rot="10800000" flipH="1">
            <a:off x="5724144" y="4005072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線接點 60"/>
          <p:cNvCxnSpPr>
            <a:cxnSpLocks noChangeShapeType="1"/>
            <a:stCxn id="37" idx="1"/>
            <a:endCxn id="37" idx="5"/>
          </p:cNvCxnSpPr>
          <p:nvPr/>
        </p:nvCxnSpPr>
        <p:spPr bwMode="auto">
          <a:xfrm>
            <a:off x="6061557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線接點 61"/>
          <p:cNvCxnSpPr>
            <a:cxnSpLocks noChangeShapeType="1"/>
            <a:stCxn id="37" idx="7"/>
            <a:endCxn id="37" idx="3"/>
          </p:cNvCxnSpPr>
          <p:nvPr/>
        </p:nvCxnSpPr>
        <p:spPr bwMode="auto">
          <a:xfrm flipH="1">
            <a:off x="6061557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橢圓 62"/>
          <p:cNvSpPr>
            <a:spLocks noChangeArrowheads="1"/>
          </p:cNvSpPr>
          <p:nvPr/>
        </p:nvSpPr>
        <p:spPr bwMode="auto">
          <a:xfrm>
            <a:off x="6300216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" name="文字方塊 63"/>
          <p:cNvSpPr txBox="1">
            <a:spLocks noChangeArrowheads="1"/>
          </p:cNvSpPr>
          <p:nvPr/>
        </p:nvSpPr>
        <p:spPr bwMode="auto">
          <a:xfrm>
            <a:off x="5878131" y="4134041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44" name="文字方塊 64"/>
          <p:cNvSpPr txBox="1">
            <a:spLocks noChangeArrowheads="1"/>
          </p:cNvSpPr>
          <p:nvPr/>
        </p:nvSpPr>
        <p:spPr bwMode="auto">
          <a:xfrm>
            <a:off x="5868606" y="3505391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45" name="文字方塊 65"/>
          <p:cNvSpPr txBox="1">
            <a:spLocks noChangeArrowheads="1"/>
          </p:cNvSpPr>
          <p:nvPr/>
        </p:nvSpPr>
        <p:spPr bwMode="auto">
          <a:xfrm>
            <a:off x="6340094" y="3016441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46" name="文字方塊 66"/>
          <p:cNvSpPr txBox="1">
            <a:spLocks noChangeArrowheads="1"/>
          </p:cNvSpPr>
          <p:nvPr/>
        </p:nvSpPr>
        <p:spPr bwMode="auto">
          <a:xfrm>
            <a:off x="7005256" y="3006916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47" name="直線單箭頭接點 77"/>
          <p:cNvCxnSpPr>
            <a:cxnSpLocks noChangeShapeType="1"/>
          </p:cNvCxnSpPr>
          <p:nvPr/>
        </p:nvCxnSpPr>
        <p:spPr bwMode="auto">
          <a:xfrm flipV="1">
            <a:off x="6012180" y="5013198"/>
            <a:ext cx="298450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8" name="文字方塊 83"/>
          <p:cNvSpPr txBox="1">
            <a:spLocks noChangeArrowheads="1"/>
          </p:cNvSpPr>
          <p:nvPr/>
        </p:nvSpPr>
        <p:spPr bwMode="auto">
          <a:xfrm>
            <a:off x="5580125" y="5301234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front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</a:t>
            </a:r>
            <a:r>
              <a:rPr lang="en-US" altLang="zh-TW" b="0" dirty="0"/>
              <a:t>5</a:t>
            </a:r>
            <a:endParaRPr lang="zh-TW" altLang="en-US" b="0" i="1" dirty="0"/>
          </a:p>
        </p:txBody>
      </p:sp>
      <p:sp>
        <p:nvSpPr>
          <p:cNvPr id="49" name="文字方塊 86"/>
          <p:cNvSpPr txBox="1">
            <a:spLocks noChangeArrowheads="1"/>
          </p:cNvSpPr>
          <p:nvPr/>
        </p:nvSpPr>
        <p:spPr bwMode="auto">
          <a:xfrm>
            <a:off x="7308468" y="5299266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rear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</a:t>
            </a:r>
            <a:r>
              <a:rPr lang="en-US" altLang="zh-TW" b="0" dirty="0"/>
              <a:t>4</a:t>
            </a:r>
            <a:endParaRPr lang="zh-TW" altLang="en-US" b="0" i="1" dirty="0"/>
          </a:p>
        </p:txBody>
      </p:sp>
      <p:cxnSp>
        <p:nvCxnSpPr>
          <p:cNvPr id="50" name="直線單箭頭接點 77"/>
          <p:cNvCxnSpPr>
            <a:cxnSpLocks noChangeShapeType="1"/>
          </p:cNvCxnSpPr>
          <p:nvPr/>
        </p:nvCxnSpPr>
        <p:spPr bwMode="auto">
          <a:xfrm rot="16200000" flipV="1">
            <a:off x="7451344" y="5015103"/>
            <a:ext cx="285750" cy="2825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1" name="文字方塊 64"/>
          <p:cNvSpPr txBox="1">
            <a:spLocks noChangeArrowheads="1"/>
          </p:cNvSpPr>
          <p:nvPr/>
        </p:nvSpPr>
        <p:spPr bwMode="auto">
          <a:xfrm>
            <a:off x="7451344" y="3499041"/>
            <a:ext cx="433387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E</a:t>
            </a:r>
            <a:endParaRPr lang="zh-TW" altLang="en-US" b="0"/>
          </a:p>
        </p:txBody>
      </p:sp>
      <p:sp>
        <p:nvSpPr>
          <p:cNvPr id="52" name="文字方塊 63"/>
          <p:cNvSpPr txBox="1">
            <a:spLocks noChangeArrowheads="1"/>
          </p:cNvSpPr>
          <p:nvPr/>
        </p:nvSpPr>
        <p:spPr bwMode="auto">
          <a:xfrm>
            <a:off x="7451344" y="4149916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F</a:t>
            </a:r>
            <a:endParaRPr lang="zh-TW" altLang="en-US" b="0"/>
          </a:p>
        </p:txBody>
      </p:sp>
      <p:sp>
        <p:nvSpPr>
          <p:cNvPr id="53" name="文字方塊 66"/>
          <p:cNvSpPr txBox="1">
            <a:spLocks noChangeArrowheads="1"/>
          </p:cNvSpPr>
          <p:nvPr/>
        </p:nvSpPr>
        <p:spPr bwMode="auto">
          <a:xfrm>
            <a:off x="7021131" y="4581716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b="0"/>
              <a:t>G</a:t>
            </a:r>
            <a:endParaRPr lang="zh-TW" altLang="en-US" b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93488"/>
              </p:ext>
            </p:extLst>
          </p:nvPr>
        </p:nvGraphicFramePr>
        <p:xfrm>
          <a:off x="972000" y="378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版面配置區 1"/>
          <p:cNvSpPr txBox="1">
            <a:spLocks/>
          </p:cNvSpPr>
          <p:nvPr/>
        </p:nvSpPr>
        <p:spPr bwMode="auto">
          <a:xfrm>
            <a:off x="2592000" y="486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7" name="文字版面配置區 1"/>
          <p:cNvSpPr txBox="1">
            <a:spLocks/>
          </p:cNvSpPr>
          <p:nvPr/>
        </p:nvSpPr>
        <p:spPr bwMode="auto">
          <a:xfrm>
            <a:off x="2052000" y="540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V="1">
            <a:off x="2952000" y="45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V="1">
            <a:off x="2412000" y="4509000"/>
            <a:ext cx="18000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6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版面配置區 3"/>
          <p:cNvSpPr>
            <a:spLocks noGrp="1"/>
          </p:cNvSpPr>
          <p:nvPr>
            <p:ph type="body" idx="1"/>
          </p:nvPr>
        </p:nvSpPr>
        <p:spPr>
          <a:xfrm>
            <a:off x="5580126" y="5877306"/>
            <a:ext cx="2782627" cy="432000"/>
          </a:xfrm>
        </p:spPr>
        <p:txBody>
          <a:bodyPr/>
          <a:lstStyle/>
          <a:p>
            <a:r>
              <a:rPr lang="en-US" altLang="zh-TW" b="0" dirty="0" smtClean="0">
                <a:latin typeface="+mj-lt"/>
              </a:rPr>
              <a:t>(a) A full circular queue</a:t>
            </a:r>
            <a:endParaRPr lang="zh-TW" altLang="en-US" b="0" dirty="0" smtClean="0">
              <a:latin typeface="+mj-lt"/>
            </a:endParaRPr>
          </a:p>
        </p:txBody>
      </p:sp>
      <p:sp>
        <p:nvSpPr>
          <p:cNvPr id="35" name="文字版面配置區 1"/>
          <p:cNvSpPr>
            <a:spLocks noGrp="1"/>
          </p:cNvSpPr>
          <p:nvPr>
            <p:ph sz="half" idx="2"/>
          </p:nvPr>
        </p:nvSpPr>
        <p:spPr>
          <a:xfrm>
            <a:off x="539496" y="548640"/>
            <a:ext cx="5904928" cy="3167761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at rear of queue.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front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queue full, double capacity</a:t>
            </a:r>
          </a:p>
          <a:p>
            <a:pPr marL="1074738" lvl="0"/>
            <a:r>
              <a:rPr lang="en-US" altLang="zh-TW" b="1" dirty="0">
                <a:solidFill>
                  <a:srgbClr val="000000"/>
                </a:solidFill>
              </a:rPr>
              <a:t>//</a:t>
            </a:r>
            <a:r>
              <a:rPr lang="en-US" altLang="zh-TW" dirty="0">
                <a:solidFill>
                  <a:srgbClr val="000000"/>
                </a:solidFill>
              </a:rPr>
              <a:t> code to double queue capacity comes here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queue</a:t>
            </a:r>
            <a:r>
              <a:rPr lang="en-US" altLang="zh-TW" dirty="0">
                <a:solidFill>
                  <a:srgbClr val="000000"/>
                </a:solidFill>
              </a:rPr>
              <a:t> [</a:t>
            </a:r>
            <a:r>
              <a:rPr lang="en-US" altLang="zh-TW" i="1" dirty="0">
                <a:solidFill>
                  <a:srgbClr val="000000"/>
                </a:solidFill>
              </a:rPr>
              <a:t>rear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3"/>
          </p:nvPr>
        </p:nvSpPr>
        <p:spPr>
          <a:xfrm>
            <a:off x="395288" y="5876925"/>
            <a:ext cx="4320730" cy="432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(b) Flattened view of circular full queue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3072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0880C9-557E-4916-8BCE-5DAB53B8027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57"/>
          <p:cNvSpPr>
            <a:spLocks noChangeArrowheads="1"/>
          </p:cNvSpPr>
          <p:nvPr/>
        </p:nvSpPr>
        <p:spPr bwMode="auto">
          <a:xfrm>
            <a:off x="5724144" y="2852928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38" name="直線接點 58"/>
          <p:cNvCxnSpPr>
            <a:cxnSpLocks noChangeShapeType="1"/>
          </p:cNvCxnSpPr>
          <p:nvPr/>
        </p:nvCxnSpPr>
        <p:spPr bwMode="auto">
          <a:xfrm rot="16200000" flipH="1">
            <a:off x="5725082" y="4004135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線接點 59"/>
          <p:cNvCxnSpPr>
            <a:cxnSpLocks noChangeShapeType="1"/>
          </p:cNvCxnSpPr>
          <p:nvPr/>
        </p:nvCxnSpPr>
        <p:spPr bwMode="auto">
          <a:xfrm rot="10800000" flipH="1">
            <a:off x="5724144" y="4005072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線接點 60"/>
          <p:cNvCxnSpPr>
            <a:cxnSpLocks noChangeShapeType="1"/>
            <a:stCxn id="37" idx="1"/>
            <a:endCxn id="37" idx="5"/>
          </p:cNvCxnSpPr>
          <p:nvPr/>
        </p:nvCxnSpPr>
        <p:spPr bwMode="auto">
          <a:xfrm>
            <a:off x="6061557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線接點 61"/>
          <p:cNvCxnSpPr>
            <a:cxnSpLocks noChangeShapeType="1"/>
            <a:stCxn id="37" idx="7"/>
            <a:endCxn id="37" idx="3"/>
          </p:cNvCxnSpPr>
          <p:nvPr/>
        </p:nvCxnSpPr>
        <p:spPr bwMode="auto">
          <a:xfrm flipH="1">
            <a:off x="6061557" y="3190341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橢圓 62"/>
          <p:cNvSpPr>
            <a:spLocks noChangeArrowheads="1"/>
          </p:cNvSpPr>
          <p:nvPr/>
        </p:nvSpPr>
        <p:spPr bwMode="auto">
          <a:xfrm>
            <a:off x="6300216" y="3429000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3" name="文字方塊 63"/>
          <p:cNvSpPr txBox="1">
            <a:spLocks noChangeArrowheads="1"/>
          </p:cNvSpPr>
          <p:nvPr/>
        </p:nvSpPr>
        <p:spPr bwMode="auto">
          <a:xfrm>
            <a:off x="5878131" y="4134041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44" name="文字方塊 64"/>
          <p:cNvSpPr txBox="1">
            <a:spLocks noChangeArrowheads="1"/>
          </p:cNvSpPr>
          <p:nvPr/>
        </p:nvSpPr>
        <p:spPr bwMode="auto">
          <a:xfrm>
            <a:off x="5868606" y="3505391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45" name="文字方塊 65"/>
          <p:cNvSpPr txBox="1">
            <a:spLocks noChangeArrowheads="1"/>
          </p:cNvSpPr>
          <p:nvPr/>
        </p:nvSpPr>
        <p:spPr bwMode="auto">
          <a:xfrm>
            <a:off x="6340094" y="3016441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46" name="文字方塊 66"/>
          <p:cNvSpPr txBox="1">
            <a:spLocks noChangeArrowheads="1"/>
          </p:cNvSpPr>
          <p:nvPr/>
        </p:nvSpPr>
        <p:spPr bwMode="auto">
          <a:xfrm>
            <a:off x="7005256" y="3006916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47" name="直線單箭頭接點 77"/>
          <p:cNvCxnSpPr>
            <a:cxnSpLocks noChangeShapeType="1"/>
          </p:cNvCxnSpPr>
          <p:nvPr/>
        </p:nvCxnSpPr>
        <p:spPr bwMode="auto">
          <a:xfrm flipV="1">
            <a:off x="6012180" y="5013198"/>
            <a:ext cx="298450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8" name="文字方塊 83"/>
          <p:cNvSpPr txBox="1">
            <a:spLocks noChangeArrowheads="1"/>
          </p:cNvSpPr>
          <p:nvPr/>
        </p:nvSpPr>
        <p:spPr bwMode="auto">
          <a:xfrm>
            <a:off x="5580125" y="5301234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front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0</a:t>
            </a:r>
            <a:endParaRPr lang="zh-TW" altLang="en-US" b="0" i="1" dirty="0"/>
          </a:p>
        </p:txBody>
      </p:sp>
      <p:sp>
        <p:nvSpPr>
          <p:cNvPr id="49" name="文字方塊 86"/>
          <p:cNvSpPr txBox="1">
            <a:spLocks noChangeArrowheads="1"/>
          </p:cNvSpPr>
          <p:nvPr/>
        </p:nvSpPr>
        <p:spPr bwMode="auto">
          <a:xfrm>
            <a:off x="7308468" y="5299266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rear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7</a:t>
            </a:r>
            <a:endParaRPr lang="zh-TW" altLang="en-US" b="0" i="1" dirty="0"/>
          </a:p>
        </p:txBody>
      </p:sp>
      <p:cxnSp>
        <p:nvCxnSpPr>
          <p:cNvPr id="50" name="直線單箭頭接點 77"/>
          <p:cNvCxnSpPr>
            <a:cxnSpLocks noChangeShapeType="1"/>
          </p:cNvCxnSpPr>
          <p:nvPr/>
        </p:nvCxnSpPr>
        <p:spPr bwMode="auto">
          <a:xfrm rot="16200000" flipV="1">
            <a:off x="7451344" y="5015103"/>
            <a:ext cx="285750" cy="2825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1" name="文字方塊 64"/>
          <p:cNvSpPr txBox="1">
            <a:spLocks noChangeArrowheads="1"/>
          </p:cNvSpPr>
          <p:nvPr/>
        </p:nvSpPr>
        <p:spPr bwMode="auto">
          <a:xfrm>
            <a:off x="7451344" y="3499041"/>
            <a:ext cx="433387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E</a:t>
            </a:r>
            <a:endParaRPr lang="zh-TW" altLang="en-US" b="0"/>
          </a:p>
        </p:txBody>
      </p:sp>
      <p:sp>
        <p:nvSpPr>
          <p:cNvPr id="52" name="文字方塊 63"/>
          <p:cNvSpPr txBox="1">
            <a:spLocks noChangeArrowheads="1"/>
          </p:cNvSpPr>
          <p:nvPr/>
        </p:nvSpPr>
        <p:spPr bwMode="auto">
          <a:xfrm>
            <a:off x="7451344" y="4149916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F</a:t>
            </a:r>
            <a:endParaRPr lang="zh-TW" altLang="en-US" b="0"/>
          </a:p>
        </p:txBody>
      </p:sp>
      <p:sp>
        <p:nvSpPr>
          <p:cNvPr id="53" name="文字方塊 66"/>
          <p:cNvSpPr txBox="1">
            <a:spLocks noChangeArrowheads="1"/>
          </p:cNvSpPr>
          <p:nvPr/>
        </p:nvSpPr>
        <p:spPr bwMode="auto">
          <a:xfrm>
            <a:off x="7021131" y="4581716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b="0"/>
              <a:t>G</a:t>
            </a:r>
            <a:endParaRPr lang="zh-TW" altLang="en-US" b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4749"/>
              </p:ext>
            </p:extLst>
          </p:nvPr>
        </p:nvGraphicFramePr>
        <p:xfrm>
          <a:off x="972000" y="378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版面配置區 1"/>
          <p:cNvSpPr txBox="1">
            <a:spLocks/>
          </p:cNvSpPr>
          <p:nvPr/>
        </p:nvSpPr>
        <p:spPr bwMode="auto">
          <a:xfrm>
            <a:off x="792000" y="486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0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7" name="文字版面配置區 1"/>
          <p:cNvSpPr txBox="1">
            <a:spLocks/>
          </p:cNvSpPr>
          <p:nvPr/>
        </p:nvSpPr>
        <p:spPr bwMode="auto">
          <a:xfrm>
            <a:off x="3312000" y="486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7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V="1">
            <a:off x="1152000" y="45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V="1">
            <a:off x="3672000" y="45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74401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4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351837" cy="864362"/>
          </a:xfrm>
        </p:spPr>
        <p:txBody>
          <a:bodyPr/>
          <a:lstStyle/>
          <a:p>
            <a:r>
              <a:rPr lang="en-US" altLang="zh-TW" sz="4000" dirty="0"/>
              <a:t>Doubling queue capacity</a:t>
            </a:r>
            <a:endParaRPr lang="zh-TW" altLang="en-US" sz="4000" dirty="0" smtClean="0"/>
          </a:p>
        </p:txBody>
      </p:sp>
      <p:sp>
        <p:nvSpPr>
          <p:cNvPr id="33795" name="文字版面配置區 1"/>
          <p:cNvSpPr>
            <a:spLocks noGrp="1"/>
          </p:cNvSpPr>
          <p:nvPr>
            <p:ph sz="half" idx="1"/>
          </p:nvPr>
        </p:nvSpPr>
        <p:spPr>
          <a:xfrm>
            <a:off x="4427982" y="4869180"/>
            <a:ext cx="4321175" cy="432000"/>
          </a:xfrm>
        </p:spPr>
        <p:txBody>
          <a:bodyPr/>
          <a:lstStyle/>
          <a:p>
            <a:r>
              <a:rPr lang="en-US" altLang="zh-TW" dirty="0" smtClean="0"/>
              <a:t>(b) Flattened view of circular full queue</a:t>
            </a:r>
            <a:endParaRPr lang="zh-TW" altLang="en-US" dirty="0" smtClean="0"/>
          </a:p>
        </p:txBody>
      </p:sp>
      <p:sp>
        <p:nvSpPr>
          <p:cNvPr id="33796" name="文字版面配置區 3"/>
          <p:cNvSpPr>
            <a:spLocks noGrp="1"/>
          </p:cNvSpPr>
          <p:nvPr>
            <p:ph sz="half" idx="2"/>
          </p:nvPr>
        </p:nvSpPr>
        <p:spPr>
          <a:xfrm>
            <a:off x="683514" y="4869180"/>
            <a:ext cx="2736000" cy="432000"/>
          </a:xfrm>
        </p:spPr>
        <p:txBody>
          <a:bodyPr/>
          <a:lstStyle/>
          <a:p>
            <a:r>
              <a:rPr lang="en-US" altLang="zh-TW" dirty="0" smtClean="0"/>
              <a:t>(a) A full circular queue</a:t>
            </a:r>
            <a:endParaRPr lang="zh-TW" altLang="en-US" dirty="0" smtClean="0"/>
          </a:p>
        </p:txBody>
      </p:sp>
      <p:sp>
        <p:nvSpPr>
          <p:cNvPr id="33797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03C2EE-6587-4E7F-83D0-C9ACC9D54E7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798" name="橢圓 57"/>
          <p:cNvSpPr>
            <a:spLocks noChangeArrowheads="1"/>
          </p:cNvSpPr>
          <p:nvPr/>
        </p:nvSpPr>
        <p:spPr bwMode="auto">
          <a:xfrm>
            <a:off x="971550" y="1700784"/>
            <a:ext cx="2304000" cy="2304000"/>
          </a:xfrm>
          <a:prstGeom prst="ellips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cxnSp>
        <p:nvCxnSpPr>
          <p:cNvPr id="33799" name="直線接點 58"/>
          <p:cNvCxnSpPr>
            <a:cxnSpLocks noChangeShapeType="1"/>
          </p:cNvCxnSpPr>
          <p:nvPr/>
        </p:nvCxnSpPr>
        <p:spPr bwMode="auto">
          <a:xfrm rot="16200000" flipH="1">
            <a:off x="972488" y="2851991"/>
            <a:ext cx="23040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0" name="直線接點 59"/>
          <p:cNvCxnSpPr>
            <a:cxnSpLocks noChangeShapeType="1"/>
          </p:cNvCxnSpPr>
          <p:nvPr/>
        </p:nvCxnSpPr>
        <p:spPr bwMode="auto">
          <a:xfrm rot="10800000" flipH="1">
            <a:off x="971550" y="2852928"/>
            <a:ext cx="2304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1" name="直線接點 60"/>
          <p:cNvCxnSpPr>
            <a:cxnSpLocks noChangeShapeType="1"/>
            <a:stCxn id="33798" idx="1"/>
            <a:endCxn id="33798" idx="5"/>
          </p:cNvCxnSpPr>
          <p:nvPr/>
        </p:nvCxnSpPr>
        <p:spPr bwMode="auto">
          <a:xfrm>
            <a:off x="1308963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直線接點 61"/>
          <p:cNvCxnSpPr>
            <a:cxnSpLocks noChangeShapeType="1"/>
            <a:stCxn id="33798" idx="7"/>
            <a:endCxn id="33798" idx="3"/>
          </p:cNvCxnSpPr>
          <p:nvPr/>
        </p:nvCxnSpPr>
        <p:spPr bwMode="auto">
          <a:xfrm flipH="1">
            <a:off x="1308963" y="2038197"/>
            <a:ext cx="1629174" cy="16291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3" name="橢圓 62"/>
          <p:cNvSpPr>
            <a:spLocks noChangeArrowheads="1"/>
          </p:cNvSpPr>
          <p:nvPr/>
        </p:nvSpPr>
        <p:spPr bwMode="auto">
          <a:xfrm>
            <a:off x="1547622" y="2276856"/>
            <a:ext cx="1152000" cy="1152000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804" name="文字方塊 63"/>
          <p:cNvSpPr txBox="1">
            <a:spLocks noChangeArrowheads="1"/>
          </p:cNvSpPr>
          <p:nvPr/>
        </p:nvSpPr>
        <p:spPr bwMode="auto">
          <a:xfrm>
            <a:off x="1123950" y="2982659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A</a:t>
            </a:r>
            <a:endParaRPr lang="zh-TW" altLang="en-US" b="0"/>
          </a:p>
        </p:txBody>
      </p:sp>
      <p:sp>
        <p:nvSpPr>
          <p:cNvPr id="33805" name="文字方塊 64"/>
          <p:cNvSpPr txBox="1">
            <a:spLocks noChangeArrowheads="1"/>
          </p:cNvSpPr>
          <p:nvPr/>
        </p:nvSpPr>
        <p:spPr bwMode="auto">
          <a:xfrm>
            <a:off x="1114425" y="2354009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B</a:t>
            </a:r>
            <a:endParaRPr lang="zh-TW" altLang="en-US" b="0"/>
          </a:p>
        </p:txBody>
      </p:sp>
      <p:sp>
        <p:nvSpPr>
          <p:cNvPr id="33806" name="文字方塊 65"/>
          <p:cNvSpPr txBox="1">
            <a:spLocks noChangeArrowheads="1"/>
          </p:cNvSpPr>
          <p:nvPr/>
        </p:nvSpPr>
        <p:spPr bwMode="auto">
          <a:xfrm>
            <a:off x="1585913" y="1865059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C</a:t>
            </a:r>
            <a:endParaRPr lang="zh-TW" altLang="en-US" b="0"/>
          </a:p>
        </p:txBody>
      </p:sp>
      <p:sp>
        <p:nvSpPr>
          <p:cNvPr id="33807" name="文字方塊 66"/>
          <p:cNvSpPr txBox="1">
            <a:spLocks noChangeArrowheads="1"/>
          </p:cNvSpPr>
          <p:nvPr/>
        </p:nvSpPr>
        <p:spPr bwMode="auto">
          <a:xfrm>
            <a:off x="2251075" y="1855534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/>
              <a:t>D</a:t>
            </a:r>
            <a:endParaRPr lang="zh-TW" altLang="en-US" b="0"/>
          </a:p>
        </p:txBody>
      </p:sp>
      <p:cxnSp>
        <p:nvCxnSpPr>
          <p:cNvPr id="33808" name="直線單箭頭接點 77"/>
          <p:cNvCxnSpPr>
            <a:cxnSpLocks noChangeShapeType="1"/>
          </p:cNvCxnSpPr>
          <p:nvPr/>
        </p:nvCxnSpPr>
        <p:spPr bwMode="auto">
          <a:xfrm flipV="1">
            <a:off x="1247775" y="3862134"/>
            <a:ext cx="298450" cy="28575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3809" name="文字方塊 83"/>
          <p:cNvSpPr txBox="1">
            <a:spLocks noChangeArrowheads="1"/>
          </p:cNvSpPr>
          <p:nvPr/>
        </p:nvSpPr>
        <p:spPr bwMode="auto">
          <a:xfrm>
            <a:off x="685672" y="4293108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front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</a:t>
            </a:r>
            <a:r>
              <a:rPr lang="en-US" altLang="zh-TW" b="0" dirty="0"/>
              <a:t>5</a:t>
            </a:r>
            <a:endParaRPr lang="zh-TW" altLang="en-US" b="0" i="1" dirty="0"/>
          </a:p>
        </p:txBody>
      </p:sp>
      <p:sp>
        <p:nvSpPr>
          <p:cNvPr id="33810" name="文字方塊 86"/>
          <p:cNvSpPr txBox="1">
            <a:spLocks noChangeArrowheads="1"/>
          </p:cNvSpPr>
          <p:nvPr/>
        </p:nvSpPr>
        <p:spPr bwMode="auto">
          <a:xfrm>
            <a:off x="2555747" y="4293108"/>
            <a:ext cx="108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TW" b="0" i="1" dirty="0"/>
              <a:t>rear</a:t>
            </a:r>
            <a:r>
              <a:rPr lang="en-US" altLang="zh-TW" b="0" dirty="0"/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b="0" dirty="0" smtClean="0"/>
              <a:t> </a:t>
            </a:r>
            <a:r>
              <a:rPr lang="en-US" altLang="zh-TW" b="0" dirty="0"/>
              <a:t>4</a:t>
            </a:r>
            <a:endParaRPr lang="zh-TW" altLang="en-US" b="0" i="1" dirty="0"/>
          </a:p>
        </p:txBody>
      </p:sp>
      <p:cxnSp>
        <p:nvCxnSpPr>
          <p:cNvPr id="33811" name="直線單箭頭接點 77"/>
          <p:cNvCxnSpPr>
            <a:cxnSpLocks noChangeShapeType="1"/>
          </p:cNvCxnSpPr>
          <p:nvPr/>
        </p:nvCxnSpPr>
        <p:spPr bwMode="auto">
          <a:xfrm rot="16200000" flipV="1">
            <a:off x="2697163" y="3863721"/>
            <a:ext cx="285750" cy="2825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3812" name="文字方塊 64"/>
          <p:cNvSpPr txBox="1">
            <a:spLocks noChangeArrowheads="1"/>
          </p:cNvSpPr>
          <p:nvPr/>
        </p:nvSpPr>
        <p:spPr bwMode="auto">
          <a:xfrm>
            <a:off x="2697163" y="2347659"/>
            <a:ext cx="433387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E</a:t>
            </a:r>
            <a:endParaRPr lang="zh-TW" altLang="en-US" b="0"/>
          </a:p>
        </p:txBody>
      </p:sp>
      <p:sp>
        <p:nvSpPr>
          <p:cNvPr id="33813" name="文字方塊 63"/>
          <p:cNvSpPr txBox="1">
            <a:spLocks noChangeArrowheads="1"/>
          </p:cNvSpPr>
          <p:nvPr/>
        </p:nvSpPr>
        <p:spPr bwMode="auto">
          <a:xfrm>
            <a:off x="2697163" y="2998534"/>
            <a:ext cx="43338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altLang="zh-TW" b="0"/>
              <a:t>F</a:t>
            </a:r>
            <a:endParaRPr lang="zh-TW" altLang="en-US" b="0"/>
          </a:p>
        </p:txBody>
      </p:sp>
      <p:sp>
        <p:nvSpPr>
          <p:cNvPr id="33814" name="文字方塊 66"/>
          <p:cNvSpPr txBox="1">
            <a:spLocks noChangeArrowheads="1"/>
          </p:cNvSpPr>
          <p:nvPr/>
        </p:nvSpPr>
        <p:spPr bwMode="auto">
          <a:xfrm>
            <a:off x="2266950" y="3430334"/>
            <a:ext cx="433388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b="0"/>
              <a:t>G</a:t>
            </a:r>
            <a:endParaRPr lang="zh-TW" altLang="en-US" b="0"/>
          </a:p>
        </p:txBody>
      </p:sp>
      <p:sp>
        <p:nvSpPr>
          <p:cNvPr id="25" name="內容版面配置區 6"/>
          <p:cNvSpPr txBox="1">
            <a:spLocks/>
          </p:cNvSpPr>
          <p:nvPr/>
        </p:nvSpPr>
        <p:spPr bwMode="auto">
          <a:xfrm>
            <a:off x="683514" y="5589270"/>
            <a:ext cx="403180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kern="0" dirty="0">
                <a:latin typeface="+mn-lt"/>
                <a:ea typeface="+mn-ea"/>
              </a:rPr>
              <a:t>Figure </a:t>
            </a:r>
            <a:r>
              <a:rPr kumimoji="1" lang="en-US" altLang="zh-TW" kern="0" dirty="0" smtClean="0">
                <a:latin typeface="+mn-lt"/>
                <a:ea typeface="+mn-ea"/>
              </a:rPr>
              <a:t>3.9: </a:t>
            </a:r>
            <a:r>
              <a:rPr kumimoji="1" lang="en-US" altLang="zh-TW" b="0" kern="0" dirty="0">
                <a:latin typeface="+mn-lt"/>
                <a:ea typeface="+mn-ea"/>
              </a:rPr>
              <a:t>Doubling queue </a:t>
            </a:r>
            <a:r>
              <a:rPr kumimoji="1" lang="en-US" altLang="zh-TW" b="0" kern="0" dirty="0" smtClean="0">
                <a:latin typeface="+mn-lt"/>
                <a:ea typeface="+mn-ea"/>
              </a:rPr>
              <a:t>capacity</a:t>
            </a:r>
            <a:endParaRPr kumimoji="1" lang="zh-TW" altLang="en-US" b="0" kern="0" dirty="0">
              <a:latin typeface="+mn-lt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23117"/>
              </p:ext>
            </p:extLst>
          </p:nvPr>
        </p:nvGraphicFramePr>
        <p:xfrm>
          <a:off x="4932000" y="234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文字版面配置區 1"/>
          <p:cNvSpPr txBox="1">
            <a:spLocks/>
          </p:cNvSpPr>
          <p:nvPr/>
        </p:nvSpPr>
        <p:spPr bwMode="auto">
          <a:xfrm>
            <a:off x="6552000" y="342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28" name="文字版面配置區 1"/>
          <p:cNvSpPr txBox="1">
            <a:spLocks/>
          </p:cNvSpPr>
          <p:nvPr/>
        </p:nvSpPr>
        <p:spPr bwMode="auto">
          <a:xfrm>
            <a:off x="6012000" y="396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6912000" y="306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 flipV="1">
            <a:off x="6372000" y="3069000"/>
            <a:ext cx="180000" cy="90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1218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5" y="260604"/>
            <a:ext cx="8065009" cy="6048756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Push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 x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Add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dirty="0">
                <a:solidFill>
                  <a:srgbClr val="000000"/>
                </a:solidFill>
              </a:rPr>
              <a:t> to the stack.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1)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10747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stack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sz="2000" i="1" dirty="0">
                <a:solidFill>
                  <a:srgbClr val="000000"/>
                </a:solidFill>
              </a:rPr>
              <a:t>top</a:t>
            </a:r>
            <a:r>
              <a:rPr lang="en-US" altLang="zh-TW" sz="2000" dirty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sz="200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ChangeSize1D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"New length must be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0"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 array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copy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delete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[]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deallocate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21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5" y="260604"/>
            <a:ext cx="8065009" cy="633679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template</a:t>
            </a:r>
            <a:r>
              <a:rPr lang="zh-TW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class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 smtClean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void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 smtClean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>
                <a:solidFill>
                  <a:srgbClr val="000000"/>
                </a:solidFill>
              </a:rPr>
              <a:t>::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Push</a:t>
            </a:r>
            <a:r>
              <a:rPr lang="en-US" altLang="zh-TW" sz="2000" dirty="0" smtClean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 smtClean="0">
                <a:solidFill>
                  <a:srgbClr val="000000"/>
                </a:solidFill>
              </a:rPr>
              <a:t>const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T&amp; x</a:t>
            </a:r>
            <a:r>
              <a:rPr lang="en-US" altLang="zh-TW" sz="2000" dirty="0" smtClean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{//</a:t>
            </a:r>
            <a:r>
              <a:rPr lang="en-US" altLang="zh-TW" sz="2000" dirty="0" smtClean="0">
                <a:solidFill>
                  <a:srgbClr val="000000"/>
                </a:solidFill>
              </a:rPr>
              <a:t> Add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TW" sz="2000" dirty="0" smtClean="0">
                <a:solidFill>
                  <a:srgbClr val="000000"/>
                </a:solidFill>
              </a:rPr>
              <a:t> at rear of queue.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if</a:t>
            </a:r>
            <a:r>
              <a:rPr lang="en-US" altLang="zh-TW" sz="2000" dirty="0" smtClean="0">
                <a:solidFill>
                  <a:srgbClr val="000000"/>
                </a:solidFill>
              </a:rPr>
              <a:t> ((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front</a:t>
            </a:r>
            <a:r>
              <a:rPr lang="en-US" altLang="zh-TW" sz="2000" dirty="0" smtClean="0">
                <a:solidFill>
                  <a:srgbClr val="000000"/>
                </a:solidFill>
              </a:rPr>
              <a:t>)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{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marL="1074738"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i="1" dirty="0" err="1" smtClean="0">
                <a:solidFill>
                  <a:srgbClr val="000000"/>
                </a:solidFill>
              </a:rPr>
              <a:t>ChangeSize1D</a:t>
            </a:r>
            <a:r>
              <a:rPr lang="en-US" altLang="zh-TW" sz="2000" dirty="0" smtClean="0">
                <a:solidFill>
                  <a:srgbClr val="000000"/>
                </a:solidFill>
              </a:rPr>
              <a:t>(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);</a:t>
            </a:r>
          </a:p>
          <a:p>
            <a:pPr marL="1074738"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2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marL="541338"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(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</a:p>
          <a:p>
            <a:pPr marL="541338" lvl="0">
              <a:spcBef>
                <a:spcPts val="0"/>
              </a:spcBef>
            </a:pP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</a:rPr>
              <a:t> [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sz="2000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ChangeSize1D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en-US" altLang="zh-TW" sz="2000" dirty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0)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"New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length must be </a:t>
            </a:r>
            <a:r>
              <a:rPr lang="en-US" altLang="zh-TW" kern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0"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000" b="1" dirty="0" smtClean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 array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copy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delete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[]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deallocate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651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6840000" cy="2880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sz="2000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ChangeSize1D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en-US" altLang="zh-TW" sz="2000" dirty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0)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"New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length must be </a:t>
            </a:r>
            <a:r>
              <a:rPr lang="en-US" altLang="zh-TW" kern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0"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000" b="1" dirty="0" smtClean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copy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delete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[]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4" name="文字版面配置區 3"/>
          <p:cNvSpPr txBox="1">
            <a:spLocks/>
          </p:cNvSpPr>
          <p:nvPr/>
        </p:nvSpPr>
        <p:spPr>
          <a:xfrm>
            <a:off x="6192000" y="3249000"/>
            <a:ext cx="1620000" cy="36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2000" b="0" i="1" kern="0" dirty="0" smtClean="0"/>
              <a:t>capacity</a:t>
            </a:r>
            <a:r>
              <a:rPr lang="en-US" altLang="zh-TW" sz="2000" b="0" kern="0" dirty="0" smtClean="0"/>
              <a:t> </a:t>
            </a:r>
            <a:r>
              <a:rPr lang="en-US" altLang="zh-TW" sz="20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b="0" kern="0" dirty="0" smtClean="0"/>
              <a:t> 8</a:t>
            </a:r>
            <a:endParaRPr lang="zh-TW" altLang="en-US" sz="20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72022"/>
              </p:ext>
            </p:extLst>
          </p:nvPr>
        </p:nvGraphicFramePr>
        <p:xfrm>
          <a:off x="2772000" y="486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版面配置區 3"/>
          <p:cNvSpPr txBox="1">
            <a:spLocks/>
          </p:cNvSpPr>
          <p:nvPr/>
        </p:nvSpPr>
        <p:spPr bwMode="auto">
          <a:xfrm>
            <a:off x="6732000" y="5949000"/>
            <a:ext cx="16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capacity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16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80312"/>
              </p:ext>
            </p:extLst>
          </p:nvPr>
        </p:nvGraphicFramePr>
        <p:xfrm>
          <a:off x="2772000" y="288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字版面配置區 1"/>
          <p:cNvSpPr txBox="1">
            <a:spLocks/>
          </p:cNvSpPr>
          <p:nvPr/>
        </p:nvSpPr>
        <p:spPr bwMode="auto">
          <a:xfrm>
            <a:off x="4572000" y="396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11" name="文字版面配置區 1"/>
          <p:cNvSpPr txBox="1">
            <a:spLocks/>
          </p:cNvSpPr>
          <p:nvPr/>
        </p:nvSpPr>
        <p:spPr bwMode="auto">
          <a:xfrm>
            <a:off x="3852000" y="432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4752000" y="360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4212000" y="3609000"/>
            <a:ext cx="18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文字版面配置區 1"/>
          <p:cNvSpPr txBox="1">
            <a:spLocks/>
          </p:cNvSpPr>
          <p:nvPr/>
        </p:nvSpPr>
        <p:spPr bwMode="auto">
          <a:xfrm>
            <a:off x="4392000" y="5949000"/>
            <a:ext cx="19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752000" y="55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93786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6840000" cy="2880000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sz="200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ChangeSize1D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throw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"New length must be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0"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copy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delete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[]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4" name="文字版面配置區 3"/>
          <p:cNvSpPr txBox="1">
            <a:spLocks/>
          </p:cNvSpPr>
          <p:nvPr/>
        </p:nvSpPr>
        <p:spPr>
          <a:xfrm>
            <a:off x="6192000" y="3249000"/>
            <a:ext cx="1620000" cy="360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2000" b="0" i="1" kern="0" dirty="0" smtClean="0"/>
              <a:t>capacity</a:t>
            </a:r>
            <a:r>
              <a:rPr lang="en-US" altLang="zh-TW" sz="2000" b="0" kern="0" dirty="0" smtClean="0"/>
              <a:t> </a:t>
            </a:r>
            <a:r>
              <a:rPr lang="en-US" altLang="zh-TW" sz="20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b="0" kern="0" dirty="0" smtClean="0"/>
              <a:t> 8</a:t>
            </a:r>
            <a:endParaRPr lang="zh-TW" altLang="en-US" sz="2000" b="0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79894"/>
              </p:ext>
            </p:extLst>
          </p:nvPr>
        </p:nvGraphicFramePr>
        <p:xfrm>
          <a:off x="2772000" y="486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版面配置區 3"/>
          <p:cNvSpPr txBox="1">
            <a:spLocks/>
          </p:cNvSpPr>
          <p:nvPr/>
        </p:nvSpPr>
        <p:spPr bwMode="auto">
          <a:xfrm>
            <a:off x="6732000" y="4329000"/>
            <a:ext cx="16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capacity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16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7806"/>
              </p:ext>
            </p:extLst>
          </p:nvPr>
        </p:nvGraphicFramePr>
        <p:xfrm>
          <a:off x="2772000" y="288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字版面配置區 1"/>
          <p:cNvSpPr txBox="1">
            <a:spLocks/>
          </p:cNvSpPr>
          <p:nvPr/>
        </p:nvSpPr>
        <p:spPr bwMode="auto">
          <a:xfrm>
            <a:off x="4572000" y="396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11" name="文字版面配置區 1"/>
          <p:cNvSpPr txBox="1">
            <a:spLocks/>
          </p:cNvSpPr>
          <p:nvPr/>
        </p:nvSpPr>
        <p:spPr bwMode="auto">
          <a:xfrm>
            <a:off x="3852000" y="432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4752000" y="360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 flipV="1">
            <a:off x="4212000" y="3609000"/>
            <a:ext cx="18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文字版面配置區 1"/>
          <p:cNvSpPr txBox="1">
            <a:spLocks/>
          </p:cNvSpPr>
          <p:nvPr/>
        </p:nvSpPr>
        <p:spPr bwMode="auto">
          <a:xfrm>
            <a:off x="4392000" y="59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5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752000" y="55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文字版面配置區 1"/>
          <p:cNvSpPr txBox="1">
            <a:spLocks/>
          </p:cNvSpPr>
          <p:nvPr/>
        </p:nvSpPr>
        <p:spPr bwMode="auto">
          <a:xfrm>
            <a:off x="7272000" y="594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13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7632000" y="558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4142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539496" y="548640"/>
            <a:ext cx="8065009" cy="53289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b="1" dirty="0" smtClean="0"/>
              <a:t>template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&lt;</a:t>
            </a:r>
            <a:r>
              <a:rPr lang="en-US" altLang="zh-TW" b="1" dirty="0"/>
              <a:t>class</a:t>
            </a:r>
            <a:r>
              <a:rPr lang="en-US" altLang="zh-TW" dirty="0"/>
              <a:t> </a:t>
            </a:r>
            <a:r>
              <a:rPr lang="en-US" altLang="zh-TW" i="1" dirty="0"/>
              <a:t>T</a:t>
            </a:r>
            <a:r>
              <a:rPr lang="en-US" altLang="zh-TW" dirty="0">
                <a:latin typeface="Symbol" panose="05050102010706020507" pitchFamily="18" charset="2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altLang="zh-TW" b="1" dirty="0"/>
              <a:t>class</a:t>
            </a:r>
            <a:r>
              <a:rPr lang="en-US" altLang="zh-TW" dirty="0"/>
              <a:t> </a:t>
            </a:r>
            <a:r>
              <a:rPr lang="en-US" altLang="zh-TW" i="1" dirty="0"/>
              <a:t>Stack</a:t>
            </a:r>
            <a:r>
              <a:rPr lang="en-US" altLang="zh-TW" dirty="0"/>
              <a:t> </a:t>
            </a:r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{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A </a:t>
            </a:r>
            <a:r>
              <a:rPr lang="en-US" altLang="zh-TW" dirty="0"/>
              <a:t>finite ordered list with zero or more </a:t>
            </a:r>
            <a:r>
              <a:rPr lang="en-US" altLang="zh-TW" dirty="0" smtClean="0"/>
              <a:t>elements.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public</a:t>
            </a:r>
            <a:r>
              <a:rPr lang="en-US" altLang="zh-TW" b="1" dirty="0"/>
              <a:t>:</a:t>
            </a:r>
          </a:p>
          <a:p>
            <a:pPr marL="541338">
              <a:spcBef>
                <a:spcPts val="0"/>
              </a:spcBef>
            </a:pPr>
            <a:r>
              <a:rPr lang="en-US" altLang="zh-TW" i="1" dirty="0" smtClean="0"/>
              <a:t>Stack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 err="1"/>
              <a:t>stackCapacity</a:t>
            </a:r>
            <a:r>
              <a:rPr lang="en-US" altLang="zh-TW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/>
              <a:t> 10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Create </a:t>
            </a:r>
            <a:r>
              <a:rPr lang="en-US" altLang="zh-TW" dirty="0"/>
              <a:t>an empty stack whose </a:t>
            </a:r>
            <a:r>
              <a:rPr lang="en-US" altLang="zh-TW" dirty="0" smtClean="0"/>
              <a:t>initial capacity </a:t>
            </a:r>
            <a:r>
              <a:rPr lang="en-US" altLang="zh-TW" dirty="0"/>
              <a:t>is </a:t>
            </a:r>
            <a:r>
              <a:rPr lang="en-US" altLang="zh-TW" i="1" dirty="0" err="1" smtClean="0"/>
              <a:t>stackCapacity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41338">
              <a:spcBef>
                <a:spcPts val="1200"/>
              </a:spcBef>
            </a:pPr>
            <a:r>
              <a:rPr lang="en-US" altLang="zh-TW" b="1" dirty="0" smtClean="0"/>
              <a:t>bool</a:t>
            </a:r>
            <a:r>
              <a:rPr lang="en-US" altLang="zh-TW" dirty="0" smtClean="0"/>
              <a:t> </a:t>
            </a:r>
            <a:r>
              <a:rPr lang="en-US" altLang="zh-TW" i="1" dirty="0" err="1"/>
              <a:t>IsEmpty</a:t>
            </a:r>
            <a:r>
              <a:rPr lang="en-US" altLang="zh-TW" dirty="0"/>
              <a:t>() </a:t>
            </a:r>
            <a:r>
              <a:rPr lang="en-US" altLang="zh-TW" b="1" dirty="0" err="1"/>
              <a:t>const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If number </a:t>
            </a:r>
            <a:r>
              <a:rPr lang="en-US" altLang="zh-TW" dirty="0"/>
              <a:t>of elements </a:t>
            </a:r>
            <a:r>
              <a:rPr lang="en-US" altLang="zh-TW" dirty="0" smtClean="0"/>
              <a:t>in the </a:t>
            </a:r>
            <a:r>
              <a:rPr lang="en-US" altLang="zh-TW" dirty="0"/>
              <a:t>stack </a:t>
            </a:r>
            <a:r>
              <a:rPr lang="en-US" altLang="zh-TW" dirty="0" smtClean="0"/>
              <a:t>is 0, return </a:t>
            </a:r>
            <a:r>
              <a:rPr lang="en-US" altLang="zh-TW" b="1" dirty="0" smtClean="0"/>
              <a:t>true</a:t>
            </a:r>
            <a:r>
              <a:rPr lang="en-US" altLang="zh-TW" dirty="0" smtClean="0"/>
              <a:t> else return </a:t>
            </a:r>
            <a:r>
              <a:rPr lang="en-US" altLang="zh-TW" b="1" dirty="0" smtClean="0"/>
              <a:t>false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541338">
              <a:spcBef>
                <a:spcPts val="1200"/>
              </a:spcBef>
            </a:pPr>
            <a:r>
              <a:rPr lang="en-US" altLang="zh-TW" i="1" dirty="0" smtClean="0"/>
              <a:t>T</a:t>
            </a:r>
            <a:r>
              <a:rPr lang="en-US" altLang="zh-TW" i="1" dirty="0"/>
              <a:t>&amp; Top</a:t>
            </a:r>
            <a:r>
              <a:rPr lang="en-US" altLang="zh-TW" dirty="0"/>
              <a:t>() </a:t>
            </a:r>
            <a:r>
              <a:rPr lang="en-US" altLang="zh-TW" b="1" dirty="0" err="1"/>
              <a:t>const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/>
              <a:t>//</a:t>
            </a:r>
            <a:r>
              <a:rPr lang="en-US" altLang="zh-TW" dirty="0"/>
              <a:t> </a:t>
            </a:r>
            <a:r>
              <a:rPr lang="en-US" altLang="zh-TW" dirty="0" smtClean="0"/>
              <a:t>Return top element of stack.</a:t>
            </a:r>
            <a:endParaRPr lang="en-US" altLang="zh-TW" dirty="0"/>
          </a:p>
          <a:p>
            <a:pPr marL="541338">
              <a:spcBef>
                <a:spcPts val="1200"/>
              </a:spcBef>
            </a:pPr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Push</a:t>
            </a:r>
            <a:r>
              <a:rPr lang="en-US" altLang="zh-TW" dirty="0" smtClean="0"/>
              <a:t> (</a:t>
            </a:r>
            <a:r>
              <a:rPr lang="en-US" altLang="zh-TW" b="1" dirty="0" err="1"/>
              <a:t>const</a:t>
            </a:r>
            <a:r>
              <a:rPr lang="en-US" altLang="zh-TW" dirty="0"/>
              <a:t> </a:t>
            </a:r>
            <a:r>
              <a:rPr lang="en-US" altLang="zh-TW" i="1" dirty="0"/>
              <a:t>T</a:t>
            </a:r>
            <a:r>
              <a:rPr lang="en-US" altLang="zh-TW" dirty="0"/>
              <a:t>&amp; </a:t>
            </a:r>
            <a:r>
              <a:rPr lang="en-US" altLang="zh-TW" i="1" dirty="0"/>
              <a:t>item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/>
              <a:t>//</a:t>
            </a:r>
            <a:r>
              <a:rPr lang="en-US" altLang="zh-TW" dirty="0"/>
              <a:t> </a:t>
            </a:r>
            <a:r>
              <a:rPr lang="en-US" altLang="zh-TW" dirty="0" smtClean="0"/>
              <a:t>Insert </a:t>
            </a:r>
            <a:r>
              <a:rPr lang="en-US" altLang="zh-TW" i="1" dirty="0"/>
              <a:t>item</a:t>
            </a:r>
            <a:r>
              <a:rPr lang="en-US" altLang="zh-TW" dirty="0"/>
              <a:t> </a:t>
            </a:r>
            <a:r>
              <a:rPr lang="en-US" altLang="zh-TW" dirty="0" smtClean="0"/>
              <a:t>into the </a:t>
            </a:r>
            <a:r>
              <a:rPr lang="en-US" altLang="zh-TW" dirty="0"/>
              <a:t>top </a:t>
            </a:r>
            <a:r>
              <a:rPr lang="en-US" altLang="zh-TW" dirty="0" smtClean="0"/>
              <a:t>of the stack.</a:t>
            </a:r>
            <a:endParaRPr lang="en-US" altLang="zh-TW" dirty="0"/>
          </a:p>
          <a:p>
            <a:pPr marL="541338">
              <a:spcBef>
                <a:spcPts val="1200"/>
              </a:spcBef>
            </a:pPr>
            <a:r>
              <a:rPr lang="en-US" altLang="zh-TW" b="1" dirty="0" smtClean="0"/>
              <a:t>void</a:t>
            </a:r>
            <a:r>
              <a:rPr lang="en-US" altLang="zh-TW" dirty="0" smtClean="0"/>
              <a:t> </a:t>
            </a:r>
            <a:r>
              <a:rPr lang="en-US" altLang="zh-TW" i="1" dirty="0"/>
              <a:t>Pop</a:t>
            </a:r>
            <a:r>
              <a:rPr lang="en-US" altLang="zh-TW" dirty="0" smtClean="0"/>
              <a:t>()</a:t>
            </a:r>
            <a:r>
              <a:rPr lang="en-US" altLang="zh-TW" b="1" dirty="0" smtClean="0"/>
              <a:t>;</a:t>
            </a:r>
          </a:p>
          <a:p>
            <a:pPr marL="541338">
              <a:spcBef>
                <a:spcPts val="0"/>
              </a:spcBef>
            </a:pPr>
            <a:r>
              <a:rPr lang="en-US" altLang="zh-TW" b="1" dirty="0" smtClean="0"/>
              <a:t>//</a:t>
            </a:r>
            <a:r>
              <a:rPr lang="en-US" altLang="zh-TW" dirty="0" smtClean="0"/>
              <a:t> Delete the </a:t>
            </a:r>
            <a:r>
              <a:rPr lang="en-US" altLang="zh-TW" dirty="0"/>
              <a:t>top element </a:t>
            </a:r>
            <a:r>
              <a:rPr lang="en-US" altLang="zh-TW" dirty="0" smtClean="0"/>
              <a:t>of the stack.</a:t>
            </a:r>
            <a:endParaRPr lang="en-US" altLang="zh-TW" dirty="0"/>
          </a:p>
          <a:p>
            <a:pPr>
              <a:spcBef>
                <a:spcPts val="0"/>
              </a:spcBef>
            </a:pPr>
            <a:r>
              <a:rPr lang="en-US" altLang="zh-TW" b="1" dirty="0" smtClean="0"/>
              <a:t>};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539496" y="5877306"/>
            <a:ext cx="3744658" cy="432000"/>
          </a:xfrm>
        </p:spPr>
        <p:txBody>
          <a:bodyPr/>
          <a:lstStyle/>
          <a:p>
            <a:r>
              <a:rPr lang="en-US" altLang="zh-TW" b="1" dirty="0"/>
              <a:t>ADT 3.1</a:t>
            </a:r>
            <a:r>
              <a:rPr lang="en-US" altLang="zh-TW" dirty="0"/>
              <a:t>: Abstract data type </a:t>
            </a:r>
            <a:r>
              <a:rPr lang="en-US" altLang="zh-TW" i="1" dirty="0"/>
              <a:t>Stack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3B26F9-CFEC-4BF3-A587-CE9E7E0E6ED5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617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212000" y="909000"/>
            <a:ext cx="4319588" cy="360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(b) Flattened view of circular full queue</a:t>
            </a:r>
            <a:endParaRPr lang="zh-TW" altLang="en-US" dirty="0"/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A9607E-5948-4461-B5ED-5391B047056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版面配置區 1"/>
          <p:cNvSpPr txBox="1">
            <a:spLocks/>
          </p:cNvSpPr>
          <p:nvPr/>
        </p:nvSpPr>
        <p:spPr bwMode="auto">
          <a:xfrm>
            <a:off x="6192000" y="2889000"/>
            <a:ext cx="27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kern="0" dirty="0">
                <a:latin typeface="+mj-lt"/>
                <a:ea typeface="+mn-ea"/>
              </a:rPr>
              <a:t>(c) After array doubling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30" name="文字版面配置區 1"/>
          <p:cNvSpPr txBox="1">
            <a:spLocks/>
          </p:cNvSpPr>
          <p:nvPr/>
        </p:nvSpPr>
        <p:spPr bwMode="auto">
          <a:xfrm>
            <a:off x="432000" y="6129000"/>
            <a:ext cx="34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kern="0" dirty="0">
                <a:latin typeface="+mj-lt"/>
                <a:ea typeface="+mn-ea"/>
              </a:rPr>
              <a:t>(d) After shifting right segment 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1128"/>
              </p:ext>
            </p:extLst>
          </p:nvPr>
        </p:nvGraphicFramePr>
        <p:xfrm>
          <a:off x="252000" y="45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版面配置區 1"/>
          <p:cNvSpPr txBox="1">
            <a:spLocks/>
          </p:cNvSpPr>
          <p:nvPr/>
        </p:nvSpPr>
        <p:spPr bwMode="auto">
          <a:xfrm>
            <a:off x="1512000" y="55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rear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000000"/>
                </a:solidFill>
                <a:latin typeface="Times New Roman"/>
                <a:ea typeface="標楷體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4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1872000" y="52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5" name="文字版面配置區 1"/>
          <p:cNvSpPr txBox="1">
            <a:spLocks/>
          </p:cNvSpPr>
          <p:nvPr/>
        </p:nvSpPr>
        <p:spPr bwMode="auto">
          <a:xfrm>
            <a:off x="4752000" y="558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>
              <a:spcBef>
                <a:spcPct val="20000"/>
              </a:spcBef>
              <a:buClr>
                <a:srgbClr val="0099CC"/>
              </a:buClr>
              <a:buSzPct val="100000"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 smtClean="0">
                <a:solidFill>
                  <a:srgbClr val="000000"/>
                </a:solidFill>
                <a:latin typeface="Times New Roman"/>
                <a:ea typeface="標楷體"/>
              </a:rPr>
              <a:t> 13</a:t>
            </a:r>
            <a:endParaRPr kumimoji="1" lang="zh-TW" altLang="en-US" b="0" kern="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5112000" y="52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57601"/>
              </p:ext>
            </p:extLst>
          </p:nvPr>
        </p:nvGraphicFramePr>
        <p:xfrm>
          <a:off x="252000" y="252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315"/>
              </p:ext>
            </p:extLst>
          </p:nvPr>
        </p:nvGraphicFramePr>
        <p:xfrm>
          <a:off x="252000" y="54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字版面配置區 1"/>
          <p:cNvSpPr txBox="1">
            <a:spLocks/>
          </p:cNvSpPr>
          <p:nvPr/>
        </p:nvSpPr>
        <p:spPr bwMode="auto">
          <a:xfrm>
            <a:off x="2052000" y="162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39" name="文字版面配置區 1"/>
          <p:cNvSpPr txBox="1">
            <a:spLocks/>
          </p:cNvSpPr>
          <p:nvPr/>
        </p:nvSpPr>
        <p:spPr bwMode="auto">
          <a:xfrm>
            <a:off x="133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40" name="直線單箭頭接點 39"/>
          <p:cNvCxnSpPr/>
          <p:nvPr/>
        </p:nvCxnSpPr>
        <p:spPr bwMode="auto">
          <a:xfrm flipH="1" flipV="1">
            <a:off x="2232000" y="126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1" name="直線單箭頭接點 40"/>
          <p:cNvCxnSpPr/>
          <p:nvPr/>
        </p:nvCxnSpPr>
        <p:spPr bwMode="auto">
          <a:xfrm flipV="1">
            <a:off x="1692000" y="1269000"/>
            <a:ext cx="18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2" name="文字版面配置區 1"/>
          <p:cNvSpPr txBox="1">
            <a:spLocks/>
          </p:cNvSpPr>
          <p:nvPr/>
        </p:nvSpPr>
        <p:spPr bwMode="auto">
          <a:xfrm>
            <a:off x="2052000" y="3609000"/>
            <a:ext cx="12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5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sp>
        <p:nvSpPr>
          <p:cNvPr id="43" name="文字版面配置區 1"/>
          <p:cNvSpPr txBox="1">
            <a:spLocks/>
          </p:cNvSpPr>
          <p:nvPr/>
        </p:nvSpPr>
        <p:spPr bwMode="auto">
          <a:xfrm>
            <a:off x="1332000" y="396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latin typeface="+mj-lt"/>
                <a:ea typeface="+mn-ea"/>
              </a:rPr>
              <a:t>4</a:t>
            </a:r>
            <a:endParaRPr kumimoji="1" lang="zh-TW" altLang="en-US" b="0" kern="0" dirty="0">
              <a:latin typeface="+mj-lt"/>
              <a:ea typeface="+mn-ea"/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 flipH="1" flipV="1">
            <a:off x="2232000" y="324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 flipV="1">
            <a:off x="1692000" y="3249000"/>
            <a:ext cx="18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71278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369000"/>
            <a:ext cx="7380001" cy="61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void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</a:rPr>
              <a:t>::</a:t>
            </a:r>
            <a:r>
              <a:rPr lang="en-US" altLang="zh-TW" sz="2000" i="1" dirty="0">
                <a:solidFill>
                  <a:srgbClr val="000000"/>
                </a:solidFill>
              </a:rPr>
              <a:t>Push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b="1" dirty="0" err="1">
                <a:solidFill>
                  <a:srgbClr val="000000"/>
                </a:solidFill>
              </a:rPr>
              <a:t>const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T&amp; x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{//</a:t>
            </a:r>
            <a:r>
              <a:rPr lang="en-US" altLang="zh-TW" sz="2000" dirty="0">
                <a:solidFill>
                  <a:srgbClr val="000000"/>
                </a:solidFill>
              </a:rPr>
              <a:t> Add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dirty="0">
                <a:solidFill>
                  <a:srgbClr val="000000"/>
                </a:solidFill>
              </a:rPr>
              <a:t> at rear of queue.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</a:rPr>
              <a:t>	if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((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dirty="0" smtClean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</a:rPr>
              <a:t>	{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</a:rPr>
              <a:t>		int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 smtClean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copy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copy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16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front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capacit</a:t>
            </a:r>
            <a:r>
              <a:rPr lang="en-US" altLang="zh-TW" sz="2000" dirty="0" smtClean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delet</a:t>
            </a:r>
            <a:r>
              <a:rPr lang="en-US" altLang="zh-TW" sz="2000" dirty="0" smtClean="0">
                <a:solidFill>
                  <a:srgbClr val="000000"/>
                </a:solidFill>
              </a:rPr>
              <a:t>e </a:t>
            </a:r>
            <a:r>
              <a:rPr lang="en-US" altLang="zh-TW" sz="2000" dirty="0">
                <a:solidFill>
                  <a:srgbClr val="000000"/>
                </a:solidFill>
              </a:rPr>
              <a:t>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	queue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</a:rPr>
              <a:t>	}</a:t>
            </a: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dirty="0" smtClean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	queue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[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]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0000"/>
                </a:solidFill>
              </a:rPr>
              <a:t>}</a:t>
            </a:r>
            <a:endParaRPr lang="en-US" altLang="zh-TW" sz="2000" b="1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206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 smtClean="0">
                <a:solidFill>
                  <a:srgbClr val="000000"/>
                </a:solidFill>
              </a:rPr>
              <a:t>int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r>
              <a:rPr lang="en-US" altLang="zh-TW" sz="2000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i="1" spc="300" dirty="0" smtClean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[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  <a:cs typeface="+mn-cs"/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]</a:t>
            </a: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;</a:t>
            </a:r>
            <a:endParaRPr lang="en-US" altLang="zh-TW" sz="2000" b="1" dirty="0">
              <a:solidFill>
                <a:srgbClr val="000000"/>
              </a:solidFill>
              <a:cs typeface="+mn-cs"/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copy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copy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</a:rPr>
              <a:t>)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front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pc="3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rear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capacit</a:t>
            </a:r>
            <a:r>
              <a:rPr lang="en-US" altLang="zh-TW" sz="2000" dirty="0" smtClean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delet</a:t>
            </a:r>
            <a:r>
              <a:rPr lang="en-US" altLang="zh-TW" sz="2000" dirty="0" smtClean="0">
                <a:solidFill>
                  <a:srgbClr val="000000"/>
                </a:solidFill>
              </a:rPr>
              <a:t>e </a:t>
            </a:r>
            <a:r>
              <a:rPr lang="en-US" altLang="zh-TW" sz="2000" dirty="0">
                <a:solidFill>
                  <a:srgbClr val="000000"/>
                </a:solidFill>
              </a:rPr>
              <a:t>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queue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4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23904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 bwMode="auto">
          <a:xfrm flipV="1">
            <a:off x="6192000" y="342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 flipV="1">
            <a:off x="6732000" y="342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932000" y="3789000"/>
            <a:ext cx="162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000" y="3789000"/>
            <a:ext cx="2340000" cy="360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1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dirty="0" err="1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33837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55345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4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92146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 bwMode="auto">
          <a:xfrm flipV="1">
            <a:off x="6192000" y="342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 flipV="1">
            <a:off x="6732000" y="342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932000" y="3789000"/>
            <a:ext cx="162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000" y="3789000"/>
            <a:ext cx="2340000" cy="360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1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dirty="0" err="1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6797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86112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4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2000" y="5769000"/>
            <a:ext cx="126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33557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 bwMode="auto">
          <a:xfrm flipV="1">
            <a:off x="565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 flipV="1">
            <a:off x="1872000" y="540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932000" y="3789000"/>
            <a:ext cx="1440000" cy="360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92000" y="5769000"/>
            <a:ext cx="3240000" cy="360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pPr lvl="0"/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y</a:t>
            </a:r>
            <a:r>
              <a:rPr lang="en-US" altLang="zh-TW" b="0" spc="300" dirty="0" err="1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endParaRPr lang="zh-TW" altLang="en-US" b="0" i="1" dirty="0">
              <a:solidFill>
                <a:srgbClr val="000000"/>
              </a:solidFill>
              <a:latin typeface="Times New Roman"/>
              <a:cs typeface="Courier New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76797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12198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4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2000" y="5769000"/>
            <a:ext cx="126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16451"/>
              </p:ext>
            </p:extLst>
          </p:nvPr>
        </p:nvGraphicFramePr>
        <p:xfrm>
          <a:off x="4032000" y="2709000"/>
          <a:ext cx="2880000" cy="72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 bwMode="auto">
          <a:xfrm flipV="1">
            <a:off x="565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 flipV="1">
            <a:off x="1872000" y="5409000"/>
            <a:ext cx="18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932000" y="3789000"/>
            <a:ext cx="1440000" cy="360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92000" y="5769000"/>
            <a:ext cx="3240000" cy="360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pPr lvl="0"/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y</a:t>
            </a:r>
            <a:r>
              <a:rPr lang="en-US" altLang="zh-TW" b="0" spc="300" dirty="0" err="1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endParaRPr lang="zh-TW" altLang="en-US" b="0" i="1" dirty="0">
              <a:solidFill>
                <a:srgbClr val="000000"/>
              </a:solidFill>
              <a:latin typeface="Times New Roman"/>
              <a:cs typeface="Courier New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44997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文字版面配置區 3"/>
          <p:cNvSpPr txBox="1">
            <a:spLocks/>
          </p:cNvSpPr>
          <p:nvPr/>
        </p:nvSpPr>
        <p:spPr bwMode="auto">
          <a:xfrm>
            <a:off x="5472000" y="55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15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9431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462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32855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03060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3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3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V="1">
            <a:off x="673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6372000" y="3789000"/>
            <a:ext cx="23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1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dirty="0" err="1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39473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9633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V="1">
            <a:off x="673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6372000" y="3789000"/>
            <a:ext cx="23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1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dirty="0" err="1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52000" y="3789000"/>
            <a:ext cx="1440000" cy="360000"/>
          </a:xfrm>
          <a:prstGeom prst="rect">
            <a:avLst/>
          </a:prstGeom>
          <a:noFill/>
        </p:spPr>
        <p:txBody>
          <a:bodyPr wrap="square" lIns="90000" rIns="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99140"/>
              </p:ext>
            </p:extLst>
          </p:nvPr>
        </p:nvGraphicFramePr>
        <p:xfrm>
          <a:off x="97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3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115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05446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9633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44731"/>
              </p:ext>
            </p:extLst>
          </p:nvPr>
        </p:nvGraphicFramePr>
        <p:xfrm>
          <a:off x="115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1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133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2592000" y="5769000"/>
            <a:ext cx="32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421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637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6" name="文字方塊 25"/>
          <p:cNvSpPr txBox="1"/>
          <p:nvPr/>
        </p:nvSpPr>
        <p:spPr>
          <a:xfrm>
            <a:off x="5652000" y="3789000"/>
            <a:ext cx="1440000" cy="360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5030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9"/>
          <p:cNvSpPr>
            <a:spLocks noGrp="1" noChangeArrowheads="1"/>
          </p:cNvSpPr>
          <p:nvPr>
            <p:ph type="title"/>
          </p:nvPr>
        </p:nvSpPr>
        <p:spPr>
          <a:xfrm>
            <a:off x="395478" y="260604"/>
            <a:ext cx="8353044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kern="1200" dirty="0" smtClean="0">
                <a:ea typeface="新細明體" charset="-120"/>
                <a:cs typeface="+mn-cs"/>
              </a:rPr>
              <a:t>Implement </a:t>
            </a:r>
            <a:r>
              <a:rPr lang="en-US" altLang="zh-TW" sz="3600" kern="1200" dirty="0">
                <a:ea typeface="新細明體" charset="-120"/>
                <a:cs typeface="+mn-cs"/>
              </a:rPr>
              <a:t>the stack ADT </a:t>
            </a:r>
            <a:r>
              <a:rPr lang="en-US" altLang="zh-TW" sz="3600" kern="1200" dirty="0" smtClean="0">
                <a:ea typeface="新細明體" charset="-120"/>
                <a:cs typeface="+mn-cs"/>
              </a:rPr>
              <a:t>by using an array</a:t>
            </a:r>
            <a:endParaRPr lang="en-US" altLang="zh-TW" sz="3600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>
          <a:xfrm>
            <a:off x="395478" y="1268412"/>
            <a:ext cx="8353044" cy="2160588"/>
          </a:xfrm>
        </p:spPr>
        <p:txBody>
          <a:bodyPr/>
          <a:lstStyle/>
          <a:p>
            <a:pPr>
              <a:defRPr/>
            </a:pPr>
            <a:r>
              <a:rPr lang="en-US" altLang="zh-TW" sz="2200" dirty="0" smtClean="0">
                <a:latin typeface="+mj-lt"/>
                <a:cs typeface="Courier New" pitchFamily="49" charset="0"/>
              </a:rPr>
              <a:t>The easiest way to implement the stack ADT is by using an array, say,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stack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[]. The first, or bottom, element of the stack is stored in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stack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[0], the second in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stack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[1], and the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i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th in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stack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[</a:t>
            </a:r>
            <a:r>
              <a:rPr lang="en-US" altLang="zh-TW" sz="2200" i="1" spc="200" dirty="0" smtClean="0">
                <a:latin typeface="+mj-lt"/>
                <a:cs typeface="Courier New" pitchFamily="49" charset="0"/>
              </a:rPr>
              <a:t>i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1]. Associated with the array is a variable,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top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, which points to the </a:t>
            </a:r>
            <a:r>
              <a:rPr lang="en-US" altLang="zh-TW" sz="2200" dirty="0">
                <a:latin typeface="+mj-lt"/>
                <a:cs typeface="Courier New" pitchFamily="49" charset="0"/>
              </a:rPr>
              <a:t>top element 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int the stack. Initially,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top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 is set to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1 to denote an empty stack. This results in the following data member declarations and constructor definition of </a:t>
            </a:r>
            <a:r>
              <a:rPr lang="en-US" altLang="zh-TW" sz="2200" i="1" dirty="0" smtClean="0">
                <a:latin typeface="+mj-lt"/>
                <a:cs typeface="Courier New" pitchFamily="49" charset="0"/>
              </a:rPr>
              <a:t>Stack</a:t>
            </a:r>
            <a:r>
              <a:rPr lang="en-US" altLang="zh-TW" sz="2200" dirty="0" smtClean="0">
                <a:latin typeface="+mj-lt"/>
                <a:cs typeface="Courier New" pitchFamily="49" charset="0"/>
              </a:rPr>
              <a:t>:</a:t>
            </a:r>
          </a:p>
        </p:txBody>
      </p:sp>
      <p:sp>
        <p:nvSpPr>
          <p:cNvPr id="12292" name="內容版面配置區 5"/>
          <p:cNvSpPr>
            <a:spLocks noGrp="1"/>
          </p:cNvSpPr>
          <p:nvPr>
            <p:ph sz="half" idx="2"/>
          </p:nvPr>
        </p:nvSpPr>
        <p:spPr>
          <a:xfrm>
            <a:off x="395478" y="4149090"/>
            <a:ext cx="5761355" cy="1296162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631825" algn="l"/>
              </a:tabLst>
            </a:pPr>
            <a:r>
              <a:rPr lang="en-US" altLang="zh-TW" b="1" dirty="0" smtClean="0"/>
              <a:t>private</a:t>
            </a:r>
            <a:r>
              <a:rPr lang="en-US" altLang="zh-TW" b="1" dirty="0"/>
              <a:t>:</a:t>
            </a:r>
          </a:p>
          <a:p>
            <a:pPr marL="541338">
              <a:spcBef>
                <a:spcPts val="0"/>
              </a:spcBef>
              <a:tabLst>
                <a:tab pos="2328863" algn="l"/>
              </a:tabLst>
            </a:pPr>
            <a:r>
              <a:rPr lang="en-US" altLang="zh-TW" i="1" dirty="0" smtClean="0"/>
              <a:t>T </a:t>
            </a:r>
            <a:r>
              <a:rPr lang="en-US" altLang="zh-TW" dirty="0">
                <a:latin typeface="Symbol" panose="05050102010706020507" pitchFamily="18" charset="2"/>
              </a:rPr>
              <a:t>*</a:t>
            </a:r>
            <a:r>
              <a:rPr lang="en-US" altLang="zh-TW" i="1" dirty="0"/>
              <a:t>stack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	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</a:t>
            </a:r>
            <a:r>
              <a:rPr lang="en-US" altLang="zh-TW" dirty="0"/>
              <a:t>array for stack elements</a:t>
            </a:r>
          </a:p>
          <a:p>
            <a:pPr marL="541338">
              <a:spcBef>
                <a:spcPts val="0"/>
              </a:spcBef>
              <a:tabLst>
                <a:tab pos="2328863" algn="l"/>
              </a:tabLst>
            </a:pPr>
            <a:r>
              <a:rPr lang="en-US" altLang="zh-TW" b="1" dirty="0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/>
              <a:t>top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	</a:t>
            </a:r>
            <a:r>
              <a:rPr lang="en-US" altLang="zh-TW" b="1" dirty="0" smtClean="0"/>
              <a:t>//</a:t>
            </a:r>
            <a:r>
              <a:rPr lang="en-US" altLang="zh-TW" dirty="0"/>
              <a:t> array position of top element</a:t>
            </a:r>
          </a:p>
          <a:p>
            <a:pPr marL="541338">
              <a:spcBef>
                <a:spcPts val="0"/>
              </a:spcBef>
              <a:tabLst>
                <a:tab pos="2328863" algn="l"/>
              </a:tabLst>
            </a:pPr>
            <a:r>
              <a:rPr lang="en-US" altLang="zh-TW" b="1" dirty="0" smtClean="0"/>
              <a:t>int</a:t>
            </a:r>
            <a:r>
              <a:rPr lang="en-US" altLang="zh-TW" dirty="0" smtClean="0"/>
              <a:t> </a:t>
            </a:r>
            <a:r>
              <a:rPr lang="en-US" altLang="zh-TW" i="1" dirty="0"/>
              <a:t>capacity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	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</a:t>
            </a:r>
            <a:r>
              <a:rPr lang="en-US" altLang="zh-TW" dirty="0"/>
              <a:t>capacity of stack array</a:t>
            </a:r>
            <a:endParaRPr lang="zh-TW" altLang="en-US" dirty="0" smtClean="0"/>
          </a:p>
        </p:txBody>
      </p:sp>
      <p:sp>
        <p:nvSpPr>
          <p:cNvPr id="12293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A9315F-3AFE-4496-8B2C-CE89EAE09EE0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91015"/>
              </p:ext>
            </p:extLst>
          </p:nvPr>
        </p:nvGraphicFramePr>
        <p:xfrm>
          <a:off x="6588252" y="4149090"/>
          <a:ext cx="2015934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 smtClean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</a:t>
                      </a:r>
                      <a:endParaRPr lang="zh-TW" alt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000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90000" marT="4680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b="1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209633"/>
              </p:ext>
            </p:extLst>
          </p:nvPr>
        </p:nvGraphicFramePr>
        <p:xfrm>
          <a:off x="4032000" y="2709000"/>
          <a:ext cx="28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字版面配置區 3"/>
          <p:cNvSpPr txBox="1">
            <a:spLocks/>
          </p:cNvSpPr>
          <p:nvPr/>
        </p:nvSpPr>
        <p:spPr bwMode="auto">
          <a:xfrm>
            <a:off x="7452000" y="288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48243"/>
              </p:ext>
            </p:extLst>
          </p:nvPr>
        </p:nvGraphicFramePr>
        <p:xfrm>
          <a:off x="1152000" y="46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2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4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6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7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12000" y="5769000"/>
            <a:ext cx="14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133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2592000" y="5769000"/>
            <a:ext cx="324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4212000" y="540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4" name="文字版面配置區 3"/>
          <p:cNvSpPr txBox="1">
            <a:spLocks/>
          </p:cNvSpPr>
          <p:nvPr/>
        </p:nvSpPr>
        <p:spPr bwMode="auto">
          <a:xfrm>
            <a:off x="6192000" y="5769000"/>
            <a:ext cx="1260000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15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3789000"/>
            <a:ext cx="720000" cy="360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 flipV="1">
            <a:off x="637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5652000" y="3789000"/>
            <a:ext cx="1440000" cy="360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sz="1800" b="0" spc="3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cxnSp>
        <p:nvCxnSpPr>
          <p:cNvPr id="28" name="直線單箭頭接點 27"/>
          <p:cNvCxnSpPr/>
          <p:nvPr/>
        </p:nvCxnSpPr>
        <p:spPr bwMode="auto">
          <a:xfrm flipV="1">
            <a:off x="4212000" y="3429000"/>
            <a:ext cx="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99233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7517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 smtClean="0">
                <a:solidFill>
                  <a:srgbClr val="000000"/>
                </a:solidFill>
              </a:rPr>
              <a:t>front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598"/>
              </p:ext>
            </p:extLst>
          </p:nvPr>
        </p:nvGraphicFramePr>
        <p:xfrm>
          <a:off x="3419992" y="2564994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87989" y="3717002"/>
            <a:ext cx="86400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51995" y="3717002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80007" y="3717002"/>
            <a:ext cx="2159912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dirty="0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20" y="2708995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23458"/>
              </p:ext>
            </p:extLst>
          </p:nvPr>
        </p:nvGraphicFramePr>
        <p:xfrm>
          <a:off x="971975" y="4581008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51970" y="5733016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5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07466"/>
              </p:ext>
            </p:extLst>
          </p:nvPr>
        </p:nvGraphicFramePr>
        <p:xfrm>
          <a:off x="3419992" y="2564994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87989" y="3717002"/>
            <a:ext cx="86400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51995" y="3717002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80007" y="3717002"/>
            <a:ext cx="2159912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dirty="0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 smtClean="0">
                <a:latin typeface="+mn-lt"/>
                <a:cs typeface="Courier New" pitchFamily="49" charset="0"/>
              </a:rPr>
              <a:t>1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20" y="2708995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00270"/>
              </p:ext>
            </p:extLst>
          </p:nvPr>
        </p:nvGraphicFramePr>
        <p:xfrm>
          <a:off x="971975" y="4581008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51970" y="5733016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11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62855"/>
              </p:ext>
            </p:extLst>
          </p:nvPr>
        </p:nvGraphicFramePr>
        <p:xfrm>
          <a:off x="3419992" y="2564994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5991" y="3717002"/>
            <a:ext cx="720000" cy="432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68009" y="3717002"/>
            <a:ext cx="1584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20" y="2708995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62252"/>
              </p:ext>
            </p:extLst>
          </p:nvPr>
        </p:nvGraphicFramePr>
        <p:xfrm>
          <a:off x="971975" y="4581008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51970" y="5733016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99987" y="5733016"/>
            <a:ext cx="302402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42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</a:t>
            </a:r>
            <a:r>
              <a:rPr lang="en-US" altLang="zh-TW" sz="2000" i="1" spc="300" dirty="0" err="1">
                <a:solidFill>
                  <a:srgbClr val="000000"/>
                </a:solidFill>
              </a:rPr>
              <a:t>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7910D-4311-414E-98E2-F7207B42CC32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40386"/>
              </p:ext>
            </p:extLst>
          </p:nvPr>
        </p:nvGraphicFramePr>
        <p:xfrm>
          <a:off x="3419992" y="2564994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5991" y="3717002"/>
            <a:ext cx="720000" cy="432000"/>
          </a:xfrm>
          <a:prstGeom prst="rect">
            <a:avLst/>
          </a:prstGeom>
          <a:noFill/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68009" y="3717002"/>
            <a:ext cx="1584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rear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7452020" y="2708995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48582"/>
              </p:ext>
            </p:extLst>
          </p:nvPr>
        </p:nvGraphicFramePr>
        <p:xfrm>
          <a:off x="971975" y="4581008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51970" y="5733016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99987" y="5733016"/>
            <a:ext cx="302402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newQueu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4" name="文字版面配置區 3"/>
          <p:cNvSpPr txBox="1">
            <a:spLocks/>
          </p:cNvSpPr>
          <p:nvPr/>
        </p:nvSpPr>
        <p:spPr bwMode="auto">
          <a:xfrm>
            <a:off x="6588014" y="5733016"/>
            <a:ext cx="1296009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15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868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766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sz="half" idx="1"/>
          </p:nvPr>
        </p:nvSpPr>
        <p:spPr>
          <a:xfrm>
            <a:off x="683514" y="548640"/>
            <a:ext cx="7776973" cy="558036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//</a:t>
            </a:r>
            <a:r>
              <a:rPr lang="en-US" altLang="zh-TW" dirty="0" smtClean="0">
                <a:cs typeface="Courier New" pitchFamily="49" charset="0"/>
              </a:rPr>
              <a:t> allocate an array with twice the capacity</a:t>
            </a:r>
          </a:p>
          <a:p>
            <a:pPr lvl="0"/>
            <a:r>
              <a:rPr lang="en-US" altLang="zh-TW" i="1" dirty="0" smtClean="0">
                <a:cs typeface="Courier New" pitchFamily="49" charset="0"/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*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err="1" smtClean="0">
                <a:cs typeface="Courier New" pitchFamily="49" charset="0"/>
              </a:rPr>
              <a:t>newQueue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b="1" dirty="0">
                <a:solidFill>
                  <a:srgbClr val="000000"/>
                </a:solidFill>
              </a:rPr>
              <a:t>new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300" dirty="0" smtClean="0">
                <a:solidFill>
                  <a:srgbClr val="000000"/>
                </a:solidFill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</a:rPr>
              <a:t>[</a:t>
            </a:r>
            <a:r>
              <a:rPr lang="en-US" altLang="zh-TW" dirty="0" smtClean="0">
                <a:cs typeface="Courier New" pitchFamily="49" charset="0"/>
              </a:rPr>
              <a:t>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*</a:t>
            </a:r>
            <a:r>
              <a:rPr lang="en-US" altLang="zh-TW" i="1" dirty="0" smtClean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]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endParaRPr lang="en-US" altLang="zh-TW" dirty="0" smtClean="0">
              <a:cs typeface="Courier New" pitchFamily="49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//</a:t>
            </a:r>
            <a:r>
              <a:rPr lang="en-US" altLang="zh-TW" dirty="0" smtClean="0">
                <a:cs typeface="Courier New" pitchFamily="49" charset="0"/>
              </a:rPr>
              <a:t> copy from </a:t>
            </a:r>
            <a:r>
              <a:rPr lang="en-US" altLang="zh-TW" i="1" dirty="0" smtClean="0">
                <a:cs typeface="Courier New" pitchFamily="49" charset="0"/>
              </a:rPr>
              <a:t>queue</a:t>
            </a:r>
            <a:r>
              <a:rPr lang="en-US" altLang="zh-TW" dirty="0" smtClean="0">
                <a:cs typeface="Courier New" pitchFamily="49" charset="0"/>
              </a:rPr>
              <a:t> to </a:t>
            </a:r>
            <a:r>
              <a:rPr lang="en-US" altLang="zh-TW" i="1" dirty="0" err="1" smtClean="0">
                <a:cs typeface="Courier New" pitchFamily="49" charset="0"/>
              </a:rPr>
              <a:t>newQueue</a:t>
            </a:r>
            <a:endParaRPr lang="en-US" altLang="zh-TW" i="1" dirty="0" smtClean="0">
              <a:cs typeface="Courier New" pitchFamily="49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int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pc="4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front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%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capacity</a:t>
            </a:r>
            <a:r>
              <a:rPr lang="en-US" altLang="zh-TW" b="1" dirty="0" smtClean="0">
                <a:cs typeface="Courier New" pitchFamily="49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if</a:t>
            </a:r>
            <a:r>
              <a:rPr lang="en-US" altLang="zh-TW" dirty="0" smtClean="0">
                <a:cs typeface="Courier New" pitchFamily="49" charset="0"/>
              </a:rPr>
              <a:t> (</a:t>
            </a:r>
            <a:r>
              <a:rPr lang="en-US" altLang="zh-TW" i="1" dirty="0" smtClean="0"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&lt;</a:t>
            </a:r>
            <a:r>
              <a:rPr lang="en-US" altLang="zh-TW" dirty="0" smtClean="0">
                <a:cs typeface="Courier New" pitchFamily="49" charset="0"/>
              </a:rPr>
              <a:t> 2)</a:t>
            </a:r>
          </a:p>
          <a:p>
            <a:pPr marL="541338"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//</a:t>
            </a:r>
            <a:r>
              <a:rPr lang="en-US" altLang="zh-TW" dirty="0" smtClean="0">
                <a:cs typeface="Courier New" pitchFamily="49" charset="0"/>
              </a:rPr>
              <a:t> no wraps around</a:t>
            </a:r>
          </a:p>
          <a:p>
            <a:pPr marL="541338">
              <a:lnSpc>
                <a:spcPts val="2000"/>
              </a:lnSpc>
              <a:spcBef>
                <a:spcPct val="0"/>
              </a:spcBef>
            </a:pPr>
            <a:r>
              <a:rPr lang="en-US" altLang="zh-TW" i="1" dirty="0" smtClean="0">
                <a:cs typeface="Courier New" pitchFamily="49" charset="0"/>
              </a:rPr>
              <a:t>copy</a:t>
            </a:r>
            <a:r>
              <a:rPr lang="en-US" altLang="zh-TW" dirty="0" smtClean="0">
                <a:cs typeface="Courier New" pitchFamily="49" charset="0"/>
              </a:rPr>
              <a:t> (</a:t>
            </a:r>
            <a:r>
              <a:rPr lang="en-US" altLang="zh-TW" i="1" dirty="0" smtClean="0">
                <a:cs typeface="Courier New" pitchFamily="49" charset="0"/>
              </a:rPr>
              <a:t>queue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,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capacity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dirty="0" smtClean="0">
                <a:cs typeface="Courier New" pitchFamily="49" charset="0"/>
              </a:rPr>
              <a:t> 1, </a:t>
            </a:r>
            <a:r>
              <a:rPr lang="en-US" altLang="zh-TW" i="1" dirty="0" err="1" smtClean="0">
                <a:cs typeface="Courier New" pitchFamily="49" charset="0"/>
              </a:rPr>
              <a:t>newQueue</a:t>
            </a:r>
            <a:r>
              <a:rPr lang="en-US" altLang="zh-TW" dirty="0" smtClean="0">
                <a:cs typeface="Courier New" pitchFamily="49" charset="0"/>
              </a:rPr>
              <a:t>)</a:t>
            </a:r>
            <a:r>
              <a:rPr lang="en-US" altLang="zh-TW" b="1" dirty="0" smtClean="0">
                <a:cs typeface="Courier New" pitchFamily="49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else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{//</a:t>
            </a:r>
            <a:r>
              <a:rPr lang="en-US" altLang="zh-TW" dirty="0" smtClean="0">
                <a:cs typeface="Courier New" pitchFamily="49" charset="0"/>
              </a:rPr>
              <a:t> queue wraps around</a:t>
            </a:r>
          </a:p>
          <a:p>
            <a:pPr marL="541338">
              <a:lnSpc>
                <a:spcPts val="2000"/>
              </a:lnSpc>
              <a:spcBef>
                <a:spcPct val="0"/>
              </a:spcBef>
            </a:pPr>
            <a:r>
              <a:rPr lang="en-US" altLang="zh-TW" i="1" dirty="0" smtClean="0">
                <a:cs typeface="Courier New" pitchFamily="49" charset="0"/>
              </a:rPr>
              <a:t>copy</a:t>
            </a:r>
            <a:r>
              <a:rPr lang="en-US" altLang="zh-TW" dirty="0" smtClean="0">
                <a:cs typeface="Courier New" pitchFamily="49" charset="0"/>
              </a:rPr>
              <a:t> (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, </a:t>
            </a:r>
            <a:r>
              <a:rPr lang="en-US" altLang="zh-TW" i="1" dirty="0" smtClean="0">
                <a:cs typeface="Courier New" pitchFamily="49" charset="0"/>
              </a:rPr>
              <a:t>queue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capacity</a:t>
            </a:r>
            <a:r>
              <a:rPr lang="en-US" altLang="zh-TW" dirty="0" smtClean="0">
                <a:cs typeface="Courier New" pitchFamily="49" charset="0"/>
              </a:rPr>
              <a:t>, </a:t>
            </a:r>
            <a:r>
              <a:rPr lang="en-US" altLang="zh-TW" i="1" dirty="0" err="1" smtClean="0">
                <a:cs typeface="Courier New" pitchFamily="49" charset="0"/>
              </a:rPr>
              <a:t>newQueue</a:t>
            </a:r>
            <a:r>
              <a:rPr lang="en-US" altLang="zh-TW" dirty="0" smtClean="0">
                <a:cs typeface="Courier New" pitchFamily="49" charset="0"/>
              </a:rPr>
              <a:t>)</a:t>
            </a:r>
            <a:r>
              <a:rPr lang="en-US" altLang="zh-TW" b="1" dirty="0" smtClean="0">
                <a:cs typeface="Courier New" pitchFamily="49" charset="0"/>
              </a:rPr>
              <a:t>;</a:t>
            </a:r>
          </a:p>
          <a:p>
            <a:pPr marL="541338">
              <a:lnSpc>
                <a:spcPts val="2000"/>
              </a:lnSpc>
              <a:spcBef>
                <a:spcPct val="0"/>
              </a:spcBef>
            </a:pPr>
            <a:r>
              <a:rPr lang="en-US" altLang="zh-TW" i="1" dirty="0" smtClean="0">
                <a:cs typeface="Courier New" pitchFamily="49" charset="0"/>
              </a:rPr>
              <a:t>copy</a:t>
            </a:r>
            <a:r>
              <a:rPr lang="en-US" altLang="zh-TW" dirty="0" smtClean="0">
                <a:cs typeface="Courier New" pitchFamily="49" charset="0"/>
              </a:rPr>
              <a:t> (</a:t>
            </a:r>
            <a:r>
              <a:rPr lang="en-US" altLang="zh-TW" i="1" dirty="0" smtClean="0">
                <a:cs typeface="Courier New" pitchFamily="49" charset="0"/>
              </a:rPr>
              <a:t>queue</a:t>
            </a:r>
            <a:r>
              <a:rPr lang="en-US" altLang="zh-TW" dirty="0" smtClean="0">
                <a:cs typeface="Courier New" pitchFamily="49" charset="0"/>
              </a:rPr>
              <a:t>, </a:t>
            </a:r>
            <a:r>
              <a:rPr lang="en-US" altLang="zh-TW" i="1" dirty="0" smtClean="0">
                <a:cs typeface="Courier New" pitchFamily="49" charset="0"/>
              </a:rPr>
              <a:t>queue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rear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1, </a:t>
            </a:r>
            <a:r>
              <a:rPr lang="en-US" altLang="zh-TW" i="1" dirty="0" err="1">
                <a:solidFill>
                  <a:srgbClr val="000000"/>
                </a:solidFill>
                <a:cs typeface="Courier New" pitchFamily="49" charset="0"/>
              </a:rPr>
              <a:t>newQueue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capacity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dirty="0" smtClean="0">
                <a:cs typeface="Courier New" pitchFamily="49" charset="0"/>
              </a:rPr>
              <a:t> </a:t>
            </a:r>
            <a:r>
              <a:rPr lang="en-US" altLang="zh-TW" i="1" dirty="0" smtClean="0">
                <a:cs typeface="Courier New" pitchFamily="49" charset="0"/>
              </a:rPr>
              <a:t>start</a:t>
            </a:r>
            <a:r>
              <a:rPr lang="en-US" altLang="zh-TW" dirty="0" smtClean="0">
                <a:cs typeface="Courier New" pitchFamily="49" charset="0"/>
              </a:rPr>
              <a:t>)</a:t>
            </a:r>
            <a:r>
              <a:rPr lang="en-US" altLang="zh-TW" b="1" dirty="0" smtClean="0">
                <a:cs typeface="Courier New" pitchFamily="49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}</a:t>
            </a:r>
          </a:p>
          <a:p>
            <a:pPr>
              <a:lnSpc>
                <a:spcPts val="2000"/>
              </a:lnSpc>
              <a:spcBef>
                <a:spcPct val="0"/>
              </a:spcBef>
            </a:pPr>
            <a:endParaRPr lang="en-US" altLang="zh-TW" dirty="0" smtClean="0">
              <a:cs typeface="Courier New" pitchFamily="49" charset="0"/>
            </a:endParaRPr>
          </a:p>
          <a:p>
            <a:pPr>
              <a:lnSpc>
                <a:spcPts val="2000"/>
              </a:lnSpc>
              <a:spcBef>
                <a:spcPct val="0"/>
              </a:spcBef>
            </a:pPr>
            <a:r>
              <a:rPr lang="en-US" altLang="zh-TW" b="1" dirty="0" smtClean="0">
                <a:cs typeface="Courier New" pitchFamily="49" charset="0"/>
              </a:rPr>
              <a:t>//</a:t>
            </a:r>
            <a:r>
              <a:rPr lang="en-US" altLang="zh-TW" dirty="0" smtClean="0">
                <a:cs typeface="Courier New" pitchFamily="49" charset="0"/>
              </a:rPr>
              <a:t> switch to </a:t>
            </a:r>
            <a:r>
              <a:rPr lang="en-US" altLang="zh-TW" i="1" dirty="0" err="1" smtClean="0">
                <a:cs typeface="Courier New" pitchFamily="49" charset="0"/>
              </a:rPr>
              <a:t>newQueue</a:t>
            </a:r>
            <a:endParaRPr lang="en-US" altLang="zh-TW" i="1" dirty="0" smtClean="0">
              <a:cs typeface="Courier New" pitchFamily="49" charset="0"/>
            </a:endParaRPr>
          </a:p>
          <a:p>
            <a:pPr lvl="0"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front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*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capacity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lvl="0"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rear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capacity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2</a:t>
            </a:r>
            <a:r>
              <a:rPr lang="en-US" altLang="zh-TW" b="1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lvl="0"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capacit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2</a:t>
            </a:r>
            <a:r>
              <a:rPr lang="en-US" altLang="zh-TW" b="1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lvl="0"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delet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e [] </a:t>
            </a: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b="1" dirty="0">
                <a:solidFill>
                  <a:srgbClr val="000000"/>
                </a:solidFill>
                <a:cs typeface="Courier New" pitchFamily="49" charset="0"/>
              </a:rPr>
              <a:t>;</a:t>
            </a:r>
          </a:p>
          <a:p>
            <a:pPr lvl="0"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i="1" dirty="0" err="1">
                <a:solidFill>
                  <a:srgbClr val="000000"/>
                </a:solidFill>
                <a:cs typeface="Courier New" pitchFamily="49" charset="0"/>
              </a:rPr>
              <a:t>newQueue</a:t>
            </a:r>
            <a:r>
              <a:rPr lang="en-US" altLang="zh-TW" b="1" dirty="0">
                <a:solidFill>
                  <a:srgbClr val="000000"/>
                </a:solidFill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44035" name="內容版面配置區 5"/>
          <p:cNvSpPr>
            <a:spLocks noGrp="1"/>
          </p:cNvSpPr>
          <p:nvPr>
            <p:ph sz="half" idx="2"/>
          </p:nvPr>
        </p:nvSpPr>
        <p:spPr>
          <a:xfrm>
            <a:off x="612000" y="6129000"/>
            <a:ext cx="4464558" cy="4320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Program 3.11:</a:t>
            </a:r>
            <a:r>
              <a:rPr lang="en-US" altLang="zh-TW" dirty="0" smtClean="0">
                <a:solidFill>
                  <a:srgbClr val="000000"/>
                </a:solidFill>
              </a:rPr>
              <a:t> Doubling queue capacity</a:t>
            </a:r>
            <a:endParaRPr lang="zh-TW" altLang="en-US" dirty="0" smtClean="0"/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47162-813C-4705-A9CC-2030FABD19E7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50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7236029" cy="446402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i="1" dirty="0" smtClean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i="1" spc="300" dirty="0" smtClean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[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  <a:cs typeface="+mn-cs"/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]</a:t>
            </a: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;</a:t>
            </a:r>
            <a:endParaRPr lang="en-US" altLang="zh-TW" sz="2000" b="1" dirty="0" smtClean="0"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int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if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dirty="0" smtClean="0">
                <a:cs typeface="Courier New" pitchFamily="49" charset="0"/>
              </a:rPr>
              <a:t> 2)</a:t>
            </a: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cs typeface="Courier New" pitchFamily="49" charset="0"/>
              </a:rPr>
              <a:t> 1, </a:t>
            </a:r>
            <a:r>
              <a:rPr lang="en-US" altLang="zh-TW" sz="2000" i="1" dirty="0" err="1" smtClean="0">
                <a:cs typeface="Courier New" pitchFamily="49" charset="0"/>
              </a:rPr>
              <a:t>newQueue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else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{</a:t>
            </a:r>
            <a:endParaRPr lang="en-US" altLang="zh-TW" sz="2000" dirty="0" smtClean="0">
              <a:cs typeface="Courier New" pitchFamily="49" charset="0"/>
            </a:endParaRP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err="1" smtClean="0">
                <a:cs typeface="Courier New" pitchFamily="49" charset="0"/>
              </a:rPr>
              <a:t>newQueue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47162-813C-4705-A9CC-2030FABD19E7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01724"/>
              </p:ext>
            </p:extLst>
          </p:nvPr>
        </p:nvGraphicFramePr>
        <p:xfrm>
          <a:off x="3419992" y="3140998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843988" y="4293006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16001" y="4293006"/>
            <a:ext cx="3024021" cy="432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r>
              <a:rPr lang="en-US" altLang="zh-TW" b="0" i="1" dirty="0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 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 smtClean="0">
                <a:latin typeface="+mn-lt"/>
                <a:cs typeface="Courier New" pitchFamily="49" charset="0"/>
              </a:rPr>
              <a:t>2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5" name="文字版面配置區 3"/>
          <p:cNvSpPr txBox="1">
            <a:spLocks/>
          </p:cNvSpPr>
          <p:nvPr/>
        </p:nvSpPr>
        <p:spPr bwMode="auto">
          <a:xfrm>
            <a:off x="7452020" y="3284999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03874"/>
              </p:ext>
            </p:extLst>
          </p:nvPr>
        </p:nvGraphicFramePr>
        <p:xfrm>
          <a:off x="971975" y="5013011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39972" y="6165019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08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7236029" cy="446402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i="1" dirty="0" smtClean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  <a:cs typeface="+mn-cs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cs typeface="+mn-cs"/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altLang="zh-TW" sz="2000" i="1" spc="300" dirty="0" smtClean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[</a:t>
            </a:r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3200" baseline="-18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 smtClean="0">
                <a:solidFill>
                  <a:srgbClr val="000000"/>
                </a:solidFill>
                <a:cs typeface="+mn-cs"/>
              </a:rPr>
              <a:t>capacity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]</a:t>
            </a:r>
            <a:r>
              <a:rPr lang="en-US" altLang="zh-TW" sz="2000" b="1" dirty="0" smtClean="0">
                <a:solidFill>
                  <a:srgbClr val="000000"/>
                </a:solidFill>
                <a:cs typeface="+mn-cs"/>
              </a:rPr>
              <a:t>;</a:t>
            </a:r>
            <a:endParaRPr lang="en-US" altLang="zh-TW" sz="2000" b="1" dirty="0" smtClean="0"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int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if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dirty="0" smtClean="0">
                <a:cs typeface="Courier New" pitchFamily="49" charset="0"/>
              </a:rPr>
              <a:t> 2)</a:t>
            </a: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cs typeface="Courier New" pitchFamily="49" charset="0"/>
              </a:rPr>
              <a:t> 1, </a:t>
            </a:r>
            <a:r>
              <a:rPr lang="en-US" altLang="zh-TW" sz="2000" i="1" dirty="0" err="1" smtClean="0">
                <a:cs typeface="Courier New" pitchFamily="49" charset="0"/>
              </a:rPr>
              <a:t>newQueue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else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{</a:t>
            </a:r>
            <a:endParaRPr lang="en-US" altLang="zh-TW" sz="2000" dirty="0" smtClean="0">
              <a:cs typeface="Courier New" pitchFamily="49" charset="0"/>
            </a:endParaRP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capacity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err="1" smtClean="0">
                <a:cs typeface="Courier New" pitchFamily="49" charset="0"/>
              </a:rPr>
              <a:t>newQueue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 marL="541338">
              <a:spcBef>
                <a:spcPct val="0"/>
              </a:spcBef>
            </a:pPr>
            <a:r>
              <a:rPr lang="en-US" altLang="zh-TW" sz="2000" i="1" dirty="0" smtClean="0">
                <a:cs typeface="Courier New" pitchFamily="49" charset="0"/>
              </a:rPr>
              <a:t>copy</a:t>
            </a:r>
            <a:r>
              <a:rPr lang="en-US" altLang="zh-TW" sz="2000" dirty="0" smtClean="0">
                <a:cs typeface="Courier New" pitchFamily="49" charset="0"/>
              </a:rPr>
              <a:t> (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, </a:t>
            </a:r>
            <a:r>
              <a:rPr lang="en-US" altLang="zh-TW" sz="2000" i="1" dirty="0" smtClean="0">
                <a:cs typeface="Courier New" pitchFamily="49" charset="0"/>
              </a:rPr>
              <a:t>queue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cs typeface="Courier New" pitchFamily="49" charset="0"/>
              </a:rPr>
              <a:t> </a:t>
            </a:r>
            <a:r>
              <a:rPr lang="en-US" altLang="zh-TW" sz="2000" i="1" dirty="0" smtClean="0">
                <a:cs typeface="Courier New" pitchFamily="49" charset="0"/>
              </a:rPr>
              <a:t>start</a:t>
            </a:r>
            <a:r>
              <a:rPr lang="en-US" altLang="zh-TW" sz="2000" dirty="0" smtClean="0">
                <a:cs typeface="Courier New" pitchFamily="49" charset="0"/>
              </a:rPr>
              <a:t>)</a:t>
            </a:r>
            <a:r>
              <a:rPr lang="en-US" altLang="zh-TW" sz="2000" b="1" dirty="0" smtClean="0"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TW" sz="2000" b="1" dirty="0" smtClean="0">
                <a:cs typeface="Courier New" pitchFamily="49" charset="0"/>
              </a:rPr>
              <a:t>}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47162-813C-4705-A9CC-2030FABD19E7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41176"/>
              </p:ext>
            </p:extLst>
          </p:nvPr>
        </p:nvGraphicFramePr>
        <p:xfrm>
          <a:off x="3419992" y="3140998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843988" y="4293006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16001" y="4293006"/>
            <a:ext cx="3024021" cy="432000"/>
          </a:xfrm>
          <a:prstGeom prst="rect">
            <a:avLst/>
          </a:prstGeom>
          <a:noFill/>
        </p:spPr>
        <p:txBody>
          <a:bodyPr wrap="square" lIns="90000" rIns="72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r>
              <a:rPr lang="en-US" altLang="zh-TW" b="0" i="1" dirty="0" smtClean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 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smtClean="0">
                <a:latin typeface="+mn-lt"/>
                <a:cs typeface="Courier New" pitchFamily="49" charset="0"/>
              </a:rPr>
              <a:t>capacit</a:t>
            </a:r>
            <a:r>
              <a:rPr lang="en-US" altLang="zh-TW" b="0" i="1" spc="300" dirty="0" smtClean="0">
                <a:latin typeface="+mn-lt"/>
                <a:cs typeface="Courier New" pitchFamily="49" charset="0"/>
              </a:rPr>
              <a:t>y</a:t>
            </a:r>
            <a:r>
              <a:rPr lang="en-US" altLang="zh-TW" b="0" spc="300" dirty="0" smtClean="0"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 smtClean="0">
                <a:latin typeface="+mn-lt"/>
                <a:cs typeface="Courier New" pitchFamily="49" charset="0"/>
              </a:rPr>
              <a:t>2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15" name="文字版面配置區 3"/>
          <p:cNvSpPr txBox="1">
            <a:spLocks/>
          </p:cNvSpPr>
          <p:nvPr/>
        </p:nvSpPr>
        <p:spPr bwMode="auto">
          <a:xfrm>
            <a:off x="7452020" y="3284999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35407"/>
              </p:ext>
            </p:extLst>
          </p:nvPr>
        </p:nvGraphicFramePr>
        <p:xfrm>
          <a:off x="971975" y="5013011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39972" y="6165019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ct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0" name="文字版面配置區 3"/>
          <p:cNvSpPr txBox="1">
            <a:spLocks/>
          </p:cNvSpPr>
          <p:nvPr/>
        </p:nvSpPr>
        <p:spPr bwMode="auto">
          <a:xfrm>
            <a:off x="5580007" y="6165019"/>
            <a:ext cx="2448016" cy="43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15     </a:t>
            </a: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3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83973" y="404979"/>
            <a:ext cx="7776973" cy="61926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000" b="1" dirty="0" smtClean="0"/>
              <a:t>template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b="1" dirty="0"/>
              <a:t>class</a:t>
            </a:r>
            <a:r>
              <a:rPr lang="en-US" altLang="zh-TW" sz="2000" dirty="0"/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latin typeface="Symbol" panose="05050102010706020507" pitchFamily="18" charset="2"/>
              </a:rPr>
              <a:t>&gt;</a:t>
            </a:r>
            <a:endParaRPr lang="en-US" altLang="zh-TW" sz="2000" dirty="0">
              <a:latin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r>
              <a:rPr lang="en-US" altLang="zh-TW" sz="2000" i="1" dirty="0"/>
              <a:t>Stack</a:t>
            </a:r>
            <a:r>
              <a:rPr lang="en-US" altLang="zh-TW" sz="2000" dirty="0">
                <a:latin typeface="Symbol" panose="05050102010706020507" pitchFamily="18" charset="2"/>
              </a:rPr>
              <a:t>&lt;</a:t>
            </a:r>
            <a:r>
              <a:rPr lang="en-US" altLang="zh-TW" sz="2000" i="1" dirty="0"/>
              <a:t>T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::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 (</a:t>
            </a:r>
            <a:r>
              <a:rPr lang="en-US" altLang="zh-TW" sz="2000" b="1" dirty="0"/>
              <a:t>int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stackCapacity</a:t>
            </a:r>
            <a:r>
              <a:rPr lang="en-US" altLang="zh-TW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 : </a:t>
            </a:r>
            <a:r>
              <a:rPr lang="en-US" altLang="zh-TW" sz="2000" i="1" dirty="0" smtClean="0"/>
              <a:t>capacity</a:t>
            </a:r>
            <a:r>
              <a:rPr lang="en-US" altLang="zh-TW" sz="2000" dirty="0" smtClean="0"/>
              <a:t> (</a:t>
            </a:r>
            <a:r>
              <a:rPr lang="en-US" altLang="zh-TW" sz="2000" i="1" dirty="0" err="1" smtClean="0"/>
              <a:t>stackCapacity</a:t>
            </a:r>
            <a:r>
              <a:rPr lang="en-US" altLang="zh-TW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/>
              <a:t>{</a:t>
            </a:r>
          </a:p>
          <a:p>
            <a:pPr marL="540000">
              <a:spcBef>
                <a:spcPts val="0"/>
              </a:spcBef>
            </a:pP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</a:t>
            </a:r>
            <a:r>
              <a:rPr lang="en-US" altLang="zh-TW" sz="2000" i="1" dirty="0"/>
              <a:t>capacity</a:t>
            </a:r>
            <a:r>
              <a:rPr lang="en-US" altLang="zh-TW" sz="2000" dirty="0"/>
              <a:t>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1) </a:t>
            </a:r>
            <a:r>
              <a:rPr lang="en-US" altLang="zh-TW" sz="2000" b="1" dirty="0"/>
              <a:t>throw</a:t>
            </a:r>
            <a:r>
              <a:rPr lang="en-US" altLang="zh-TW" sz="2000" dirty="0"/>
              <a:t> “Stack capacity must be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sz="2000" dirty="0"/>
              <a:t> 0”</a:t>
            </a:r>
            <a:r>
              <a:rPr lang="en-US" altLang="zh-TW" sz="2000" b="1" dirty="0"/>
              <a:t>;</a:t>
            </a:r>
          </a:p>
          <a:p>
            <a:pPr marL="540000">
              <a:spcBef>
                <a:spcPts val="0"/>
              </a:spcBef>
            </a:pP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/>
              <a:t> </a:t>
            </a:r>
            <a:r>
              <a:rPr lang="en-US" altLang="zh-TW" sz="2000" b="1" dirty="0"/>
              <a:t>new</a:t>
            </a:r>
            <a:r>
              <a:rPr lang="en-US" altLang="zh-TW" sz="2000" dirty="0"/>
              <a:t> </a:t>
            </a:r>
            <a:r>
              <a:rPr lang="en-US" altLang="zh-TW" sz="2000" i="1" spc="300" dirty="0"/>
              <a:t>T</a:t>
            </a:r>
            <a:r>
              <a:rPr lang="en-US" altLang="zh-TW" sz="2000" dirty="0"/>
              <a:t>[</a:t>
            </a:r>
            <a:r>
              <a:rPr lang="en-US" altLang="zh-TW" sz="2000" i="1" dirty="0"/>
              <a:t>capacity</a:t>
            </a:r>
            <a:r>
              <a:rPr lang="en-US" altLang="zh-TW" sz="2000" dirty="0"/>
              <a:t>]</a:t>
            </a:r>
            <a:r>
              <a:rPr lang="en-US" altLang="zh-TW" sz="2000" b="1" dirty="0"/>
              <a:t>;</a:t>
            </a:r>
          </a:p>
          <a:p>
            <a:pPr marL="540000">
              <a:spcBef>
                <a:spcPts val="0"/>
              </a:spcBef>
            </a:pPr>
            <a:r>
              <a:rPr lang="en-US" altLang="zh-TW" sz="2000" i="1" dirty="0" smtClean="0"/>
              <a:t>top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latin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</a:t>
            </a:r>
            <a:r>
              <a:rPr lang="en-US" altLang="zh-TW" sz="20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}</a:t>
            </a:r>
            <a:endParaRPr lang="en-US" altLang="zh-TW" sz="2000" dirty="0"/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inline </a:t>
            </a:r>
            <a:r>
              <a:rPr lang="en-US" altLang="zh-TW" sz="2000" b="1" dirty="0"/>
              <a:t>bool</a:t>
            </a:r>
            <a:r>
              <a:rPr lang="en-US" altLang="zh-TW" sz="2000" dirty="0"/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Stack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/>
              <a:t>::</a:t>
            </a:r>
            <a:r>
              <a:rPr lang="en-US" altLang="zh-TW" sz="2000" i="1" dirty="0" err="1"/>
              <a:t>IsEmpty</a:t>
            </a:r>
            <a:r>
              <a:rPr lang="en-US" altLang="zh-TW" sz="2000" dirty="0"/>
              <a:t>() </a:t>
            </a:r>
            <a:r>
              <a:rPr lang="en-US" altLang="zh-TW" sz="2000" b="1" dirty="0" err="1" smtClean="0"/>
              <a:t>const</a:t>
            </a:r>
            <a:endParaRPr lang="en-US" altLang="zh-TW" sz="2000" b="1" dirty="0" smtClean="0"/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{</a:t>
            </a:r>
          </a:p>
          <a:p>
            <a:pPr marL="538163">
              <a:spcBef>
                <a:spcPts val="0"/>
              </a:spcBef>
            </a:pPr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top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sz="2000" dirty="0">
                <a:latin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</a:t>
            </a:r>
            <a:r>
              <a:rPr lang="en-US" altLang="zh-TW" sz="2000" b="1" dirty="0" smtClean="0"/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}</a:t>
            </a:r>
            <a:endParaRPr lang="en-US" altLang="zh-TW" sz="2000" dirty="0"/>
          </a:p>
          <a:p>
            <a:pPr lvl="0">
              <a:spcBef>
                <a:spcPts val="120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template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b="1" dirty="0">
                <a:solidFill>
                  <a:srgbClr val="000000"/>
                </a:solidFill>
              </a:rPr>
              <a:t>class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sz="20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 smtClean="0"/>
              <a:t>inline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T&amp;</a:t>
            </a:r>
            <a:r>
              <a:rPr lang="en-US" altLang="zh-TW" sz="2000" dirty="0"/>
              <a:t> </a:t>
            </a:r>
            <a:r>
              <a:rPr lang="en-US" altLang="zh-TW" sz="2000" i="1" dirty="0" smtClean="0">
                <a:solidFill>
                  <a:srgbClr val="000000"/>
                </a:solidFill>
              </a:rPr>
              <a:t>Stack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sz="2000" i="1" spc="200" dirty="0">
                <a:solidFill>
                  <a:srgbClr val="000000"/>
                </a:solidFill>
              </a:rPr>
              <a:t>T</a:t>
            </a:r>
            <a:r>
              <a:rPr lang="en-US" altLang="zh-TW" sz="2000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sz="2000" dirty="0" smtClean="0"/>
              <a:t>::</a:t>
            </a:r>
            <a:r>
              <a:rPr lang="en-US" altLang="zh-TW" sz="2000" i="1" dirty="0"/>
              <a:t>Top</a:t>
            </a:r>
            <a:r>
              <a:rPr lang="en-US" altLang="zh-TW" sz="2000" dirty="0"/>
              <a:t>() </a:t>
            </a:r>
            <a:r>
              <a:rPr lang="en-US" altLang="zh-TW" sz="2000" b="1" dirty="0" err="1"/>
              <a:t>const</a:t>
            </a:r>
            <a:endParaRPr lang="en-US" altLang="zh-TW" sz="2000" b="1" dirty="0"/>
          </a:p>
          <a:p>
            <a:pPr>
              <a:spcBef>
                <a:spcPts val="0"/>
              </a:spcBef>
            </a:pPr>
            <a:r>
              <a:rPr lang="en-US" altLang="zh-TW" sz="2000" b="1" dirty="0"/>
              <a:t>{</a:t>
            </a:r>
          </a:p>
          <a:p>
            <a:pPr marL="540000">
              <a:spcBef>
                <a:spcPts val="0"/>
              </a:spcBef>
            </a:pP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IsEmpty</a:t>
            </a:r>
            <a:r>
              <a:rPr lang="en-US" altLang="zh-TW" sz="2000" dirty="0"/>
              <a:t>()) </a:t>
            </a:r>
            <a:r>
              <a:rPr lang="en-US" altLang="zh-TW" sz="2000" b="1" dirty="0"/>
              <a:t>throw</a:t>
            </a:r>
            <a:r>
              <a:rPr lang="en-US" altLang="zh-TW" sz="2000" dirty="0"/>
              <a:t> “Stack is empty”</a:t>
            </a:r>
            <a:r>
              <a:rPr lang="en-US" altLang="zh-TW" sz="2000" b="1" dirty="0"/>
              <a:t>;</a:t>
            </a:r>
          </a:p>
          <a:p>
            <a:pPr marL="540000">
              <a:spcBef>
                <a:spcPts val="0"/>
              </a:spcBef>
            </a:pPr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 [</a:t>
            </a:r>
            <a:r>
              <a:rPr lang="en-US" altLang="zh-TW" sz="2000" i="1" dirty="0"/>
              <a:t>top</a:t>
            </a:r>
            <a:r>
              <a:rPr lang="en-US" altLang="zh-TW" sz="2000" dirty="0"/>
              <a:t>]</a:t>
            </a:r>
            <a:r>
              <a:rPr lang="en-US" altLang="zh-TW" sz="20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/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5742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90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7236029" cy="446402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dirty="0">
                <a:solidFill>
                  <a:srgbClr val="000000"/>
                </a:solidFill>
              </a:rPr>
              <a:t> 2)</a:t>
            </a: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else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47162-813C-4705-A9CC-2030FABD19E7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34089"/>
              </p:ext>
            </p:extLst>
          </p:nvPr>
        </p:nvGraphicFramePr>
        <p:xfrm>
          <a:off x="3419992" y="3140998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987989" y="4293006"/>
            <a:ext cx="86400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1995" y="4293006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80006" y="4293006"/>
            <a:ext cx="2880021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queu</a:t>
            </a:r>
            <a:r>
              <a:rPr lang="en-US" altLang="zh-TW" b="0" i="1" spc="300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b="0" spc="300" dirty="0" err="1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r>
              <a:rPr lang="en-US" altLang="zh-TW" b="0" i="1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 </a:t>
            </a:r>
            <a:r>
              <a:rPr lang="en-US" altLang="zh-TW" b="0" spc="300" dirty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capacit</a:t>
            </a:r>
            <a:r>
              <a:rPr lang="en-US" altLang="zh-TW" b="0" i="1" spc="300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y</a:t>
            </a:r>
            <a:r>
              <a:rPr lang="en-US" altLang="zh-TW" b="0" spc="300" dirty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2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8" name="文字版面配置區 3"/>
          <p:cNvSpPr txBox="1">
            <a:spLocks/>
          </p:cNvSpPr>
          <p:nvPr/>
        </p:nvSpPr>
        <p:spPr bwMode="auto">
          <a:xfrm>
            <a:off x="7452020" y="3284999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35193"/>
              </p:ext>
            </p:extLst>
          </p:nvPr>
        </p:nvGraphicFramePr>
        <p:xfrm>
          <a:off x="971975" y="5013011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1970" y="6165019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19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7236029" cy="4464022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T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</a:rPr>
              <a:t>new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spc="300" dirty="0">
                <a:solidFill>
                  <a:srgbClr val="000000"/>
                </a:solidFill>
              </a:rPr>
              <a:t>T</a:t>
            </a:r>
            <a:r>
              <a:rPr lang="en-US" altLang="zh-TW" sz="2000" dirty="0">
                <a:solidFill>
                  <a:srgbClr val="000000"/>
                </a:solidFill>
              </a:rPr>
              <a:t>[2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]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spc="400" dirty="0">
                <a:solidFill>
                  <a:srgbClr val="000000"/>
                </a:solidFill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%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dirty="0">
                <a:solidFill>
                  <a:srgbClr val="000000"/>
                </a:solidFill>
              </a:rPr>
              <a:t> 2)</a:t>
            </a: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else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{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marL="541338" lvl="0">
              <a:spcBef>
                <a:spcPct val="0"/>
              </a:spcBef>
            </a:pPr>
            <a:r>
              <a:rPr lang="en-US" altLang="zh-TW" sz="2000" i="1" dirty="0">
                <a:solidFill>
                  <a:srgbClr val="000000"/>
                </a:solidFill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</a:rPr>
              <a:t> (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1,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start</a:t>
            </a:r>
            <a:r>
              <a:rPr lang="en-US" altLang="zh-TW" sz="2000" dirty="0">
                <a:solidFill>
                  <a:srgbClr val="000000"/>
                </a:solidFill>
              </a:rPr>
              <a:t>)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ct val="0"/>
              </a:spcBef>
            </a:pPr>
            <a:r>
              <a:rPr lang="en-US" altLang="zh-TW" sz="2000" b="1" dirty="0">
                <a:solidFill>
                  <a:srgbClr val="000000"/>
                </a:solidFill>
              </a:rPr>
              <a:t>}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front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1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rear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capacity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capacit</a:t>
            </a:r>
            <a:r>
              <a:rPr lang="en-US" altLang="zh-TW" sz="2000" dirty="0">
                <a:solidFill>
                  <a:srgbClr val="000000"/>
                </a:solidFill>
              </a:rPr>
              <a:t>y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2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delet</a:t>
            </a:r>
            <a:r>
              <a:rPr lang="en-US" altLang="zh-TW" sz="2000" dirty="0">
                <a:solidFill>
                  <a:srgbClr val="000000"/>
                </a:solidFill>
              </a:rPr>
              <a:t>e [] </a:t>
            </a: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</a:p>
          <a:p>
            <a:pPr lvl="0">
              <a:spcBef>
                <a:spcPts val="0"/>
              </a:spcBef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sz="2000" i="1" dirty="0">
                <a:solidFill>
                  <a:srgbClr val="000000"/>
                </a:solidFill>
              </a:rPr>
              <a:t>queue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 err="1">
                <a:solidFill>
                  <a:srgbClr val="000000"/>
                </a:solidFill>
              </a:rPr>
              <a:t>newQueue</a:t>
            </a:r>
            <a:r>
              <a:rPr lang="en-US" altLang="zh-TW" sz="2000" b="1" dirty="0">
                <a:solidFill>
                  <a:srgbClr val="000000"/>
                </a:solidFill>
              </a:rPr>
              <a:t>;</a:t>
            </a:r>
            <a:endParaRPr lang="en-US" altLang="zh-TW" sz="2000" dirty="0">
              <a:solidFill>
                <a:srgbClr val="000000"/>
              </a:solidFill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547162-813C-4705-A9CC-2030FABD19E7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TW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9055"/>
              </p:ext>
            </p:extLst>
          </p:nvPr>
        </p:nvGraphicFramePr>
        <p:xfrm>
          <a:off x="3419992" y="3140998"/>
          <a:ext cx="3456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987989" y="4293006"/>
            <a:ext cx="864001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cs typeface="Times New Roman" panose="02020603050405020304" pitchFamily="18" charset="0"/>
              </a:rPr>
              <a:t>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51995" y="4293006"/>
            <a:ext cx="1583897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r>
              <a:rPr lang="en-US" altLang="zh-TW" b="0" i="1" dirty="0" err="1" smtClean="0">
                <a:latin typeface="+mn-lt"/>
                <a:cs typeface="Courier New" pitchFamily="49" charset="0"/>
              </a:rPr>
              <a:t>queu</a:t>
            </a:r>
            <a:r>
              <a:rPr lang="en-US" altLang="zh-TW" b="0" i="1" spc="300" dirty="0" err="1" smtClean="0">
                <a:latin typeface="+mn-lt"/>
                <a:cs typeface="Courier New" pitchFamily="49" charset="0"/>
              </a:rPr>
              <a:t>e</a:t>
            </a:r>
            <a:r>
              <a:rPr lang="en-US" altLang="zh-TW" b="0" spc="300" dirty="0" err="1" smtClean="0"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 smtClean="0">
                <a:latin typeface="+mn-lt"/>
                <a:cs typeface="Courier New" pitchFamily="49" charset="0"/>
              </a:rPr>
              <a:t>start</a:t>
            </a:r>
            <a:endParaRPr lang="zh-TW" altLang="en-US" b="0" i="1" dirty="0">
              <a:latin typeface="+mn-lt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80006" y="4293006"/>
            <a:ext cx="2880021" cy="432000"/>
          </a:xfrm>
          <a:prstGeom prst="rect">
            <a:avLst/>
          </a:prstGeom>
          <a:noFill/>
        </p:spPr>
        <p:txBody>
          <a:bodyPr wrap="square" lIns="72000" rIns="72000" rtlCol="0" anchor="ctr" anchorCtr="0">
            <a:noAutofit/>
          </a:bodyPr>
          <a:lstStyle/>
          <a:p>
            <a:pPr algn="ctr"/>
            <a:r>
              <a:rPr lang="en-US" altLang="zh-TW" b="0" i="1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queu</a:t>
            </a:r>
            <a:r>
              <a:rPr lang="en-US" altLang="zh-TW" b="0" i="1" spc="300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e</a:t>
            </a:r>
            <a:r>
              <a:rPr lang="en-US" altLang="zh-TW" b="0" spc="300" dirty="0" err="1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 err="1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start</a:t>
            </a:r>
            <a:r>
              <a:rPr lang="en-US" altLang="zh-TW" b="0" i="1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 </a:t>
            </a:r>
            <a:r>
              <a:rPr lang="en-US" altLang="zh-TW" b="0" spc="300" dirty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+</a:t>
            </a:r>
            <a:r>
              <a:rPr lang="en-US" altLang="zh-TW" b="0" i="1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capacit</a:t>
            </a:r>
            <a:r>
              <a:rPr lang="en-US" altLang="zh-TW" b="0" i="1" spc="300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y</a:t>
            </a:r>
            <a:r>
              <a:rPr lang="en-US" altLang="zh-TW" b="0" spc="300" dirty="0">
                <a:solidFill>
                  <a:srgbClr val="000000"/>
                </a:solidFill>
                <a:latin typeface="Symbol" panose="05050102010706020507" pitchFamily="18" charset="2"/>
                <a:cs typeface="Courier New" pitchFamily="49" charset="0"/>
              </a:rPr>
              <a:t>-</a:t>
            </a:r>
            <a:r>
              <a:rPr lang="en-US" altLang="zh-TW" b="0" dirty="0">
                <a:solidFill>
                  <a:srgbClr val="000000"/>
                </a:solidFill>
                <a:latin typeface="Times New Roman"/>
                <a:cs typeface="Courier New" pitchFamily="49" charset="0"/>
              </a:rPr>
              <a:t>2</a:t>
            </a:r>
            <a:endParaRPr lang="zh-TW" altLang="en-US" b="0" dirty="0">
              <a:latin typeface="+mn-lt"/>
              <a:cs typeface="Courier New" pitchFamily="49" charset="0"/>
            </a:endParaRPr>
          </a:p>
        </p:txBody>
      </p:sp>
      <p:sp>
        <p:nvSpPr>
          <p:cNvPr id="8" name="文字版面配置區 3"/>
          <p:cNvSpPr txBox="1">
            <a:spLocks/>
          </p:cNvSpPr>
          <p:nvPr/>
        </p:nvSpPr>
        <p:spPr bwMode="auto">
          <a:xfrm>
            <a:off x="7452020" y="3284999"/>
            <a:ext cx="1152144" cy="71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7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9415"/>
              </p:ext>
            </p:extLst>
          </p:nvPr>
        </p:nvGraphicFramePr>
        <p:xfrm>
          <a:off x="971975" y="5013011"/>
          <a:ext cx="691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[0]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[5]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[6]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[7]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[9]</a:t>
                      </a:r>
                      <a:endParaRPr lang="zh-TW" alt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[11]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[12]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[13]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[14]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[15]</a:t>
                      </a:r>
                      <a:endParaRPr lang="zh-TW" altLang="en-US" dirty="0"/>
                    </a:p>
                  </a:txBody>
                  <a:tcPr marL="0" marR="0" marT="46800" marB="4680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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0000" marR="90000" marT="468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1970" y="6165019"/>
            <a:ext cx="1296000" cy="432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cs typeface="Times New Roman" panose="02020603050405020304" pitchFamily="18" charset="0"/>
              </a:rPr>
              <a:t>newQueue</a:t>
            </a:r>
            <a:endParaRPr lang="zh-TW" altLang="en-US" b="0" i="1" dirty="0">
              <a:cs typeface="Times New Roman" panose="02020603050405020304" pitchFamily="18" charset="0"/>
            </a:endParaRPr>
          </a:p>
        </p:txBody>
      </p:sp>
      <p:sp>
        <p:nvSpPr>
          <p:cNvPr id="11" name="文字版面配置區 3"/>
          <p:cNvSpPr txBox="1">
            <a:spLocks/>
          </p:cNvSpPr>
          <p:nvPr/>
        </p:nvSpPr>
        <p:spPr bwMode="auto">
          <a:xfrm>
            <a:off x="5580007" y="6165019"/>
            <a:ext cx="2448016" cy="43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/>
            </a:pPr>
            <a:r>
              <a:rPr kumimoji="1" lang="en-US" altLang="zh-TW" b="0" i="1" kern="0" dirty="0">
                <a:solidFill>
                  <a:srgbClr val="FF0000"/>
                </a:solidFill>
                <a:latin typeface="+mj-lt"/>
                <a:ea typeface="+mn-ea"/>
              </a:rPr>
              <a:t>front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15     </a:t>
            </a:r>
            <a:r>
              <a:rPr kumimoji="1" lang="en-US" altLang="zh-TW" b="0" i="1" kern="0" dirty="0" smtClean="0">
                <a:solidFill>
                  <a:srgbClr val="FF0000"/>
                </a:solidFill>
                <a:latin typeface="+mj-lt"/>
                <a:ea typeface="+mn-ea"/>
              </a:rPr>
              <a:t>rear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>
                <a:solidFill>
                  <a:srgbClr val="FF0000"/>
                </a:solidFill>
                <a:latin typeface="Symbol" pitchFamily="18" charset="2"/>
                <a:ea typeface="+mn-ea"/>
              </a:rPr>
              <a:t>=</a:t>
            </a:r>
            <a:r>
              <a:rPr kumimoji="1" lang="en-US" altLang="zh-TW" b="0" kern="0" dirty="0">
                <a:solidFill>
                  <a:srgbClr val="FF0000"/>
                </a:solidFill>
                <a:latin typeface="+mj-lt"/>
                <a:ea typeface="+mn-ea"/>
              </a:rPr>
              <a:t> </a:t>
            </a:r>
            <a:r>
              <a:rPr kumimoji="1" lang="en-US" altLang="zh-TW" b="0" kern="0" dirty="0" smtClean="0">
                <a:solidFill>
                  <a:srgbClr val="FF0000"/>
                </a:solidFill>
                <a:latin typeface="+mj-lt"/>
                <a:ea typeface="+mn-ea"/>
              </a:rPr>
              <a:t>6</a:t>
            </a:r>
            <a:endParaRPr kumimoji="1" lang="zh-TW" altLang="en-US" b="0" kern="0" dirty="0">
              <a:solidFill>
                <a:srgbClr val="FF0000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34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5" y="548640"/>
            <a:ext cx="8065009" cy="57603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template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spc="3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sz="2000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ChangeSize1D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en-US" altLang="zh-TW" sz="2000" dirty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     throw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"New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length must be </a:t>
            </a:r>
            <a:r>
              <a:rPr lang="en-US" altLang="zh-TW" kern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&gt;=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0"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20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 array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number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min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oldSize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newSize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number to copy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copy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number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delete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[]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deallocate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504000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</a:t>
            </a:r>
            <a:r>
              <a:rPr lang="en-US" altLang="zh-TW" sz="20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20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Program 3.3: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Template function to change the size of a 1</a:t>
            </a:r>
            <a:r>
              <a:rPr lang="en-US" altLang="zh-TW" sz="2000" kern="100" spc="3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dimensional 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The function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copy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,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c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) copies elements from locations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 through </a:t>
            </a:r>
            <a:r>
              <a:rPr lang="en-US" altLang="zh-TW" sz="2000" i="1" spc="200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Symbol" pitchFamily="18" charset="2"/>
                <a:cs typeface="+mn-cs"/>
              </a:rPr>
              <a:t>-</a:t>
            </a:r>
            <a:r>
              <a:rPr lang="en-US" altLang="zh-TW" sz="2000" dirty="0">
                <a:solidFill>
                  <a:srgbClr val="000000"/>
                </a:solidFill>
                <a:cs typeface="+mn-cs"/>
              </a:rPr>
              <a:t>1 to locations beginning at </a:t>
            </a:r>
            <a:r>
              <a:rPr lang="en-US" altLang="zh-TW" sz="2000" i="1" dirty="0">
                <a:solidFill>
                  <a:srgbClr val="000000"/>
                </a:solidFill>
                <a:cs typeface="+mn-cs"/>
              </a:rPr>
              <a:t>c</a:t>
            </a:r>
            <a:r>
              <a:rPr lang="en-US" altLang="zh-TW" sz="2000" dirty="0" smtClean="0">
                <a:solidFill>
                  <a:srgbClr val="000000"/>
                </a:solidFill>
                <a:cs typeface="+mn-cs"/>
              </a:rPr>
              <a:t>.</a:t>
            </a:r>
            <a:endParaRPr lang="zh-TW" altLang="en-US" sz="2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7910D-4311-414E-98E2-F7207B42CC32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59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600450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3.8:  </a:t>
            </a:r>
            <a:r>
              <a:rPr lang="en-US" altLang="zh-TW" dirty="0" smtClean="0"/>
              <a:t>Adding to a stack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514" y="260604"/>
            <a:ext cx="7776972" cy="3168396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to the stack.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top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1)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marL="1074738" lvl="0"/>
            <a:r>
              <a:rPr lang="en-US" altLang="zh-TW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1074738" lvl="0"/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2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stack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en-US" altLang="zh-TW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dirty="0">
                <a:solidFill>
                  <a:schemeClr val="bg1"/>
                </a:solidFill>
              </a:rPr>
              <a:t>top</a:t>
            </a:r>
            <a:r>
              <a:rPr lang="en-US" altLang="zh-TW" dirty="0">
                <a:solidFill>
                  <a:schemeClr val="bg1"/>
                </a:solidFill>
              </a:rPr>
              <a:t>] </a:t>
            </a:r>
            <a:r>
              <a:rPr lang="en-US" altLang="zh-TW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021324"/>
            <a:ext cx="4032504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3.9: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stack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149090"/>
            <a:ext cx="7776972" cy="1872234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</a:rPr>
              <a:t>Stack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Pop</a:t>
            </a:r>
            <a:r>
              <a:rPr lang="en-US" altLang="zh-TW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Delete top element from the stack.</a:t>
            </a:r>
            <a:endParaRPr lang="en-US" altLang="zh-TW" b="1" dirty="0">
              <a:solidFill>
                <a:srgbClr val="000000"/>
              </a:solidFill>
            </a:endParaRP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 err="1">
                <a:solidFill>
                  <a:srgbClr val="000000"/>
                </a:solidFill>
              </a:rPr>
              <a:t>IsEmpty</a:t>
            </a:r>
            <a:r>
              <a:rPr lang="en-US" altLang="zh-TW" dirty="0">
                <a:solidFill>
                  <a:srgbClr val="000000"/>
                </a:solidFill>
              </a:rPr>
              <a:t>()) </a:t>
            </a:r>
            <a:r>
              <a:rPr lang="en-US" altLang="zh-TW" b="1" dirty="0">
                <a:solidFill>
                  <a:srgbClr val="000000"/>
                </a:solidFill>
              </a:rPr>
              <a:t>throw</a:t>
            </a:r>
            <a:r>
              <a:rPr lang="en-US" altLang="zh-TW" dirty="0">
                <a:solidFill>
                  <a:srgbClr val="000000"/>
                </a:solidFill>
              </a:rPr>
              <a:t> “Stack is empty. Cannot delete.”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to</a:t>
            </a:r>
            <a:r>
              <a:rPr lang="en-US" altLang="zh-TW" i="1" spc="200" dirty="0">
                <a:solidFill>
                  <a:schemeClr val="bg1"/>
                </a:solidFill>
              </a:rPr>
              <a:t>p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i="1" dirty="0">
              <a:solidFill>
                <a:srgbClr val="FFFFFF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155FDC-256C-43A0-B2C7-FDC79EFA24AD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版面配置區 8"/>
          <p:cNvSpPr>
            <a:spLocks noGrp="1"/>
          </p:cNvSpPr>
          <p:nvPr>
            <p:ph type="body" idx="1"/>
          </p:nvPr>
        </p:nvSpPr>
        <p:spPr>
          <a:xfrm>
            <a:off x="683514" y="3429000"/>
            <a:ext cx="3600450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/>
              <a:t>Program 3.8:  </a:t>
            </a:r>
            <a:r>
              <a:rPr lang="en-US" altLang="zh-TW" dirty="0" smtClean="0"/>
              <a:t>Adding to a stack</a:t>
            </a:r>
            <a:endParaRPr lang="zh-TW" altLang="en-US" dirty="0" smtClean="0"/>
          </a:p>
        </p:txBody>
      </p:sp>
      <p:sp>
        <p:nvSpPr>
          <p:cNvPr id="13317" name="內容版面配置區 7"/>
          <p:cNvSpPr>
            <a:spLocks noGrp="1"/>
          </p:cNvSpPr>
          <p:nvPr>
            <p:ph sz="half" idx="2"/>
          </p:nvPr>
        </p:nvSpPr>
        <p:spPr>
          <a:xfrm>
            <a:off x="683973" y="260978"/>
            <a:ext cx="7776972" cy="3168396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Push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T&amp; x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Add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to the stack.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>
                <a:solidFill>
                  <a:srgbClr val="000000"/>
                </a:solidFill>
              </a:rPr>
              <a:t>top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 1)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marL="1074738" lvl="0"/>
            <a:r>
              <a:rPr lang="en-US" altLang="zh-TW" i="1" dirty="0" err="1">
                <a:solidFill>
                  <a:srgbClr val="000000"/>
                </a:solidFill>
              </a:rPr>
              <a:t>ChangeSize1D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, 2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1074738" lvl="0"/>
            <a:r>
              <a:rPr lang="en-US" altLang="zh-TW" i="1" dirty="0">
                <a:solidFill>
                  <a:srgbClr val="000000"/>
                </a:solidFill>
              </a:rPr>
              <a:t>capacity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z="3200" baseline="-18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2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  <a:p>
            <a:pPr marL="541338" lvl="0"/>
            <a:r>
              <a:rPr lang="en-US" altLang="zh-TW" i="1" dirty="0">
                <a:solidFill>
                  <a:srgbClr val="000000"/>
                </a:solidFill>
              </a:rPr>
              <a:t>stack</a:t>
            </a:r>
            <a:r>
              <a:rPr lang="en-US" altLang="zh-TW" dirty="0">
                <a:solidFill>
                  <a:srgbClr val="000000"/>
                </a:solidFill>
              </a:rPr>
              <a:t>[</a:t>
            </a:r>
            <a:r>
              <a:rPr lang="en-US" altLang="zh-TW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dirty="0">
                <a:solidFill>
                  <a:srgbClr val="000000"/>
                </a:solidFill>
              </a:rPr>
              <a:t>top</a:t>
            </a:r>
            <a:r>
              <a:rPr lang="en-US" altLang="zh-TW" dirty="0">
                <a:solidFill>
                  <a:srgbClr val="000000"/>
                </a:solidFill>
              </a:rPr>
              <a:t>]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x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83514" y="6021324"/>
            <a:ext cx="4032504" cy="432000"/>
          </a:xfrm>
        </p:spPr>
        <p:txBody>
          <a:bodyPr/>
          <a:lstStyle/>
          <a:p>
            <a:pPr>
              <a:defRPr/>
            </a:pPr>
            <a:r>
              <a:rPr lang="en-US" altLang="zh-TW" b="1" dirty="0" smtClean="0">
                <a:solidFill>
                  <a:srgbClr val="000000"/>
                </a:solidFill>
                <a:cs typeface="+mj-cs"/>
              </a:rPr>
              <a:t>Program 3.9:  </a:t>
            </a:r>
            <a:r>
              <a:rPr lang="en-US" altLang="zh-TW" dirty="0" smtClean="0">
                <a:solidFill>
                  <a:srgbClr val="000000"/>
                </a:solidFill>
                <a:cs typeface="+mj-cs"/>
              </a:rPr>
              <a:t>Deleting from a stack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4"/>
          </p:nvPr>
        </p:nvSpPr>
        <p:spPr>
          <a:xfrm>
            <a:off x="683514" y="4149090"/>
            <a:ext cx="7776972" cy="1872234"/>
          </a:xfrm>
        </p:spPr>
        <p:txBody>
          <a:bodyPr/>
          <a:lstStyle/>
          <a:p>
            <a:pPr lvl="0"/>
            <a:r>
              <a:rPr lang="en-US" altLang="zh-TW" b="1" dirty="0">
                <a:solidFill>
                  <a:srgbClr val="000000"/>
                </a:solidFill>
              </a:rPr>
              <a:t>template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b="1" dirty="0">
                <a:solidFill>
                  <a:srgbClr val="000000"/>
                </a:solidFill>
              </a:rPr>
              <a:t>class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void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</a:rPr>
              <a:t>Stack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TW" i="1" spc="200" dirty="0">
                <a:solidFill>
                  <a:srgbClr val="000000"/>
                </a:solidFill>
                <a:cs typeface="+mn-cs"/>
              </a:rPr>
              <a:t>T</a:t>
            </a:r>
            <a:r>
              <a:rPr lang="en-US" altLang="zh-TW" dirty="0" smtClean="0">
                <a:solidFill>
                  <a:srgbClr val="000000"/>
                </a:solidFill>
                <a:latin typeface="Symbol" panose="05050102010706020507" pitchFamily="18" charset="2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</a:rPr>
              <a:t>::</a:t>
            </a:r>
            <a:r>
              <a:rPr lang="en-US" altLang="zh-TW" i="1" dirty="0">
                <a:solidFill>
                  <a:srgbClr val="000000"/>
                </a:solidFill>
              </a:rPr>
              <a:t>Pop</a:t>
            </a:r>
            <a:r>
              <a:rPr lang="en-US" altLang="zh-TW" dirty="0">
                <a:solidFill>
                  <a:srgbClr val="000000"/>
                </a:solidFill>
              </a:rPr>
              <a:t>()</a:t>
            </a:r>
          </a:p>
          <a:p>
            <a:pPr lvl="0"/>
            <a:r>
              <a:rPr lang="en-US" altLang="zh-TW" b="1" dirty="0">
                <a:solidFill>
                  <a:srgbClr val="000000"/>
                </a:solidFill>
              </a:rPr>
              <a:t>{//</a:t>
            </a:r>
            <a:r>
              <a:rPr lang="en-US" altLang="zh-TW" dirty="0">
                <a:solidFill>
                  <a:srgbClr val="000000"/>
                </a:solidFill>
              </a:rPr>
              <a:t> Delete top element from the stack.</a:t>
            </a:r>
            <a:endParaRPr lang="en-US" altLang="zh-TW" b="1" dirty="0">
              <a:solidFill>
                <a:srgbClr val="000000"/>
              </a:solidFill>
            </a:endParaRPr>
          </a:p>
          <a:p>
            <a:pPr marL="541338" lvl="0"/>
            <a:r>
              <a:rPr lang="en-US" altLang="zh-TW" b="1" dirty="0">
                <a:solidFill>
                  <a:srgbClr val="000000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 (</a:t>
            </a:r>
            <a:r>
              <a:rPr lang="en-US" altLang="zh-TW" i="1" dirty="0" err="1">
                <a:solidFill>
                  <a:srgbClr val="000000"/>
                </a:solidFill>
              </a:rPr>
              <a:t>IsEmpty</a:t>
            </a:r>
            <a:r>
              <a:rPr lang="en-US" altLang="zh-TW" dirty="0">
                <a:solidFill>
                  <a:srgbClr val="000000"/>
                </a:solidFill>
              </a:rPr>
              <a:t>()) </a:t>
            </a:r>
            <a:r>
              <a:rPr lang="en-US" altLang="zh-TW" b="1" dirty="0">
                <a:solidFill>
                  <a:srgbClr val="000000"/>
                </a:solidFill>
              </a:rPr>
              <a:t>throw</a:t>
            </a:r>
            <a:r>
              <a:rPr lang="en-US" altLang="zh-TW" dirty="0">
                <a:solidFill>
                  <a:srgbClr val="000000"/>
                </a:solidFill>
              </a:rPr>
              <a:t> “Stack is empty. Cannot delete.”</a:t>
            </a:r>
            <a:r>
              <a:rPr lang="en-US" altLang="zh-TW" b="1" dirty="0">
                <a:solidFill>
                  <a:srgbClr val="000000"/>
                </a:solidFill>
              </a:rPr>
              <a:t>;</a:t>
            </a:r>
          </a:p>
          <a:p>
            <a:pPr marL="541338" lvl="0"/>
            <a:r>
              <a:rPr lang="en-US" altLang="zh-TW" i="1" dirty="0">
                <a:solidFill>
                  <a:schemeClr val="bg1"/>
                </a:solidFill>
              </a:rPr>
              <a:t>to</a:t>
            </a:r>
            <a:r>
              <a:rPr lang="en-US" altLang="zh-TW" i="1" spc="200" dirty="0">
                <a:solidFill>
                  <a:schemeClr val="bg1"/>
                </a:solidFill>
              </a:rPr>
              <a:t>p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b="1" dirty="0" smtClean="0">
                <a:solidFill>
                  <a:srgbClr val="000000"/>
                </a:solidFill>
              </a:rPr>
              <a:t>;</a:t>
            </a:r>
            <a:endParaRPr lang="en-US" altLang="zh-TW" i="1" dirty="0">
              <a:solidFill>
                <a:schemeClr val="bg1"/>
              </a:solidFill>
            </a:endParaRPr>
          </a:p>
          <a:p>
            <a:pPr lvl="0"/>
            <a:r>
              <a:rPr lang="en-US" altLang="zh-TW" b="1" dirty="0" smtClean="0">
                <a:solidFill>
                  <a:srgbClr val="000000"/>
                </a:solidFill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318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155FDC-256C-43A0-B2C7-FDC79EFA24AD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7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8044</TotalTime>
  <Words>6386</Words>
  <Application>Microsoft Office PowerPoint</Application>
  <PresentationFormat>如螢幕大小 (4:3)</PresentationFormat>
  <Paragraphs>2056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Arial Unicode MS</vt:lpstr>
      <vt:lpstr>新細明體</vt:lpstr>
      <vt:lpstr>標楷體</vt:lpstr>
      <vt:lpstr>Arial</vt:lpstr>
      <vt:lpstr>Cambria Math</vt:lpstr>
      <vt:lpstr>Courier New</vt:lpstr>
      <vt:lpstr>Symbol</vt:lpstr>
      <vt:lpstr>Times New Roman</vt:lpstr>
      <vt:lpstr>Dads Tie</vt:lpstr>
      <vt:lpstr>Chapter 3</vt:lpstr>
      <vt:lpstr>3.2 The Stack Abstract Data Type</vt:lpstr>
      <vt:lpstr>PowerPoint 簡報</vt:lpstr>
      <vt:lpstr>PowerPoint 簡報</vt:lpstr>
      <vt:lpstr>Implement the stack ADT by using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3.3 The Queue Abstract Data Type</vt:lpstr>
      <vt:lpstr>PowerPoint 簡報</vt:lpstr>
      <vt:lpstr>PowerPoint 簡報</vt:lpstr>
      <vt:lpstr>Circular Queue</vt:lpstr>
      <vt:lpstr>PowerPoint 簡報</vt:lpstr>
      <vt:lpstr>PowerPoint 簡報</vt:lpstr>
      <vt:lpstr>PowerPoint 簡報</vt:lpstr>
      <vt:lpstr>Implement the queue ADT by using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Doubling queue capacity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james</cp:lastModifiedBy>
  <cp:revision>639</cp:revision>
  <dcterms:created xsi:type="dcterms:W3CDTF">1998-07-14T00:39:48Z</dcterms:created>
  <dcterms:modified xsi:type="dcterms:W3CDTF">2023-05-18T05:43:36Z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