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1"/>
  </p:notesMasterIdLst>
  <p:handoutMasterIdLst>
    <p:handoutMasterId r:id="rId132"/>
  </p:handoutMasterIdLst>
  <p:sldIdLst>
    <p:sldId id="335" r:id="rId2"/>
    <p:sldId id="340" r:id="rId3"/>
    <p:sldId id="430" r:id="rId4"/>
    <p:sldId id="538" r:id="rId5"/>
    <p:sldId id="547" r:id="rId6"/>
    <p:sldId id="549" r:id="rId7"/>
    <p:sldId id="548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64" r:id="rId23"/>
    <p:sldId id="565" r:id="rId24"/>
    <p:sldId id="566" r:id="rId25"/>
    <p:sldId id="567" r:id="rId26"/>
    <p:sldId id="568" r:id="rId27"/>
    <p:sldId id="569" r:id="rId28"/>
    <p:sldId id="570" r:id="rId29"/>
    <p:sldId id="571" r:id="rId30"/>
    <p:sldId id="572" r:id="rId31"/>
    <p:sldId id="573" r:id="rId32"/>
    <p:sldId id="574" r:id="rId33"/>
    <p:sldId id="366" r:id="rId34"/>
    <p:sldId id="369" r:id="rId35"/>
    <p:sldId id="370" r:id="rId36"/>
    <p:sldId id="371" r:id="rId37"/>
    <p:sldId id="372" r:id="rId38"/>
    <p:sldId id="373" r:id="rId39"/>
    <p:sldId id="374" r:id="rId40"/>
    <p:sldId id="375" r:id="rId41"/>
    <p:sldId id="376" r:id="rId42"/>
    <p:sldId id="431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432" r:id="rId52"/>
    <p:sldId id="433" r:id="rId53"/>
    <p:sldId id="434" r:id="rId54"/>
    <p:sldId id="435" r:id="rId55"/>
    <p:sldId id="436" r:id="rId56"/>
    <p:sldId id="437" r:id="rId57"/>
    <p:sldId id="438" r:id="rId58"/>
    <p:sldId id="439" r:id="rId59"/>
    <p:sldId id="440" r:id="rId60"/>
    <p:sldId id="397" r:id="rId61"/>
    <p:sldId id="385" r:id="rId62"/>
    <p:sldId id="386" r:id="rId63"/>
    <p:sldId id="387" r:id="rId64"/>
    <p:sldId id="388" r:id="rId65"/>
    <p:sldId id="389" r:id="rId66"/>
    <p:sldId id="390" r:id="rId67"/>
    <p:sldId id="391" r:id="rId68"/>
    <p:sldId id="392" r:id="rId69"/>
    <p:sldId id="393" r:id="rId70"/>
    <p:sldId id="394" r:id="rId71"/>
    <p:sldId id="398" r:id="rId72"/>
    <p:sldId id="395" r:id="rId73"/>
    <p:sldId id="396" r:id="rId74"/>
    <p:sldId id="502" r:id="rId75"/>
    <p:sldId id="501" r:id="rId76"/>
    <p:sldId id="503" r:id="rId77"/>
    <p:sldId id="504" r:id="rId78"/>
    <p:sldId id="505" r:id="rId79"/>
    <p:sldId id="506" r:id="rId80"/>
    <p:sldId id="507" r:id="rId81"/>
    <p:sldId id="508" r:id="rId82"/>
    <p:sldId id="509" r:id="rId83"/>
    <p:sldId id="510" r:id="rId84"/>
    <p:sldId id="511" r:id="rId85"/>
    <p:sldId id="512" r:id="rId86"/>
    <p:sldId id="513" r:id="rId87"/>
    <p:sldId id="514" r:id="rId88"/>
    <p:sldId id="515" r:id="rId89"/>
    <p:sldId id="516" r:id="rId90"/>
    <p:sldId id="517" r:id="rId91"/>
    <p:sldId id="518" r:id="rId92"/>
    <p:sldId id="519" r:id="rId93"/>
    <p:sldId id="399" r:id="rId94"/>
    <p:sldId id="400" r:id="rId95"/>
    <p:sldId id="539" r:id="rId96"/>
    <p:sldId id="541" r:id="rId97"/>
    <p:sldId id="579" r:id="rId98"/>
    <p:sldId id="628" r:id="rId99"/>
    <p:sldId id="630" r:id="rId100"/>
    <p:sldId id="631" r:id="rId101"/>
    <p:sldId id="629" r:id="rId102"/>
    <p:sldId id="632" r:id="rId103"/>
    <p:sldId id="634" r:id="rId104"/>
    <p:sldId id="633" r:id="rId105"/>
    <p:sldId id="635" r:id="rId106"/>
    <p:sldId id="636" r:id="rId107"/>
    <p:sldId id="637" r:id="rId108"/>
    <p:sldId id="638" r:id="rId109"/>
    <p:sldId id="639" r:id="rId110"/>
    <p:sldId id="640" r:id="rId111"/>
    <p:sldId id="641" r:id="rId112"/>
    <p:sldId id="642" r:id="rId113"/>
    <p:sldId id="643" r:id="rId114"/>
    <p:sldId id="644" r:id="rId115"/>
    <p:sldId id="645" r:id="rId116"/>
    <p:sldId id="646" r:id="rId117"/>
    <p:sldId id="647" r:id="rId118"/>
    <p:sldId id="648" r:id="rId119"/>
    <p:sldId id="649" r:id="rId120"/>
    <p:sldId id="650" r:id="rId121"/>
    <p:sldId id="651" r:id="rId122"/>
    <p:sldId id="652" r:id="rId123"/>
    <p:sldId id="653" r:id="rId124"/>
    <p:sldId id="654" r:id="rId125"/>
    <p:sldId id="655" r:id="rId126"/>
    <p:sldId id="656" r:id="rId127"/>
    <p:sldId id="657" r:id="rId128"/>
    <p:sldId id="658" r:id="rId129"/>
    <p:sldId id="659" r:id="rId1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pos="33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336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4713" autoAdjust="0"/>
  </p:normalViewPr>
  <p:slideViewPr>
    <p:cSldViewPr showGuides="1">
      <p:cViewPr varScale="1">
        <p:scale>
          <a:sx n="93" d="100"/>
          <a:sy n="93" d="100"/>
        </p:scale>
        <p:origin x="514" y="67"/>
      </p:cViewPr>
      <p:guideLst>
        <p:guide orient="horz" pos="255"/>
        <p:guide pos="3334"/>
      </p:guideLst>
    </p:cSldViewPr>
  </p:slideViewPr>
  <p:outlineViewPr>
    <p:cViewPr>
      <p:scale>
        <a:sx n="33" d="100"/>
        <a:sy n="33" d="100"/>
      </p:scale>
      <p:origin x="0" y="3458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912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fld id="{98064796-976C-44C4-93B5-A641EA3915E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70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648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fld id="{88566518-062F-4194-8F71-0A4052115E8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396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671499" y="2128833"/>
            <a:ext cx="7776000" cy="1440000"/>
          </a:xfrm>
        </p:spPr>
        <p:txBody>
          <a:bodyPr/>
          <a:lstStyle>
            <a:lvl1pPr>
              <a:defRPr kumimoji="0" sz="5400">
                <a:solidFill>
                  <a:srgbClr val="0000CC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098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393813" y="3862390"/>
            <a:ext cx="6336000" cy="1728000"/>
          </a:xfrm>
        </p:spPr>
        <p:txBody>
          <a:bodyPr/>
          <a:lstStyle>
            <a:lvl1pPr marL="0" indent="0" algn="ctr">
              <a:spcBef>
                <a:spcPct val="0"/>
              </a:spcBef>
              <a:buClrTx/>
              <a:buSzTx/>
              <a:buFontTx/>
              <a:buNone/>
              <a:defRPr kumimoji="0" sz="5400">
                <a:solidFill>
                  <a:srgbClr val="000000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A593A03-9FB9-43AE-94B6-103FB1F3BC2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260350"/>
            <a:ext cx="8640000" cy="5472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288" y="5876925"/>
            <a:ext cx="8352000" cy="432000"/>
          </a:xfrm>
        </p:spPr>
        <p:txBody>
          <a:bodyPr/>
          <a:lstStyle>
            <a:lvl1pPr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5E85F-9D29-43CD-9E12-BE6708385A78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0825" y="260350"/>
            <a:ext cx="8640000" cy="5472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288" y="5876925"/>
            <a:ext cx="8352000" cy="432000"/>
          </a:xfrm>
        </p:spPr>
        <p:txBody>
          <a:bodyPr/>
          <a:lstStyle>
            <a:lvl1pPr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5E85F-9D29-43CD-9E12-BE6708385A78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261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23EEA-F13F-4603-8699-223EAF783A37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C38B4-4E75-40B9-8DEC-F7AB8C67694E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DC678-9A14-4140-8138-1AE79A207958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60350"/>
            <a:ext cx="8641080" cy="86436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1268730"/>
            <a:ext cx="8641080" cy="518464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260350"/>
            <a:ext cx="8640000" cy="6336000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3366"/>
                </a:solidFill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6FD77-03F9-4270-BF20-D7B3811C28BE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825" y="260350"/>
            <a:ext cx="8640000" cy="6336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  <a:latin typeface="+mn-lt"/>
                <a:cs typeface="Courier New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6FD77-03F9-4270-BF20-D7B3811C28BE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590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7" y="260604"/>
            <a:ext cx="6192775" cy="460857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  <a:latin typeface="+mn-lt"/>
                <a:cs typeface="Courier New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6FD77-03F9-4270-BF20-D7B3811C28BE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527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72000" y="1269000"/>
            <a:ext cx="6120000" cy="5040000"/>
          </a:xfrm>
        </p:spPr>
        <p:txBody>
          <a:bodyPr lIns="36000" rIns="0" bIns="46800"/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/>
                </a:solidFill>
                <a:latin typeface="+mn-lt"/>
                <a:cs typeface="Courier New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352000" y="6309000"/>
            <a:ext cx="540000" cy="3600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6FD77-03F9-4270-BF20-D7B3811C28BE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378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692000" y="1628999"/>
            <a:ext cx="2520000" cy="2160001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31999" y="1629000"/>
            <a:ext cx="2700001" cy="2160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E30EA-A6A0-4FEC-8FE9-AB6EDCA95DBF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72000" y="1268999"/>
            <a:ext cx="2880000" cy="4320001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91999" y="1269000"/>
            <a:ext cx="2880001" cy="4320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E30EA-A6A0-4FEC-8FE9-AB6EDCA95DBF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135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0350"/>
            <a:ext cx="8351837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 smtClean="0"/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268413"/>
            <a:ext cx="8351837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按一下以編輯母片本文樣式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16468" y="6453188"/>
            <a:ext cx="57670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6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fld id="{A4A3BED9-CF9A-4DC3-9691-E547AA4F3A63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23" r:id="rId2"/>
    <p:sldLayoutId id="2147484124" r:id="rId3"/>
    <p:sldLayoutId id="2147484125" r:id="rId4"/>
    <p:sldLayoutId id="2147484139" r:id="rId5"/>
    <p:sldLayoutId id="2147484140" r:id="rId6"/>
    <p:sldLayoutId id="2147484141" r:id="rId7"/>
    <p:sldLayoutId id="2147484127" r:id="rId8"/>
    <p:sldLayoutId id="2147484142" r:id="rId9"/>
    <p:sldLayoutId id="2147484129" r:id="rId10"/>
    <p:sldLayoutId id="2147484138" r:id="rId11"/>
    <p:sldLayoutId id="2147484134" r:id="rId12"/>
    <p:sldLayoutId id="2147484135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49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49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49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49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Arial" charset="0"/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250825" y="2133600"/>
            <a:ext cx="8640763" cy="1439863"/>
          </a:xfrm>
        </p:spPr>
        <p:txBody>
          <a:bodyPr/>
          <a:lstStyle/>
          <a:p>
            <a:pPr>
              <a:defRPr/>
            </a:pPr>
            <a:r>
              <a:rPr lang="en-US" altLang="zh-TW" sz="4800" kern="1200" dirty="0" smtClean="0"/>
              <a:t>3.6  Evaluation of Expressions</a:t>
            </a:r>
            <a:endParaRPr lang="zh-TW" altLang="en-US" sz="4800" dirty="0"/>
          </a:p>
        </p:txBody>
      </p:sp>
      <p:sp>
        <p:nvSpPr>
          <p:cNvPr id="3076" name="投影片編號版面配置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7C38530-D923-48E7-94BA-059386CDC84E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1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3456432"/>
          </a:xfrm>
        </p:spPr>
        <p:txBody>
          <a:bodyPr/>
          <a:lstStyle/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void</a:t>
            </a:r>
            <a:r>
              <a:rPr lang="en-US" altLang="zh-TW" sz="2000" dirty="0"/>
              <a:t> </a:t>
            </a:r>
            <a:r>
              <a:rPr lang="en-US" altLang="zh-TW" sz="2000" i="1" dirty="0" err="1" smtClean="0"/>
              <a:t>Eval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e</a:t>
            </a:r>
            <a:r>
              <a:rPr lang="en-US" altLang="zh-TW" sz="2000" dirty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{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i="1" dirty="0" smtClean="0"/>
              <a:t>	Stack</a:t>
            </a:r>
            <a:r>
              <a:rPr lang="en-US" altLang="zh-TW" sz="2000" dirty="0" smtClean="0">
                <a:latin typeface="Symbol" panose="05050102010706020507" pitchFamily="18" charset="2"/>
              </a:rPr>
              <a:t>&lt;</a:t>
            </a:r>
            <a:r>
              <a:rPr lang="en-US" altLang="zh-TW" sz="2000" i="1" dirty="0" smtClean="0"/>
              <a:t>Token</a:t>
            </a:r>
            <a:r>
              <a:rPr lang="en-US" altLang="zh-TW" sz="2000" dirty="0">
                <a:latin typeface="Symbol" panose="05050102010706020507" pitchFamily="18" charset="2"/>
              </a:rPr>
              <a:t>&gt;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stack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for</a:t>
            </a:r>
            <a:r>
              <a:rPr lang="en-US" altLang="zh-TW" sz="2000" dirty="0" smtClean="0"/>
              <a:t> (	</a:t>
            </a:r>
            <a:r>
              <a:rPr lang="en-US" altLang="zh-TW" sz="2000" i="1" dirty="0" smtClean="0"/>
              <a:t>Token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!=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‘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#</a:t>
            </a:r>
            <a:r>
              <a:rPr lang="en-US" altLang="zh-TW" sz="2000" dirty="0" smtClean="0">
                <a:solidFill>
                  <a:srgbClr val="000000"/>
                </a:solidFill>
              </a:rPr>
              <a:t>’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 )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if</a:t>
            </a:r>
            <a:r>
              <a:rPr lang="en-US" altLang="zh-TW" sz="2000" dirty="0" smtClean="0"/>
              <a:t> (</a:t>
            </a:r>
            <a:r>
              <a:rPr lang="en-US" altLang="zh-TW" sz="2000" i="1" dirty="0"/>
              <a:t>x</a:t>
            </a:r>
            <a:r>
              <a:rPr lang="en-US" altLang="zh-TW" sz="2000" dirty="0"/>
              <a:t> is an operand</a:t>
            </a:r>
            <a:r>
              <a:rPr lang="en-US" altLang="zh-TW" sz="2000" dirty="0" smtClean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else {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remove </a:t>
            </a:r>
            <a:r>
              <a:rPr lang="en-US" altLang="zh-TW" sz="2000" dirty="0"/>
              <a:t>the correct number of operands </a:t>
            </a:r>
            <a:r>
              <a:rPr lang="en-US" altLang="zh-TW" sz="2000" dirty="0" smtClean="0"/>
              <a:t>for operator </a:t>
            </a:r>
            <a:r>
              <a:rPr lang="en-US" altLang="zh-TW" sz="2000" i="1" dirty="0"/>
              <a:t>x</a:t>
            </a:r>
            <a:r>
              <a:rPr lang="en-US" altLang="zh-TW" sz="2000" dirty="0"/>
              <a:t> from </a:t>
            </a:r>
            <a:r>
              <a:rPr lang="en-US" altLang="zh-TW" sz="2000" i="1" dirty="0" smtClean="0"/>
              <a:t>stack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perform </a:t>
            </a:r>
            <a:r>
              <a:rPr lang="en-US" altLang="zh-TW" sz="2000" dirty="0"/>
              <a:t>the operation </a:t>
            </a:r>
            <a:r>
              <a:rPr lang="en-US" altLang="zh-TW" sz="2000" i="1" dirty="0"/>
              <a:t>x</a:t>
            </a:r>
            <a:r>
              <a:rPr lang="en-US" altLang="zh-TW" sz="2000" dirty="0"/>
              <a:t> and store </a:t>
            </a:r>
            <a:r>
              <a:rPr lang="en-US" altLang="zh-TW" sz="2000" dirty="0" smtClean="0"/>
              <a:t>the result </a:t>
            </a:r>
            <a:r>
              <a:rPr lang="en-US" altLang="zh-TW" sz="2000" dirty="0"/>
              <a:t>(if any) onto the </a:t>
            </a:r>
            <a:r>
              <a:rPr lang="en-US" altLang="zh-TW" sz="2000" dirty="0" smtClean="0"/>
              <a:t>stack;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}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}</a:t>
            </a:r>
            <a:endParaRPr lang="zh-TW" altLang="en-US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5E85F-9D29-43CD-9E12-BE6708385A78}" type="slidenum">
              <a:rPr lang="zh-TW" altLang="en-US" smtClean="0"/>
              <a:pPr>
                <a:defRPr/>
              </a:pPr>
              <a:t>10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21127"/>
              </p:ext>
            </p:extLst>
          </p:nvPr>
        </p:nvGraphicFramePr>
        <p:xfrm>
          <a:off x="539496" y="4725162"/>
          <a:ext cx="648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4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265485"/>
              </p:ext>
            </p:extLst>
          </p:nvPr>
        </p:nvGraphicFramePr>
        <p:xfrm>
          <a:off x="7452360" y="3861054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字方塊 14"/>
          <p:cNvSpPr txBox="1">
            <a:spLocks noChangeArrowheads="1"/>
          </p:cNvSpPr>
          <p:nvPr/>
        </p:nvSpPr>
        <p:spPr bwMode="auto">
          <a:xfrm>
            <a:off x="3419856" y="55892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algn="r"/>
            <a:r>
              <a:rPr lang="en-US" altLang="zh-TW" sz="2400" b="0" i="1" dirty="0" smtClean="0"/>
              <a:t>x</a:t>
            </a:r>
            <a:endParaRPr lang="zh-TW" altLang="en-US" sz="2400" b="0" i="1" dirty="0"/>
          </a:p>
        </p:txBody>
      </p:sp>
      <p:sp>
        <p:nvSpPr>
          <p:cNvPr id="11" name="文字方塊 15"/>
          <p:cNvSpPr txBox="1">
            <a:spLocks noChangeArrowheads="1"/>
          </p:cNvSpPr>
          <p:nvPr/>
        </p:nvSpPr>
        <p:spPr bwMode="auto">
          <a:xfrm>
            <a:off x="3851910" y="5589270"/>
            <a:ext cx="432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 anchorCtr="1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/</a:t>
            </a:r>
            <a:endParaRPr lang="zh-TW" alt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7452360" y="6021324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0" i="1" dirty="0" smtClean="0"/>
              <a:t>stack</a:t>
            </a:r>
            <a:endParaRPr lang="zh-TW" alt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23819268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500" normalizeH="0" noProof="0" dirty="0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</a:t>
            </a: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3592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79001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41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500" normalizeH="0" noProof="0" dirty="0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</a:t>
            </a: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3592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*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79001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9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500" normalizeH="0" noProof="0" dirty="0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</a:t>
            </a: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59434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18274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*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756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500" normalizeH="0" noProof="0" dirty="0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</a:t>
            </a: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6807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66307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(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0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500" normalizeH="0" noProof="0" dirty="0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</a:t>
            </a: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6807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303715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(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67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500" normalizeH="0" noProof="0" dirty="0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</a:t>
            </a: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6807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193604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(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009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500" normalizeH="0" noProof="0" dirty="0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</a:t>
            </a: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6807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193604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7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500" normalizeH="0" noProof="0" dirty="0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ab</a:t>
            </a: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6807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193604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52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500" normalizeH="0" noProof="0" dirty="0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ab</a:t>
            </a: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6807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193604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+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500" normalizeH="0" noProof="0" dirty="0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ab</a:t>
            </a: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6807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096788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+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7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3456432"/>
          </a:xfrm>
        </p:spPr>
        <p:txBody>
          <a:bodyPr/>
          <a:lstStyle/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void</a:t>
            </a:r>
            <a:r>
              <a:rPr lang="en-US" altLang="zh-TW" sz="2000" dirty="0"/>
              <a:t> </a:t>
            </a:r>
            <a:r>
              <a:rPr lang="en-US" altLang="zh-TW" sz="2000" i="1" dirty="0" err="1" smtClean="0"/>
              <a:t>Eval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e</a:t>
            </a:r>
            <a:r>
              <a:rPr lang="en-US" altLang="zh-TW" sz="2000" dirty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{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i="1" dirty="0" smtClean="0"/>
              <a:t>	Stack</a:t>
            </a:r>
            <a:r>
              <a:rPr lang="en-US" altLang="zh-TW" sz="2000" dirty="0" smtClean="0">
                <a:latin typeface="Symbol" panose="05050102010706020507" pitchFamily="18" charset="2"/>
              </a:rPr>
              <a:t>&lt;</a:t>
            </a:r>
            <a:r>
              <a:rPr lang="en-US" altLang="zh-TW" sz="2000" i="1" dirty="0" smtClean="0"/>
              <a:t>Token</a:t>
            </a:r>
            <a:r>
              <a:rPr lang="en-US" altLang="zh-TW" sz="2000" dirty="0">
                <a:latin typeface="Symbol" panose="05050102010706020507" pitchFamily="18" charset="2"/>
              </a:rPr>
              <a:t>&gt;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stack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for</a:t>
            </a:r>
            <a:r>
              <a:rPr lang="en-US" altLang="zh-TW" sz="2000" dirty="0" smtClean="0"/>
              <a:t> (	</a:t>
            </a:r>
            <a:r>
              <a:rPr lang="en-US" altLang="zh-TW" sz="2000" i="1" dirty="0" smtClean="0"/>
              <a:t>Token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!=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‘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#</a:t>
            </a:r>
            <a:r>
              <a:rPr lang="en-US" altLang="zh-TW" sz="2000" dirty="0" smtClean="0">
                <a:solidFill>
                  <a:srgbClr val="000000"/>
                </a:solidFill>
              </a:rPr>
              <a:t>’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 )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if</a:t>
            </a:r>
            <a:r>
              <a:rPr lang="en-US" altLang="zh-TW" sz="2000" dirty="0" smtClean="0"/>
              <a:t> (</a:t>
            </a:r>
            <a:r>
              <a:rPr lang="en-US" altLang="zh-TW" sz="2000" i="1" dirty="0"/>
              <a:t>x</a:t>
            </a:r>
            <a:r>
              <a:rPr lang="en-US" altLang="zh-TW" sz="2000" dirty="0"/>
              <a:t> is an operand</a:t>
            </a:r>
            <a:r>
              <a:rPr lang="en-US" altLang="zh-TW" sz="2000" dirty="0" smtClean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else {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remove </a:t>
            </a:r>
            <a:r>
              <a:rPr lang="en-US" altLang="zh-TW" sz="2000" dirty="0"/>
              <a:t>the correct number of operands </a:t>
            </a:r>
            <a:r>
              <a:rPr lang="en-US" altLang="zh-TW" sz="2000" dirty="0" smtClean="0"/>
              <a:t>for operator </a:t>
            </a:r>
            <a:r>
              <a:rPr lang="en-US" altLang="zh-TW" sz="2000" i="1" dirty="0"/>
              <a:t>x</a:t>
            </a:r>
            <a:r>
              <a:rPr lang="en-US" altLang="zh-TW" sz="2000" dirty="0"/>
              <a:t> from </a:t>
            </a:r>
            <a:r>
              <a:rPr lang="en-US" altLang="zh-TW" sz="2000" i="1" dirty="0" smtClean="0"/>
              <a:t>stack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perform </a:t>
            </a:r>
            <a:r>
              <a:rPr lang="en-US" altLang="zh-TW" sz="2000" dirty="0"/>
              <a:t>the operation </a:t>
            </a:r>
            <a:r>
              <a:rPr lang="en-US" altLang="zh-TW" sz="2000" i="1" dirty="0"/>
              <a:t>x</a:t>
            </a:r>
            <a:r>
              <a:rPr lang="en-US" altLang="zh-TW" sz="2000" dirty="0"/>
              <a:t> and store </a:t>
            </a:r>
            <a:r>
              <a:rPr lang="en-US" altLang="zh-TW" sz="2000" dirty="0" smtClean="0"/>
              <a:t>the result </a:t>
            </a:r>
            <a:r>
              <a:rPr lang="en-US" altLang="zh-TW" sz="2000" dirty="0"/>
              <a:t>(if any) onto the </a:t>
            </a:r>
            <a:r>
              <a:rPr lang="en-US" altLang="zh-TW" sz="2000" dirty="0" smtClean="0"/>
              <a:t>stack;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}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}</a:t>
            </a:r>
            <a:endParaRPr lang="zh-TW" altLang="en-US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5E85F-9D29-43CD-9E12-BE6708385A78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577521"/>
              </p:ext>
            </p:extLst>
          </p:nvPr>
        </p:nvGraphicFramePr>
        <p:xfrm>
          <a:off x="539496" y="4725162"/>
          <a:ext cx="648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4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124955"/>
              </p:ext>
            </p:extLst>
          </p:nvPr>
        </p:nvGraphicFramePr>
        <p:xfrm>
          <a:off x="7452360" y="3861054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字方塊 14"/>
          <p:cNvSpPr txBox="1">
            <a:spLocks noChangeArrowheads="1"/>
          </p:cNvSpPr>
          <p:nvPr/>
        </p:nvSpPr>
        <p:spPr bwMode="auto">
          <a:xfrm>
            <a:off x="3419856" y="55892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algn="r"/>
            <a:r>
              <a:rPr lang="en-US" altLang="zh-TW" sz="2400" b="0" i="1" dirty="0" smtClean="0"/>
              <a:t>x</a:t>
            </a:r>
            <a:endParaRPr lang="zh-TW" altLang="en-US" sz="2400" b="0" i="1" dirty="0"/>
          </a:p>
        </p:txBody>
      </p:sp>
      <p:sp>
        <p:nvSpPr>
          <p:cNvPr id="11" name="文字方塊 15"/>
          <p:cNvSpPr txBox="1">
            <a:spLocks noChangeArrowheads="1"/>
          </p:cNvSpPr>
          <p:nvPr/>
        </p:nvSpPr>
        <p:spPr bwMode="auto">
          <a:xfrm>
            <a:off x="3851910" y="5589270"/>
            <a:ext cx="432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 anchorCtr="1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/</a:t>
            </a:r>
            <a:endParaRPr lang="zh-TW" alt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7452360" y="6021324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0" i="1" dirty="0" smtClean="0"/>
              <a:t>stack</a:t>
            </a:r>
            <a:endParaRPr lang="zh-TW" alt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21936034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500" normalizeH="0" noProof="0" dirty="0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ab</a:t>
            </a: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6807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096788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c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13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500" normalizeH="0" noProof="0" dirty="0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abc</a:t>
            </a: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6807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096788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c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99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500" normalizeH="0" noProof="0" dirty="0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abc</a:t>
            </a: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6807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096788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*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81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500" normalizeH="0" noProof="0" dirty="0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abc</a:t>
            </a: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6807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450673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*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52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500" normalizeH="0" noProof="0" dirty="0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abc</a:t>
            </a: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6807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450673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21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500" normalizeH="0" noProof="0" dirty="0" err="1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abcd</a:t>
            </a: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6807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450673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855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500" normalizeH="0" noProof="0" dirty="0" err="1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abcd</a:t>
            </a: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6807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450673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75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117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500" normalizeH="0" noProof="0" dirty="0" err="1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abcd</a:t>
            </a:r>
            <a:r>
              <a:rPr kumimoji="0" lang="en-US" altLang="zh-TW" sz="1800" b="0" i="0" u="none" strike="noStrike" kern="1200" cap="none" spc="500" normalizeH="0" noProof="0" dirty="0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*</a:t>
            </a: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6807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37213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6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118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500" normalizeH="0" noProof="0" dirty="0" err="1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abcd</a:t>
            </a:r>
            <a:r>
              <a:rPr kumimoji="0" lang="en-US" altLang="zh-TW" sz="1800" b="0" i="0" u="none" strike="noStrike" kern="1200" cap="none" spc="500" normalizeH="0" noProof="0" dirty="0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*+</a:t>
            </a: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6807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95392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08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119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500" normalizeH="0" noProof="0" dirty="0" err="1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abcd</a:t>
            </a:r>
            <a:r>
              <a:rPr kumimoji="0" lang="en-US" altLang="zh-TW" sz="1800" b="0" i="0" u="none" strike="noStrike" kern="1200" cap="none" spc="500" normalizeH="0" noProof="0" dirty="0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*+</a:t>
            </a: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6807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666107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473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3456432"/>
          </a:xfrm>
        </p:spPr>
        <p:txBody>
          <a:bodyPr/>
          <a:lstStyle/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void</a:t>
            </a:r>
            <a:r>
              <a:rPr lang="en-US" altLang="zh-TW" sz="2000" dirty="0"/>
              <a:t> </a:t>
            </a:r>
            <a:r>
              <a:rPr lang="en-US" altLang="zh-TW" sz="2000" i="1" dirty="0" err="1" smtClean="0"/>
              <a:t>Eval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e</a:t>
            </a:r>
            <a:r>
              <a:rPr lang="en-US" altLang="zh-TW" sz="2000" dirty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{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i="1" dirty="0" smtClean="0"/>
              <a:t>	Stack</a:t>
            </a:r>
            <a:r>
              <a:rPr lang="en-US" altLang="zh-TW" sz="2000" dirty="0" smtClean="0">
                <a:latin typeface="Symbol" panose="05050102010706020507" pitchFamily="18" charset="2"/>
              </a:rPr>
              <a:t>&lt;</a:t>
            </a:r>
            <a:r>
              <a:rPr lang="en-US" altLang="zh-TW" sz="2000" i="1" dirty="0" smtClean="0"/>
              <a:t>Token</a:t>
            </a:r>
            <a:r>
              <a:rPr lang="en-US" altLang="zh-TW" sz="2000" dirty="0">
                <a:latin typeface="Symbol" panose="05050102010706020507" pitchFamily="18" charset="2"/>
              </a:rPr>
              <a:t>&gt;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stack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for</a:t>
            </a:r>
            <a:r>
              <a:rPr lang="en-US" altLang="zh-TW" sz="2000" dirty="0" smtClean="0"/>
              <a:t> (	</a:t>
            </a:r>
            <a:r>
              <a:rPr lang="en-US" altLang="zh-TW" sz="2000" i="1" dirty="0" smtClean="0"/>
              <a:t>Token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!=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‘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#</a:t>
            </a:r>
            <a:r>
              <a:rPr lang="en-US" altLang="zh-TW" sz="2000" dirty="0" smtClean="0">
                <a:solidFill>
                  <a:srgbClr val="000000"/>
                </a:solidFill>
              </a:rPr>
              <a:t>’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 )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if</a:t>
            </a:r>
            <a:r>
              <a:rPr lang="en-US" altLang="zh-TW" sz="2000" dirty="0" smtClean="0"/>
              <a:t> (</a:t>
            </a:r>
            <a:r>
              <a:rPr lang="en-US" altLang="zh-TW" sz="2000" i="1" dirty="0"/>
              <a:t>x</a:t>
            </a:r>
            <a:r>
              <a:rPr lang="en-US" altLang="zh-TW" sz="2000" dirty="0"/>
              <a:t> is an operand</a:t>
            </a:r>
            <a:r>
              <a:rPr lang="en-US" altLang="zh-TW" sz="2000" dirty="0" smtClean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else {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remove </a:t>
            </a:r>
            <a:r>
              <a:rPr lang="en-US" altLang="zh-TW" sz="2000" dirty="0"/>
              <a:t>the correct number of operands </a:t>
            </a:r>
            <a:r>
              <a:rPr lang="en-US" altLang="zh-TW" sz="2000" dirty="0" smtClean="0"/>
              <a:t>for operator </a:t>
            </a:r>
            <a:r>
              <a:rPr lang="en-US" altLang="zh-TW" sz="2000" i="1" dirty="0"/>
              <a:t>x</a:t>
            </a:r>
            <a:r>
              <a:rPr lang="en-US" altLang="zh-TW" sz="2000" dirty="0"/>
              <a:t> from </a:t>
            </a:r>
            <a:r>
              <a:rPr lang="en-US" altLang="zh-TW" sz="2000" i="1" dirty="0" smtClean="0"/>
              <a:t>stack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perform </a:t>
            </a:r>
            <a:r>
              <a:rPr lang="en-US" altLang="zh-TW" sz="2000" dirty="0"/>
              <a:t>the operation </a:t>
            </a:r>
            <a:r>
              <a:rPr lang="en-US" altLang="zh-TW" sz="2000" i="1" dirty="0"/>
              <a:t>x</a:t>
            </a:r>
            <a:r>
              <a:rPr lang="en-US" altLang="zh-TW" sz="2000" dirty="0"/>
              <a:t> and store </a:t>
            </a:r>
            <a:r>
              <a:rPr lang="en-US" altLang="zh-TW" sz="2000" dirty="0" smtClean="0"/>
              <a:t>the result </a:t>
            </a:r>
            <a:r>
              <a:rPr lang="en-US" altLang="zh-TW" sz="2000" dirty="0"/>
              <a:t>(if any) onto the </a:t>
            </a:r>
            <a:r>
              <a:rPr lang="en-US" altLang="zh-TW" sz="2000" dirty="0" smtClean="0"/>
              <a:t>stack;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}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}</a:t>
            </a:r>
            <a:endParaRPr lang="zh-TW" altLang="en-US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5E85F-9D29-43CD-9E12-BE6708385A78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162666"/>
              </p:ext>
            </p:extLst>
          </p:nvPr>
        </p:nvGraphicFramePr>
        <p:xfrm>
          <a:off x="539496" y="4725162"/>
          <a:ext cx="648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4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118034"/>
              </p:ext>
            </p:extLst>
          </p:nvPr>
        </p:nvGraphicFramePr>
        <p:xfrm>
          <a:off x="7452360" y="3861054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字方塊 14"/>
          <p:cNvSpPr txBox="1">
            <a:spLocks noChangeArrowheads="1"/>
          </p:cNvSpPr>
          <p:nvPr/>
        </p:nvSpPr>
        <p:spPr bwMode="auto">
          <a:xfrm>
            <a:off x="3419856" y="55892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algn="r"/>
            <a:r>
              <a:rPr lang="en-US" altLang="zh-TW" sz="2400" b="0" i="1" dirty="0" smtClean="0"/>
              <a:t>x</a:t>
            </a:r>
            <a:endParaRPr lang="zh-TW" altLang="en-US" sz="2400" b="0" i="1" dirty="0"/>
          </a:p>
        </p:txBody>
      </p:sp>
      <p:sp>
        <p:nvSpPr>
          <p:cNvPr id="11" name="文字方塊 15"/>
          <p:cNvSpPr txBox="1">
            <a:spLocks noChangeArrowheads="1"/>
          </p:cNvSpPr>
          <p:nvPr/>
        </p:nvSpPr>
        <p:spPr bwMode="auto">
          <a:xfrm>
            <a:off x="3851910" y="5589270"/>
            <a:ext cx="432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 anchorCtr="1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zh-TW" alt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7452360" y="6021324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0" i="1" dirty="0" smtClean="0"/>
              <a:t>stack</a:t>
            </a:r>
            <a:endParaRPr lang="zh-TW" alt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151828061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120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500" normalizeH="0" noProof="0" dirty="0" err="1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abcd</a:t>
            </a:r>
            <a:r>
              <a:rPr kumimoji="0" lang="en-US" altLang="zh-TW" sz="1800" b="0" i="0" u="none" strike="noStrike" kern="1200" cap="none" spc="500" normalizeH="0" noProof="0" dirty="0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*+</a:t>
            </a: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6807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666107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*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5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500" normalizeH="0" noProof="0" dirty="0" err="1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abcd</a:t>
            </a:r>
            <a:r>
              <a:rPr kumimoji="0" lang="en-US" altLang="zh-TW" sz="1800" b="0" i="0" u="none" strike="noStrike" kern="1200" cap="none" spc="500" normalizeH="0" noProof="0" dirty="0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*+</a:t>
            </a: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6807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543098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*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5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500" normalizeH="0" noProof="0" dirty="0" err="1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abcd</a:t>
            </a:r>
            <a:r>
              <a:rPr kumimoji="0" lang="en-US" altLang="zh-TW" sz="1800" b="0" i="0" u="none" strike="noStrike" kern="1200" cap="none" spc="500" normalizeH="0" noProof="0" dirty="0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*+</a:t>
            </a: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6807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543098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4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500" normalizeH="0" noProof="0" dirty="0" err="1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abcd</a:t>
            </a:r>
            <a:r>
              <a:rPr kumimoji="0" lang="en-US" altLang="zh-TW" sz="1800" b="0" i="0" u="none" strike="noStrike" kern="1200" cap="none" spc="500" normalizeH="0" noProof="0" dirty="0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*+e</a:t>
            </a: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6807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543098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02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500" normalizeH="0" noProof="0" dirty="0" err="1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abcd</a:t>
            </a:r>
            <a:r>
              <a:rPr kumimoji="0" lang="en-US" altLang="zh-TW" sz="1800" b="0" i="0" u="none" strike="noStrike" kern="1200" cap="none" spc="500" normalizeH="0" noProof="0" dirty="0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*+e</a:t>
            </a: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6807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543098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632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500" normalizeH="0" noProof="0" dirty="0" err="1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abcd</a:t>
            </a:r>
            <a:r>
              <a:rPr kumimoji="0" lang="en-US" altLang="zh-TW" sz="1800" b="0" i="0" u="none" strike="noStrike" kern="1200" cap="none" spc="500" normalizeH="0" noProof="0" dirty="0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*+e*</a:t>
            </a: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6807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660234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64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500" normalizeH="0" noProof="0" dirty="0" err="1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abcd</a:t>
            </a:r>
            <a:r>
              <a:rPr kumimoji="0" lang="en-US" altLang="zh-TW" sz="1800" b="0" i="0" u="none" strike="noStrike" kern="1200" cap="none" spc="500" normalizeH="0" noProof="0" dirty="0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*+e*</a:t>
            </a: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6807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451883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)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0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127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500" normalizeH="0" noProof="0" dirty="0" err="1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abcd</a:t>
            </a:r>
            <a:r>
              <a:rPr kumimoji="0" lang="en-US" altLang="zh-TW" sz="1800" b="0" i="0" u="none" strike="noStrike" kern="1200" cap="none" spc="500" normalizeH="0" noProof="0" dirty="0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*+e*</a:t>
            </a: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6807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451883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#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2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500" normalizeH="0" noProof="0" dirty="0" err="1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abcd</a:t>
            </a:r>
            <a:r>
              <a:rPr kumimoji="0" lang="en-US" altLang="zh-TW" sz="1800" b="0" i="0" u="none" strike="noStrike" kern="1200" cap="none" spc="500" normalizeH="0" noProof="0" dirty="0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*+e**</a:t>
            </a: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6807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89758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#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63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129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500" normalizeH="0" noProof="0" dirty="0" err="1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abcd</a:t>
            </a:r>
            <a:r>
              <a:rPr kumimoji="0" lang="en-US" altLang="zh-TW" sz="1800" b="0" i="0" u="none" strike="noStrike" kern="1200" cap="none" spc="500" normalizeH="0" noProof="0" dirty="0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*+e**</a:t>
            </a:r>
            <a:r>
              <a:rPr kumimoji="0" lang="en-US" altLang="zh-TW" sz="1800" b="0" i="0" u="none" strike="noStrike" kern="1200" cap="none" normalizeH="0" noProof="0" dirty="0" smtClean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#</a:t>
            </a:r>
            <a:endParaRPr kumimoji="0" lang="zh-TW" altLang="en-US" sz="1800" b="0" i="0" u="none" strike="noStrike" kern="1200" cap="none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16807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235283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#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7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3456432"/>
          </a:xfrm>
        </p:spPr>
        <p:txBody>
          <a:bodyPr/>
          <a:lstStyle/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void</a:t>
            </a:r>
            <a:r>
              <a:rPr lang="en-US" altLang="zh-TW" sz="2000" dirty="0"/>
              <a:t> </a:t>
            </a:r>
            <a:r>
              <a:rPr lang="en-US" altLang="zh-TW" sz="2000" i="1" dirty="0" err="1" smtClean="0"/>
              <a:t>Eval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e</a:t>
            </a:r>
            <a:r>
              <a:rPr lang="en-US" altLang="zh-TW" sz="2000" dirty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{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i="1" dirty="0" smtClean="0"/>
              <a:t>	Stack</a:t>
            </a:r>
            <a:r>
              <a:rPr lang="en-US" altLang="zh-TW" sz="2000" dirty="0" smtClean="0">
                <a:latin typeface="Symbol" panose="05050102010706020507" pitchFamily="18" charset="2"/>
              </a:rPr>
              <a:t>&lt;</a:t>
            </a:r>
            <a:r>
              <a:rPr lang="en-US" altLang="zh-TW" sz="2000" i="1" dirty="0" smtClean="0"/>
              <a:t>Token</a:t>
            </a:r>
            <a:r>
              <a:rPr lang="en-US" altLang="zh-TW" sz="2000" dirty="0">
                <a:latin typeface="Symbol" panose="05050102010706020507" pitchFamily="18" charset="2"/>
              </a:rPr>
              <a:t>&gt;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stack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for</a:t>
            </a:r>
            <a:r>
              <a:rPr lang="en-US" altLang="zh-TW" sz="2000" dirty="0" smtClean="0"/>
              <a:t> (	</a:t>
            </a:r>
            <a:r>
              <a:rPr lang="en-US" altLang="zh-TW" sz="2000" i="1" dirty="0" smtClean="0"/>
              <a:t>Token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!=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‘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#</a:t>
            </a:r>
            <a:r>
              <a:rPr lang="en-US" altLang="zh-TW" sz="2000" dirty="0" smtClean="0">
                <a:solidFill>
                  <a:srgbClr val="000000"/>
                </a:solidFill>
              </a:rPr>
              <a:t>’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 )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if</a:t>
            </a:r>
            <a:r>
              <a:rPr lang="en-US" altLang="zh-TW" sz="2000" dirty="0" smtClean="0"/>
              <a:t> (</a:t>
            </a:r>
            <a:r>
              <a:rPr lang="en-US" altLang="zh-TW" sz="2000" i="1" dirty="0"/>
              <a:t>x</a:t>
            </a:r>
            <a:r>
              <a:rPr lang="en-US" altLang="zh-TW" sz="2000" dirty="0"/>
              <a:t> is an operand</a:t>
            </a:r>
            <a:r>
              <a:rPr lang="en-US" altLang="zh-TW" sz="2000" dirty="0" smtClean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else {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remove </a:t>
            </a:r>
            <a:r>
              <a:rPr lang="en-US" altLang="zh-TW" sz="2000" dirty="0"/>
              <a:t>the correct number of operands </a:t>
            </a:r>
            <a:r>
              <a:rPr lang="en-US" altLang="zh-TW" sz="2000" dirty="0" smtClean="0"/>
              <a:t>for operator </a:t>
            </a:r>
            <a:r>
              <a:rPr lang="en-US" altLang="zh-TW" sz="2000" i="1" dirty="0"/>
              <a:t>x</a:t>
            </a:r>
            <a:r>
              <a:rPr lang="en-US" altLang="zh-TW" sz="2000" dirty="0"/>
              <a:t> from </a:t>
            </a:r>
            <a:r>
              <a:rPr lang="en-US" altLang="zh-TW" sz="2000" i="1" dirty="0" smtClean="0"/>
              <a:t>stack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perform </a:t>
            </a:r>
            <a:r>
              <a:rPr lang="en-US" altLang="zh-TW" sz="2000" dirty="0"/>
              <a:t>the operation </a:t>
            </a:r>
            <a:r>
              <a:rPr lang="en-US" altLang="zh-TW" sz="2000" i="1" dirty="0"/>
              <a:t>x</a:t>
            </a:r>
            <a:r>
              <a:rPr lang="en-US" altLang="zh-TW" sz="2000" dirty="0"/>
              <a:t> and store </a:t>
            </a:r>
            <a:r>
              <a:rPr lang="en-US" altLang="zh-TW" sz="2000" dirty="0" smtClean="0"/>
              <a:t>the result </a:t>
            </a:r>
            <a:r>
              <a:rPr lang="en-US" altLang="zh-TW" sz="2000" dirty="0"/>
              <a:t>(if any) onto the </a:t>
            </a:r>
            <a:r>
              <a:rPr lang="en-US" altLang="zh-TW" sz="2000" dirty="0" smtClean="0"/>
              <a:t>stack;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}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}</a:t>
            </a:r>
            <a:endParaRPr lang="zh-TW" altLang="en-US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5E85F-9D29-43CD-9E12-BE6708385A78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450676"/>
              </p:ext>
            </p:extLst>
          </p:nvPr>
        </p:nvGraphicFramePr>
        <p:xfrm>
          <a:off x="539496" y="4725162"/>
          <a:ext cx="648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4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242255"/>
              </p:ext>
            </p:extLst>
          </p:nvPr>
        </p:nvGraphicFramePr>
        <p:xfrm>
          <a:off x="7452360" y="3861054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字方塊 14"/>
          <p:cNvSpPr txBox="1">
            <a:spLocks noChangeArrowheads="1"/>
          </p:cNvSpPr>
          <p:nvPr/>
        </p:nvSpPr>
        <p:spPr bwMode="auto">
          <a:xfrm>
            <a:off x="3419856" y="55892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algn="r"/>
            <a:r>
              <a:rPr lang="en-US" altLang="zh-TW" sz="2400" b="0" i="1" dirty="0" smtClean="0"/>
              <a:t>x</a:t>
            </a:r>
            <a:endParaRPr lang="zh-TW" altLang="en-US" sz="2400" b="0" i="1" dirty="0"/>
          </a:p>
        </p:txBody>
      </p:sp>
      <p:sp>
        <p:nvSpPr>
          <p:cNvPr id="11" name="文字方塊 15"/>
          <p:cNvSpPr txBox="1">
            <a:spLocks noChangeArrowheads="1"/>
          </p:cNvSpPr>
          <p:nvPr/>
        </p:nvSpPr>
        <p:spPr bwMode="auto">
          <a:xfrm>
            <a:off x="3851910" y="5589270"/>
            <a:ext cx="432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 anchorCtr="1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zh-TW" alt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7452360" y="6021324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0" i="1" dirty="0" smtClean="0"/>
              <a:t>stack</a:t>
            </a:r>
            <a:endParaRPr lang="zh-TW" alt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947335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3456432"/>
          </a:xfrm>
        </p:spPr>
        <p:txBody>
          <a:bodyPr/>
          <a:lstStyle/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void</a:t>
            </a:r>
            <a:r>
              <a:rPr lang="en-US" altLang="zh-TW" sz="2000" dirty="0"/>
              <a:t> </a:t>
            </a:r>
            <a:r>
              <a:rPr lang="en-US" altLang="zh-TW" sz="2000" i="1" dirty="0" err="1" smtClean="0"/>
              <a:t>Eval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e</a:t>
            </a:r>
            <a:r>
              <a:rPr lang="en-US" altLang="zh-TW" sz="2000" dirty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{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i="1" dirty="0" smtClean="0"/>
              <a:t>	Stack</a:t>
            </a:r>
            <a:r>
              <a:rPr lang="en-US" altLang="zh-TW" sz="2000" dirty="0" smtClean="0">
                <a:latin typeface="Symbol" panose="05050102010706020507" pitchFamily="18" charset="2"/>
              </a:rPr>
              <a:t>&lt;</a:t>
            </a:r>
            <a:r>
              <a:rPr lang="en-US" altLang="zh-TW" sz="2000" i="1" dirty="0" smtClean="0"/>
              <a:t>Token</a:t>
            </a:r>
            <a:r>
              <a:rPr lang="en-US" altLang="zh-TW" sz="2000" dirty="0">
                <a:latin typeface="Symbol" panose="05050102010706020507" pitchFamily="18" charset="2"/>
              </a:rPr>
              <a:t>&gt;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stack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for</a:t>
            </a:r>
            <a:r>
              <a:rPr lang="en-US" altLang="zh-TW" sz="2000" dirty="0" smtClean="0"/>
              <a:t> (	</a:t>
            </a:r>
            <a:r>
              <a:rPr lang="en-US" altLang="zh-TW" sz="2000" i="1" dirty="0" smtClean="0"/>
              <a:t>Token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!=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‘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#</a:t>
            </a:r>
            <a:r>
              <a:rPr lang="en-US" altLang="zh-TW" sz="2000" dirty="0" smtClean="0">
                <a:solidFill>
                  <a:srgbClr val="000000"/>
                </a:solidFill>
              </a:rPr>
              <a:t>’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 )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if</a:t>
            </a:r>
            <a:r>
              <a:rPr lang="en-US" altLang="zh-TW" sz="2000" dirty="0" smtClean="0"/>
              <a:t> (</a:t>
            </a:r>
            <a:r>
              <a:rPr lang="en-US" altLang="zh-TW" sz="2000" i="1" dirty="0"/>
              <a:t>x</a:t>
            </a:r>
            <a:r>
              <a:rPr lang="en-US" altLang="zh-TW" sz="2000" dirty="0"/>
              <a:t> is an operand</a:t>
            </a:r>
            <a:r>
              <a:rPr lang="en-US" altLang="zh-TW" sz="2000" dirty="0" smtClean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else {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remove </a:t>
            </a:r>
            <a:r>
              <a:rPr lang="en-US" altLang="zh-TW" sz="2000" dirty="0"/>
              <a:t>the correct number of operands </a:t>
            </a:r>
            <a:r>
              <a:rPr lang="en-US" altLang="zh-TW" sz="2000" dirty="0" smtClean="0"/>
              <a:t>for operator </a:t>
            </a:r>
            <a:r>
              <a:rPr lang="en-US" altLang="zh-TW" sz="2000" i="1" dirty="0"/>
              <a:t>x</a:t>
            </a:r>
            <a:r>
              <a:rPr lang="en-US" altLang="zh-TW" sz="2000" dirty="0"/>
              <a:t> from </a:t>
            </a:r>
            <a:r>
              <a:rPr lang="en-US" altLang="zh-TW" sz="2000" i="1" dirty="0" smtClean="0"/>
              <a:t>stack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perform </a:t>
            </a:r>
            <a:r>
              <a:rPr lang="en-US" altLang="zh-TW" sz="2000" dirty="0"/>
              <a:t>the operation </a:t>
            </a:r>
            <a:r>
              <a:rPr lang="en-US" altLang="zh-TW" sz="2000" i="1" dirty="0"/>
              <a:t>x</a:t>
            </a:r>
            <a:r>
              <a:rPr lang="en-US" altLang="zh-TW" sz="2000" dirty="0"/>
              <a:t> and store </a:t>
            </a:r>
            <a:r>
              <a:rPr lang="en-US" altLang="zh-TW" sz="2000" dirty="0" smtClean="0"/>
              <a:t>the result </a:t>
            </a:r>
            <a:r>
              <a:rPr lang="en-US" altLang="zh-TW" sz="2000" dirty="0"/>
              <a:t>(if any) onto the </a:t>
            </a:r>
            <a:r>
              <a:rPr lang="en-US" altLang="zh-TW" sz="2000" dirty="0" smtClean="0"/>
              <a:t>stack;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}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}</a:t>
            </a:r>
            <a:endParaRPr lang="zh-TW" altLang="en-US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5E85F-9D29-43CD-9E12-BE6708385A78}" type="slidenum">
              <a:rPr lang="zh-TW" altLang="en-US" smtClean="0"/>
              <a:pPr>
                <a:defRPr/>
              </a:pPr>
              <a:t>14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813677"/>
              </p:ext>
            </p:extLst>
          </p:nvPr>
        </p:nvGraphicFramePr>
        <p:xfrm>
          <a:off x="539496" y="4725162"/>
          <a:ext cx="648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4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300029"/>
              </p:ext>
            </p:extLst>
          </p:nvPr>
        </p:nvGraphicFramePr>
        <p:xfrm>
          <a:off x="7452360" y="3861054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字方塊 14"/>
          <p:cNvSpPr txBox="1">
            <a:spLocks noChangeArrowheads="1"/>
          </p:cNvSpPr>
          <p:nvPr/>
        </p:nvSpPr>
        <p:spPr bwMode="auto">
          <a:xfrm>
            <a:off x="3419856" y="55892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algn="r"/>
            <a:r>
              <a:rPr lang="en-US" altLang="zh-TW" sz="2400" b="0" i="1" dirty="0" smtClean="0"/>
              <a:t>x</a:t>
            </a:r>
            <a:endParaRPr lang="zh-TW" altLang="en-US" sz="2400" b="0" i="1" dirty="0"/>
          </a:p>
        </p:txBody>
      </p:sp>
      <p:sp>
        <p:nvSpPr>
          <p:cNvPr id="11" name="文字方塊 15"/>
          <p:cNvSpPr txBox="1">
            <a:spLocks noChangeArrowheads="1"/>
          </p:cNvSpPr>
          <p:nvPr/>
        </p:nvSpPr>
        <p:spPr bwMode="auto">
          <a:xfrm>
            <a:off x="3851910" y="5589270"/>
            <a:ext cx="432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 anchorCtr="1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-</a:t>
            </a:r>
            <a:endParaRPr lang="zh-TW" alt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7452360" y="6021324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0" i="1" dirty="0" smtClean="0"/>
              <a:t>stack</a:t>
            </a:r>
            <a:endParaRPr lang="zh-TW" alt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1571675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3456432"/>
          </a:xfrm>
        </p:spPr>
        <p:txBody>
          <a:bodyPr/>
          <a:lstStyle/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void</a:t>
            </a:r>
            <a:r>
              <a:rPr lang="en-US" altLang="zh-TW" sz="2000" dirty="0"/>
              <a:t> </a:t>
            </a:r>
            <a:r>
              <a:rPr lang="en-US" altLang="zh-TW" sz="2000" i="1" dirty="0" err="1" smtClean="0"/>
              <a:t>Eval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e</a:t>
            </a:r>
            <a:r>
              <a:rPr lang="en-US" altLang="zh-TW" sz="2000" dirty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{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i="1" dirty="0" smtClean="0"/>
              <a:t>	Stack</a:t>
            </a:r>
            <a:r>
              <a:rPr lang="en-US" altLang="zh-TW" sz="2000" dirty="0" smtClean="0">
                <a:latin typeface="Symbol" panose="05050102010706020507" pitchFamily="18" charset="2"/>
              </a:rPr>
              <a:t>&lt;</a:t>
            </a:r>
            <a:r>
              <a:rPr lang="en-US" altLang="zh-TW" sz="2000" i="1" dirty="0" smtClean="0"/>
              <a:t>Token</a:t>
            </a:r>
            <a:r>
              <a:rPr lang="en-US" altLang="zh-TW" sz="2000" dirty="0">
                <a:latin typeface="Symbol" panose="05050102010706020507" pitchFamily="18" charset="2"/>
              </a:rPr>
              <a:t>&gt;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stack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for</a:t>
            </a:r>
            <a:r>
              <a:rPr lang="en-US" altLang="zh-TW" sz="2000" dirty="0" smtClean="0"/>
              <a:t> (	</a:t>
            </a:r>
            <a:r>
              <a:rPr lang="en-US" altLang="zh-TW" sz="2000" i="1" dirty="0" smtClean="0"/>
              <a:t>Token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!=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‘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#</a:t>
            </a:r>
            <a:r>
              <a:rPr lang="en-US" altLang="zh-TW" sz="2000" dirty="0" smtClean="0">
                <a:solidFill>
                  <a:srgbClr val="000000"/>
                </a:solidFill>
              </a:rPr>
              <a:t>’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 )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if</a:t>
            </a:r>
            <a:r>
              <a:rPr lang="en-US" altLang="zh-TW" sz="2000" dirty="0" smtClean="0"/>
              <a:t> (</a:t>
            </a:r>
            <a:r>
              <a:rPr lang="en-US" altLang="zh-TW" sz="2000" i="1" dirty="0"/>
              <a:t>x</a:t>
            </a:r>
            <a:r>
              <a:rPr lang="en-US" altLang="zh-TW" sz="2000" dirty="0"/>
              <a:t> is an operand</a:t>
            </a:r>
            <a:r>
              <a:rPr lang="en-US" altLang="zh-TW" sz="2000" dirty="0" smtClean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else {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remove </a:t>
            </a:r>
            <a:r>
              <a:rPr lang="en-US" altLang="zh-TW" sz="2000" dirty="0"/>
              <a:t>the correct number of operands </a:t>
            </a:r>
            <a:r>
              <a:rPr lang="en-US" altLang="zh-TW" sz="2000" dirty="0" smtClean="0"/>
              <a:t>for operator </a:t>
            </a:r>
            <a:r>
              <a:rPr lang="en-US" altLang="zh-TW" sz="2000" i="1" dirty="0"/>
              <a:t>x</a:t>
            </a:r>
            <a:r>
              <a:rPr lang="en-US" altLang="zh-TW" sz="2000" dirty="0"/>
              <a:t> from </a:t>
            </a:r>
            <a:r>
              <a:rPr lang="en-US" altLang="zh-TW" sz="2000" i="1" dirty="0" smtClean="0"/>
              <a:t>stack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perform </a:t>
            </a:r>
            <a:r>
              <a:rPr lang="en-US" altLang="zh-TW" sz="2000" dirty="0"/>
              <a:t>the operation </a:t>
            </a:r>
            <a:r>
              <a:rPr lang="en-US" altLang="zh-TW" sz="2000" i="1" dirty="0"/>
              <a:t>x</a:t>
            </a:r>
            <a:r>
              <a:rPr lang="en-US" altLang="zh-TW" sz="2000" dirty="0"/>
              <a:t> and store </a:t>
            </a:r>
            <a:r>
              <a:rPr lang="en-US" altLang="zh-TW" sz="2000" dirty="0" smtClean="0"/>
              <a:t>the result </a:t>
            </a:r>
            <a:r>
              <a:rPr lang="en-US" altLang="zh-TW" sz="2000" dirty="0"/>
              <a:t>(if any) onto the </a:t>
            </a:r>
            <a:r>
              <a:rPr lang="en-US" altLang="zh-TW" sz="2000" dirty="0" smtClean="0"/>
              <a:t>stack;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}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}</a:t>
            </a:r>
            <a:endParaRPr lang="zh-TW" altLang="en-US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5E85F-9D29-43CD-9E12-BE6708385A78}" type="slidenum">
              <a:rPr lang="zh-TW" altLang="en-US" smtClean="0"/>
              <a:pPr>
                <a:defRPr/>
              </a:pPr>
              <a:t>15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59880"/>
              </p:ext>
            </p:extLst>
          </p:nvPr>
        </p:nvGraphicFramePr>
        <p:xfrm>
          <a:off x="539496" y="4725162"/>
          <a:ext cx="648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4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69987"/>
              </p:ext>
            </p:extLst>
          </p:nvPr>
        </p:nvGraphicFramePr>
        <p:xfrm>
          <a:off x="7452360" y="3861054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字方塊 14"/>
          <p:cNvSpPr txBox="1">
            <a:spLocks noChangeArrowheads="1"/>
          </p:cNvSpPr>
          <p:nvPr/>
        </p:nvSpPr>
        <p:spPr bwMode="auto">
          <a:xfrm>
            <a:off x="3419856" y="55892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algn="r"/>
            <a:r>
              <a:rPr lang="en-US" altLang="zh-TW" sz="2400" b="0" i="1" dirty="0" smtClean="0"/>
              <a:t>x</a:t>
            </a:r>
            <a:endParaRPr lang="zh-TW" altLang="en-US" sz="2400" b="0" i="1" dirty="0"/>
          </a:p>
        </p:txBody>
      </p:sp>
      <p:sp>
        <p:nvSpPr>
          <p:cNvPr id="11" name="文字方塊 15"/>
          <p:cNvSpPr txBox="1">
            <a:spLocks noChangeArrowheads="1"/>
          </p:cNvSpPr>
          <p:nvPr/>
        </p:nvSpPr>
        <p:spPr bwMode="auto">
          <a:xfrm>
            <a:off x="3851910" y="5589270"/>
            <a:ext cx="432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 anchorCtr="1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-</a:t>
            </a:r>
            <a:endParaRPr lang="zh-TW" alt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7452360" y="6021324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0" i="1" dirty="0" smtClean="0"/>
              <a:t>stack</a:t>
            </a:r>
            <a:endParaRPr lang="zh-TW" alt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625565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3456432"/>
          </a:xfrm>
        </p:spPr>
        <p:txBody>
          <a:bodyPr/>
          <a:lstStyle/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void</a:t>
            </a:r>
            <a:r>
              <a:rPr lang="en-US" altLang="zh-TW" sz="2000" dirty="0"/>
              <a:t> </a:t>
            </a:r>
            <a:r>
              <a:rPr lang="en-US" altLang="zh-TW" sz="2000" i="1" dirty="0" err="1" smtClean="0"/>
              <a:t>Eval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e</a:t>
            </a:r>
            <a:r>
              <a:rPr lang="en-US" altLang="zh-TW" sz="2000" dirty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{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i="1" dirty="0" smtClean="0"/>
              <a:t>	Stack</a:t>
            </a:r>
            <a:r>
              <a:rPr lang="en-US" altLang="zh-TW" sz="2000" dirty="0" smtClean="0">
                <a:latin typeface="Symbol" panose="05050102010706020507" pitchFamily="18" charset="2"/>
              </a:rPr>
              <a:t>&lt;</a:t>
            </a:r>
            <a:r>
              <a:rPr lang="en-US" altLang="zh-TW" sz="2000" i="1" dirty="0" smtClean="0"/>
              <a:t>Token</a:t>
            </a:r>
            <a:r>
              <a:rPr lang="en-US" altLang="zh-TW" sz="2000" dirty="0">
                <a:latin typeface="Symbol" panose="05050102010706020507" pitchFamily="18" charset="2"/>
              </a:rPr>
              <a:t>&gt;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stack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for</a:t>
            </a:r>
            <a:r>
              <a:rPr lang="en-US" altLang="zh-TW" sz="2000" dirty="0" smtClean="0"/>
              <a:t> (	</a:t>
            </a:r>
            <a:r>
              <a:rPr lang="en-US" altLang="zh-TW" sz="2000" i="1" dirty="0" smtClean="0"/>
              <a:t>Token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!=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‘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#</a:t>
            </a:r>
            <a:r>
              <a:rPr lang="en-US" altLang="zh-TW" sz="2000" dirty="0" smtClean="0">
                <a:solidFill>
                  <a:srgbClr val="000000"/>
                </a:solidFill>
              </a:rPr>
              <a:t>’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 )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if</a:t>
            </a:r>
            <a:r>
              <a:rPr lang="en-US" altLang="zh-TW" sz="2000" dirty="0" smtClean="0"/>
              <a:t> (</a:t>
            </a:r>
            <a:r>
              <a:rPr lang="en-US" altLang="zh-TW" sz="2000" i="1" dirty="0"/>
              <a:t>x</a:t>
            </a:r>
            <a:r>
              <a:rPr lang="en-US" altLang="zh-TW" sz="2000" dirty="0"/>
              <a:t> is an operand</a:t>
            </a:r>
            <a:r>
              <a:rPr lang="en-US" altLang="zh-TW" sz="2000" dirty="0" smtClean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else {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remove </a:t>
            </a:r>
            <a:r>
              <a:rPr lang="en-US" altLang="zh-TW" sz="2000" dirty="0"/>
              <a:t>the correct number of operands </a:t>
            </a:r>
            <a:r>
              <a:rPr lang="en-US" altLang="zh-TW" sz="2000" dirty="0" smtClean="0"/>
              <a:t>for operator </a:t>
            </a:r>
            <a:r>
              <a:rPr lang="en-US" altLang="zh-TW" sz="2000" i="1" dirty="0"/>
              <a:t>x</a:t>
            </a:r>
            <a:r>
              <a:rPr lang="en-US" altLang="zh-TW" sz="2000" dirty="0"/>
              <a:t> from </a:t>
            </a:r>
            <a:r>
              <a:rPr lang="en-US" altLang="zh-TW" sz="2000" i="1" dirty="0" smtClean="0"/>
              <a:t>stack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perform </a:t>
            </a:r>
            <a:r>
              <a:rPr lang="en-US" altLang="zh-TW" sz="2000" dirty="0"/>
              <a:t>the operation </a:t>
            </a:r>
            <a:r>
              <a:rPr lang="en-US" altLang="zh-TW" sz="2000" i="1" dirty="0"/>
              <a:t>x</a:t>
            </a:r>
            <a:r>
              <a:rPr lang="en-US" altLang="zh-TW" sz="2000" dirty="0"/>
              <a:t> and store </a:t>
            </a:r>
            <a:r>
              <a:rPr lang="en-US" altLang="zh-TW" sz="2000" dirty="0" smtClean="0"/>
              <a:t>the result </a:t>
            </a:r>
            <a:r>
              <a:rPr lang="en-US" altLang="zh-TW" sz="2000" dirty="0"/>
              <a:t>(if any) onto the </a:t>
            </a:r>
            <a:r>
              <a:rPr lang="en-US" altLang="zh-TW" sz="2000" dirty="0" smtClean="0"/>
              <a:t>stack;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}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}</a:t>
            </a:r>
            <a:endParaRPr lang="zh-TW" altLang="en-US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5E85F-9D29-43CD-9E12-BE6708385A78}" type="slidenum">
              <a:rPr lang="zh-TW" altLang="en-US" smtClean="0"/>
              <a:pPr>
                <a:defRPr/>
              </a:pPr>
              <a:t>16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61528"/>
              </p:ext>
            </p:extLst>
          </p:nvPr>
        </p:nvGraphicFramePr>
        <p:xfrm>
          <a:off x="539496" y="4725162"/>
          <a:ext cx="648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4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295279"/>
              </p:ext>
            </p:extLst>
          </p:nvPr>
        </p:nvGraphicFramePr>
        <p:xfrm>
          <a:off x="7452360" y="3861054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字方塊 14"/>
          <p:cNvSpPr txBox="1">
            <a:spLocks noChangeArrowheads="1"/>
          </p:cNvSpPr>
          <p:nvPr/>
        </p:nvSpPr>
        <p:spPr bwMode="auto">
          <a:xfrm>
            <a:off x="3419856" y="55892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algn="r"/>
            <a:r>
              <a:rPr lang="en-US" altLang="zh-TW" sz="2400" b="0" i="1" dirty="0" smtClean="0"/>
              <a:t>x</a:t>
            </a:r>
            <a:endParaRPr lang="zh-TW" altLang="en-US" sz="2400" b="0" i="1" dirty="0"/>
          </a:p>
        </p:txBody>
      </p:sp>
      <p:sp>
        <p:nvSpPr>
          <p:cNvPr id="11" name="文字方塊 15"/>
          <p:cNvSpPr txBox="1">
            <a:spLocks noChangeArrowheads="1"/>
          </p:cNvSpPr>
          <p:nvPr/>
        </p:nvSpPr>
        <p:spPr bwMode="auto">
          <a:xfrm>
            <a:off x="3851910" y="5589270"/>
            <a:ext cx="432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 anchorCtr="1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zh-TW" alt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7452360" y="6021324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0" i="1" dirty="0" smtClean="0"/>
              <a:t>stack</a:t>
            </a:r>
            <a:endParaRPr lang="zh-TW" alt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1544842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3456432"/>
          </a:xfrm>
        </p:spPr>
        <p:txBody>
          <a:bodyPr/>
          <a:lstStyle/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void</a:t>
            </a:r>
            <a:r>
              <a:rPr lang="en-US" altLang="zh-TW" sz="2000" dirty="0"/>
              <a:t> </a:t>
            </a:r>
            <a:r>
              <a:rPr lang="en-US" altLang="zh-TW" sz="2000" i="1" dirty="0" err="1" smtClean="0"/>
              <a:t>Eval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e</a:t>
            </a:r>
            <a:r>
              <a:rPr lang="en-US" altLang="zh-TW" sz="2000" dirty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{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i="1" dirty="0" smtClean="0"/>
              <a:t>	Stack</a:t>
            </a:r>
            <a:r>
              <a:rPr lang="en-US" altLang="zh-TW" sz="2000" dirty="0" smtClean="0">
                <a:latin typeface="Symbol" panose="05050102010706020507" pitchFamily="18" charset="2"/>
              </a:rPr>
              <a:t>&lt;</a:t>
            </a:r>
            <a:r>
              <a:rPr lang="en-US" altLang="zh-TW" sz="2000" i="1" dirty="0" smtClean="0"/>
              <a:t>Token</a:t>
            </a:r>
            <a:r>
              <a:rPr lang="en-US" altLang="zh-TW" sz="2000" dirty="0">
                <a:latin typeface="Symbol" panose="05050102010706020507" pitchFamily="18" charset="2"/>
              </a:rPr>
              <a:t>&gt;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stack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for</a:t>
            </a:r>
            <a:r>
              <a:rPr lang="en-US" altLang="zh-TW" sz="2000" dirty="0" smtClean="0"/>
              <a:t> (	</a:t>
            </a:r>
            <a:r>
              <a:rPr lang="en-US" altLang="zh-TW" sz="2000" i="1" dirty="0" smtClean="0"/>
              <a:t>Token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!=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‘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#</a:t>
            </a:r>
            <a:r>
              <a:rPr lang="en-US" altLang="zh-TW" sz="2000" dirty="0" smtClean="0">
                <a:solidFill>
                  <a:srgbClr val="000000"/>
                </a:solidFill>
              </a:rPr>
              <a:t>’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 )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if</a:t>
            </a:r>
            <a:r>
              <a:rPr lang="en-US" altLang="zh-TW" sz="2000" dirty="0" smtClean="0"/>
              <a:t> (</a:t>
            </a:r>
            <a:r>
              <a:rPr lang="en-US" altLang="zh-TW" sz="2000" i="1" dirty="0"/>
              <a:t>x</a:t>
            </a:r>
            <a:r>
              <a:rPr lang="en-US" altLang="zh-TW" sz="2000" dirty="0"/>
              <a:t> is an operand</a:t>
            </a:r>
            <a:r>
              <a:rPr lang="en-US" altLang="zh-TW" sz="2000" dirty="0" smtClean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else {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remove </a:t>
            </a:r>
            <a:r>
              <a:rPr lang="en-US" altLang="zh-TW" sz="2000" dirty="0"/>
              <a:t>the correct number of operands </a:t>
            </a:r>
            <a:r>
              <a:rPr lang="en-US" altLang="zh-TW" sz="2000" dirty="0" smtClean="0"/>
              <a:t>for operator </a:t>
            </a:r>
            <a:r>
              <a:rPr lang="en-US" altLang="zh-TW" sz="2000" i="1" dirty="0"/>
              <a:t>x</a:t>
            </a:r>
            <a:r>
              <a:rPr lang="en-US" altLang="zh-TW" sz="2000" dirty="0"/>
              <a:t> from </a:t>
            </a:r>
            <a:r>
              <a:rPr lang="en-US" altLang="zh-TW" sz="2000" i="1" dirty="0" smtClean="0"/>
              <a:t>stack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perform </a:t>
            </a:r>
            <a:r>
              <a:rPr lang="en-US" altLang="zh-TW" sz="2000" dirty="0"/>
              <a:t>the operation </a:t>
            </a:r>
            <a:r>
              <a:rPr lang="en-US" altLang="zh-TW" sz="2000" i="1" dirty="0"/>
              <a:t>x</a:t>
            </a:r>
            <a:r>
              <a:rPr lang="en-US" altLang="zh-TW" sz="2000" dirty="0"/>
              <a:t> and store </a:t>
            </a:r>
            <a:r>
              <a:rPr lang="en-US" altLang="zh-TW" sz="2000" dirty="0" smtClean="0"/>
              <a:t>the result </a:t>
            </a:r>
            <a:r>
              <a:rPr lang="en-US" altLang="zh-TW" sz="2000" dirty="0"/>
              <a:t>(if any) onto the </a:t>
            </a:r>
            <a:r>
              <a:rPr lang="en-US" altLang="zh-TW" sz="2000" dirty="0" smtClean="0"/>
              <a:t>stack;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}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}</a:t>
            </a:r>
            <a:endParaRPr lang="zh-TW" altLang="en-US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5E85F-9D29-43CD-9E12-BE6708385A78}" type="slidenum">
              <a:rPr lang="zh-TW" altLang="en-US" smtClean="0"/>
              <a:pPr>
                <a:defRPr/>
              </a:pPr>
              <a:t>17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7945"/>
              </p:ext>
            </p:extLst>
          </p:nvPr>
        </p:nvGraphicFramePr>
        <p:xfrm>
          <a:off x="539496" y="4725162"/>
          <a:ext cx="648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4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66741"/>
              </p:ext>
            </p:extLst>
          </p:nvPr>
        </p:nvGraphicFramePr>
        <p:xfrm>
          <a:off x="7452360" y="3861054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字方塊 14"/>
          <p:cNvSpPr txBox="1">
            <a:spLocks noChangeArrowheads="1"/>
          </p:cNvSpPr>
          <p:nvPr/>
        </p:nvSpPr>
        <p:spPr bwMode="auto">
          <a:xfrm>
            <a:off x="3419856" y="55892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algn="r"/>
            <a:r>
              <a:rPr lang="en-US" altLang="zh-TW" sz="2400" b="0" i="1" dirty="0" smtClean="0"/>
              <a:t>x</a:t>
            </a:r>
            <a:endParaRPr lang="zh-TW" altLang="en-US" sz="2400" b="0" i="1" dirty="0"/>
          </a:p>
        </p:txBody>
      </p:sp>
      <p:sp>
        <p:nvSpPr>
          <p:cNvPr id="11" name="文字方塊 15"/>
          <p:cNvSpPr txBox="1">
            <a:spLocks noChangeArrowheads="1"/>
          </p:cNvSpPr>
          <p:nvPr/>
        </p:nvSpPr>
        <p:spPr bwMode="auto">
          <a:xfrm>
            <a:off x="3851910" y="5589270"/>
            <a:ext cx="432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 anchorCtr="1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4</a:t>
            </a:r>
            <a:endParaRPr lang="zh-TW" alt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7452360" y="6021324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0" i="1" dirty="0" smtClean="0"/>
              <a:t>stack</a:t>
            </a:r>
            <a:endParaRPr lang="zh-TW" alt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3702756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3456432"/>
          </a:xfrm>
        </p:spPr>
        <p:txBody>
          <a:bodyPr/>
          <a:lstStyle/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void</a:t>
            </a:r>
            <a:r>
              <a:rPr lang="en-US" altLang="zh-TW" sz="2000" dirty="0"/>
              <a:t> </a:t>
            </a:r>
            <a:r>
              <a:rPr lang="en-US" altLang="zh-TW" sz="2000" i="1" dirty="0" err="1" smtClean="0"/>
              <a:t>Eval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e</a:t>
            </a:r>
            <a:r>
              <a:rPr lang="en-US" altLang="zh-TW" sz="2000" dirty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{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i="1" dirty="0" smtClean="0"/>
              <a:t>	Stack</a:t>
            </a:r>
            <a:r>
              <a:rPr lang="en-US" altLang="zh-TW" sz="2000" dirty="0" smtClean="0">
                <a:latin typeface="Symbol" panose="05050102010706020507" pitchFamily="18" charset="2"/>
              </a:rPr>
              <a:t>&lt;</a:t>
            </a:r>
            <a:r>
              <a:rPr lang="en-US" altLang="zh-TW" sz="2000" i="1" dirty="0" smtClean="0"/>
              <a:t>Token</a:t>
            </a:r>
            <a:r>
              <a:rPr lang="en-US" altLang="zh-TW" sz="2000" dirty="0">
                <a:latin typeface="Symbol" panose="05050102010706020507" pitchFamily="18" charset="2"/>
              </a:rPr>
              <a:t>&gt;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stack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for</a:t>
            </a:r>
            <a:r>
              <a:rPr lang="en-US" altLang="zh-TW" sz="2000" dirty="0" smtClean="0"/>
              <a:t> (	</a:t>
            </a:r>
            <a:r>
              <a:rPr lang="en-US" altLang="zh-TW" sz="2000" i="1" dirty="0" smtClean="0"/>
              <a:t>Token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!=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‘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#</a:t>
            </a:r>
            <a:r>
              <a:rPr lang="en-US" altLang="zh-TW" sz="2000" dirty="0" smtClean="0">
                <a:solidFill>
                  <a:srgbClr val="000000"/>
                </a:solidFill>
              </a:rPr>
              <a:t>’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 )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if</a:t>
            </a:r>
            <a:r>
              <a:rPr lang="en-US" altLang="zh-TW" sz="2000" dirty="0" smtClean="0"/>
              <a:t> (</a:t>
            </a:r>
            <a:r>
              <a:rPr lang="en-US" altLang="zh-TW" sz="2000" i="1" dirty="0"/>
              <a:t>x</a:t>
            </a:r>
            <a:r>
              <a:rPr lang="en-US" altLang="zh-TW" sz="2000" dirty="0"/>
              <a:t> is an operand</a:t>
            </a:r>
            <a:r>
              <a:rPr lang="en-US" altLang="zh-TW" sz="2000" dirty="0" smtClean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else {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remove </a:t>
            </a:r>
            <a:r>
              <a:rPr lang="en-US" altLang="zh-TW" sz="2000" dirty="0"/>
              <a:t>the correct number of operands </a:t>
            </a:r>
            <a:r>
              <a:rPr lang="en-US" altLang="zh-TW" sz="2000" dirty="0" smtClean="0"/>
              <a:t>for operator </a:t>
            </a:r>
            <a:r>
              <a:rPr lang="en-US" altLang="zh-TW" sz="2000" i="1" dirty="0"/>
              <a:t>x</a:t>
            </a:r>
            <a:r>
              <a:rPr lang="en-US" altLang="zh-TW" sz="2000" dirty="0"/>
              <a:t> from </a:t>
            </a:r>
            <a:r>
              <a:rPr lang="en-US" altLang="zh-TW" sz="2000" i="1" dirty="0" smtClean="0"/>
              <a:t>stack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perform </a:t>
            </a:r>
            <a:r>
              <a:rPr lang="en-US" altLang="zh-TW" sz="2000" dirty="0"/>
              <a:t>the operation </a:t>
            </a:r>
            <a:r>
              <a:rPr lang="en-US" altLang="zh-TW" sz="2000" i="1" dirty="0"/>
              <a:t>x</a:t>
            </a:r>
            <a:r>
              <a:rPr lang="en-US" altLang="zh-TW" sz="2000" dirty="0"/>
              <a:t> and store </a:t>
            </a:r>
            <a:r>
              <a:rPr lang="en-US" altLang="zh-TW" sz="2000" dirty="0" smtClean="0"/>
              <a:t>the result </a:t>
            </a:r>
            <a:r>
              <a:rPr lang="en-US" altLang="zh-TW" sz="2000" dirty="0"/>
              <a:t>(if any) onto the </a:t>
            </a:r>
            <a:r>
              <a:rPr lang="en-US" altLang="zh-TW" sz="2000" dirty="0" smtClean="0"/>
              <a:t>stack;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}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}</a:t>
            </a:r>
            <a:endParaRPr lang="zh-TW" altLang="en-US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5E85F-9D29-43CD-9E12-BE6708385A78}" type="slidenum">
              <a:rPr lang="zh-TW" altLang="en-US" smtClean="0"/>
              <a:pPr>
                <a:defRPr/>
              </a:pPr>
              <a:t>18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709155"/>
              </p:ext>
            </p:extLst>
          </p:nvPr>
        </p:nvGraphicFramePr>
        <p:xfrm>
          <a:off x="539496" y="4725162"/>
          <a:ext cx="648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4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819949"/>
              </p:ext>
            </p:extLst>
          </p:nvPr>
        </p:nvGraphicFramePr>
        <p:xfrm>
          <a:off x="7452360" y="3861054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字方塊 14"/>
          <p:cNvSpPr txBox="1">
            <a:spLocks noChangeArrowheads="1"/>
          </p:cNvSpPr>
          <p:nvPr/>
        </p:nvSpPr>
        <p:spPr bwMode="auto">
          <a:xfrm>
            <a:off x="3419856" y="55892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algn="r"/>
            <a:r>
              <a:rPr lang="en-US" altLang="zh-TW" sz="2400" b="0" i="1" dirty="0" smtClean="0"/>
              <a:t>x</a:t>
            </a:r>
            <a:endParaRPr lang="zh-TW" altLang="en-US" sz="2400" b="0" i="1" dirty="0"/>
          </a:p>
        </p:txBody>
      </p:sp>
      <p:sp>
        <p:nvSpPr>
          <p:cNvPr id="11" name="文字方塊 15"/>
          <p:cNvSpPr txBox="1">
            <a:spLocks noChangeArrowheads="1"/>
          </p:cNvSpPr>
          <p:nvPr/>
        </p:nvSpPr>
        <p:spPr bwMode="auto">
          <a:xfrm>
            <a:off x="3851910" y="5589270"/>
            <a:ext cx="432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 anchorCtr="1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zh-TW" alt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7452360" y="6021324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0" i="1" dirty="0" smtClean="0"/>
              <a:t>stack</a:t>
            </a:r>
            <a:endParaRPr lang="zh-TW" alt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289533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3456432"/>
          </a:xfrm>
        </p:spPr>
        <p:txBody>
          <a:bodyPr/>
          <a:lstStyle/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void</a:t>
            </a:r>
            <a:r>
              <a:rPr lang="en-US" altLang="zh-TW" sz="2000" dirty="0"/>
              <a:t> </a:t>
            </a:r>
            <a:r>
              <a:rPr lang="en-US" altLang="zh-TW" sz="2000" i="1" dirty="0" err="1" smtClean="0"/>
              <a:t>Eval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e</a:t>
            </a:r>
            <a:r>
              <a:rPr lang="en-US" altLang="zh-TW" sz="2000" dirty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{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i="1" dirty="0" smtClean="0"/>
              <a:t>	Stack</a:t>
            </a:r>
            <a:r>
              <a:rPr lang="en-US" altLang="zh-TW" sz="2000" dirty="0" smtClean="0">
                <a:latin typeface="Symbol" panose="05050102010706020507" pitchFamily="18" charset="2"/>
              </a:rPr>
              <a:t>&lt;</a:t>
            </a:r>
            <a:r>
              <a:rPr lang="en-US" altLang="zh-TW" sz="2000" i="1" dirty="0" smtClean="0"/>
              <a:t>Token</a:t>
            </a:r>
            <a:r>
              <a:rPr lang="en-US" altLang="zh-TW" sz="2000" dirty="0">
                <a:latin typeface="Symbol" panose="05050102010706020507" pitchFamily="18" charset="2"/>
              </a:rPr>
              <a:t>&gt;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stack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for</a:t>
            </a:r>
            <a:r>
              <a:rPr lang="en-US" altLang="zh-TW" sz="2000" dirty="0" smtClean="0"/>
              <a:t> (	</a:t>
            </a:r>
            <a:r>
              <a:rPr lang="en-US" altLang="zh-TW" sz="2000" i="1" dirty="0" smtClean="0"/>
              <a:t>Token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!=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‘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#</a:t>
            </a:r>
            <a:r>
              <a:rPr lang="en-US" altLang="zh-TW" sz="2000" dirty="0" smtClean="0">
                <a:solidFill>
                  <a:srgbClr val="000000"/>
                </a:solidFill>
              </a:rPr>
              <a:t>’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 )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if</a:t>
            </a:r>
            <a:r>
              <a:rPr lang="en-US" altLang="zh-TW" sz="2000" dirty="0" smtClean="0"/>
              <a:t> (</a:t>
            </a:r>
            <a:r>
              <a:rPr lang="en-US" altLang="zh-TW" sz="2000" i="1" dirty="0"/>
              <a:t>x</a:t>
            </a:r>
            <a:r>
              <a:rPr lang="en-US" altLang="zh-TW" sz="2000" dirty="0"/>
              <a:t> is an operand</a:t>
            </a:r>
            <a:r>
              <a:rPr lang="en-US" altLang="zh-TW" sz="2000" dirty="0" smtClean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else {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remove </a:t>
            </a:r>
            <a:r>
              <a:rPr lang="en-US" altLang="zh-TW" sz="2000" dirty="0"/>
              <a:t>the correct number of operands </a:t>
            </a:r>
            <a:r>
              <a:rPr lang="en-US" altLang="zh-TW" sz="2000" dirty="0" smtClean="0"/>
              <a:t>for operator </a:t>
            </a:r>
            <a:r>
              <a:rPr lang="en-US" altLang="zh-TW" sz="2000" i="1" dirty="0"/>
              <a:t>x</a:t>
            </a:r>
            <a:r>
              <a:rPr lang="en-US" altLang="zh-TW" sz="2000" dirty="0"/>
              <a:t> from </a:t>
            </a:r>
            <a:r>
              <a:rPr lang="en-US" altLang="zh-TW" sz="2000" i="1" dirty="0" smtClean="0"/>
              <a:t>stack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perform </a:t>
            </a:r>
            <a:r>
              <a:rPr lang="en-US" altLang="zh-TW" sz="2000" dirty="0"/>
              <a:t>the operation </a:t>
            </a:r>
            <a:r>
              <a:rPr lang="en-US" altLang="zh-TW" sz="2000" i="1" dirty="0"/>
              <a:t>x</a:t>
            </a:r>
            <a:r>
              <a:rPr lang="en-US" altLang="zh-TW" sz="2000" dirty="0"/>
              <a:t> and store </a:t>
            </a:r>
            <a:r>
              <a:rPr lang="en-US" altLang="zh-TW" sz="2000" dirty="0" smtClean="0"/>
              <a:t>the result </a:t>
            </a:r>
            <a:r>
              <a:rPr lang="en-US" altLang="zh-TW" sz="2000" dirty="0"/>
              <a:t>(if any) onto the </a:t>
            </a:r>
            <a:r>
              <a:rPr lang="en-US" altLang="zh-TW" sz="2000" dirty="0" smtClean="0"/>
              <a:t>stack;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}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}</a:t>
            </a:r>
            <a:endParaRPr lang="zh-TW" altLang="en-US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5E85F-9D29-43CD-9E12-BE6708385A78}" type="slidenum">
              <a:rPr lang="zh-TW" altLang="en-US" smtClean="0"/>
              <a:pPr>
                <a:defRPr/>
              </a:pPr>
              <a:t>19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956884"/>
              </p:ext>
            </p:extLst>
          </p:nvPr>
        </p:nvGraphicFramePr>
        <p:xfrm>
          <a:off x="539496" y="4725162"/>
          <a:ext cx="648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4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0800"/>
              </p:ext>
            </p:extLst>
          </p:nvPr>
        </p:nvGraphicFramePr>
        <p:xfrm>
          <a:off x="7452360" y="3861054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字方塊 14"/>
          <p:cNvSpPr txBox="1">
            <a:spLocks noChangeArrowheads="1"/>
          </p:cNvSpPr>
          <p:nvPr/>
        </p:nvSpPr>
        <p:spPr bwMode="auto">
          <a:xfrm>
            <a:off x="3419856" y="55892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algn="r"/>
            <a:r>
              <a:rPr lang="en-US" altLang="zh-TW" sz="2400" b="0" i="1" dirty="0" smtClean="0"/>
              <a:t>x</a:t>
            </a:r>
            <a:endParaRPr lang="zh-TW" altLang="en-US" sz="2400" b="0" i="1" dirty="0"/>
          </a:p>
        </p:txBody>
      </p:sp>
      <p:sp>
        <p:nvSpPr>
          <p:cNvPr id="11" name="文字方塊 15"/>
          <p:cNvSpPr txBox="1">
            <a:spLocks noChangeArrowheads="1"/>
          </p:cNvSpPr>
          <p:nvPr/>
        </p:nvSpPr>
        <p:spPr bwMode="auto">
          <a:xfrm>
            <a:off x="3851910" y="5589270"/>
            <a:ext cx="432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 anchorCtr="1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zh-TW" alt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7452360" y="6021324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0" i="1" dirty="0" smtClean="0"/>
              <a:t>stack</a:t>
            </a:r>
            <a:endParaRPr lang="zh-TW" alt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558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3.6.2  Postfix Notation</a:t>
            </a:r>
            <a:endParaRPr lang="zh-TW" altLang="en-US" dirty="0" smtClean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395288" y="1268413"/>
            <a:ext cx="8351837" cy="2880677"/>
          </a:xfrm>
        </p:spPr>
        <p:txBody>
          <a:bodyPr/>
          <a:lstStyle/>
          <a:p>
            <a:pPr marL="266700" indent="-266700" eaLnBrk="1" hangingPunct="1"/>
            <a:r>
              <a:rPr lang="en-US" altLang="zh-TW" sz="2400" dirty="0" smtClean="0"/>
              <a:t>The standard way of writing expressions is known as </a:t>
            </a:r>
            <a:r>
              <a:rPr lang="en-US" altLang="zh-TW" sz="2400" dirty="0" smtClean="0">
                <a:solidFill>
                  <a:srgbClr val="C00000"/>
                </a:solidFill>
              </a:rPr>
              <a:t>infix</a:t>
            </a:r>
            <a:r>
              <a:rPr lang="en-US" altLang="zh-TW" sz="2400" dirty="0" smtClean="0"/>
              <a:t> notation because in it we place a binary operator </a:t>
            </a:r>
            <a:r>
              <a:rPr lang="en-US" altLang="zh-TW" sz="2400" dirty="0" smtClean="0">
                <a:solidFill>
                  <a:srgbClr val="C00000"/>
                </a:solidFill>
              </a:rPr>
              <a:t>in-between</a:t>
            </a:r>
            <a:r>
              <a:rPr lang="en-US" altLang="zh-TW" sz="2400" dirty="0" smtClean="0"/>
              <a:t> its two operands.</a:t>
            </a:r>
          </a:p>
          <a:p>
            <a:pPr marL="266700" indent="-266700" eaLnBrk="1" hangingPunct="1"/>
            <a:r>
              <a:rPr lang="en-US" altLang="zh-TW" sz="2400" dirty="0" smtClean="0"/>
              <a:t>Compilers typically use a parenthesis-free notation referred to as </a:t>
            </a:r>
            <a:r>
              <a:rPr lang="en-US" altLang="zh-TW" sz="2400" dirty="0" smtClean="0">
                <a:solidFill>
                  <a:srgbClr val="C00000"/>
                </a:solidFill>
              </a:rPr>
              <a:t>postfix</a:t>
            </a:r>
            <a:r>
              <a:rPr lang="en-US" altLang="zh-TW" sz="2400" dirty="0" smtClean="0"/>
              <a:t>. In this notation, each operator appears after its operands.</a:t>
            </a:r>
          </a:p>
          <a:p>
            <a:pPr marL="266700" indent="-266700" eaLnBrk="1" hangingPunct="1"/>
            <a:r>
              <a:rPr lang="en-US" altLang="zh-TW" sz="2400" dirty="0" smtClean="0"/>
              <a:t>Figure 3.13 contains several infix expressions and their postfix equivalents.</a:t>
            </a:r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094821E-24A4-4FB1-A266-A09E032FC80E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2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353179"/>
              </p:ext>
            </p:extLst>
          </p:nvPr>
        </p:nvGraphicFramePr>
        <p:xfrm>
          <a:off x="3275838" y="4005072"/>
          <a:ext cx="5184000" cy="2448000"/>
        </p:xfrm>
        <a:graphic>
          <a:graphicData uri="http://schemas.openxmlformats.org/drawingml/2006/table">
            <a:tbl>
              <a:tblPr/>
              <a:tblGrid>
                <a:gridCol w="28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  <a:cs typeface="Times New Roman"/>
                        </a:rPr>
                        <a:t>Infix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44000" marR="144000" marT="46800" marB="46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  <a:cs typeface="Times New Roman"/>
                        </a:rPr>
                        <a:t>Postfix</a:t>
                      </a:r>
                      <a:endParaRPr lang="zh-TW" sz="2000" kern="10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44000" marR="144000" marT="46800" marB="46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spc="200" baseline="0" dirty="0" smtClean="0">
                          <a:latin typeface="Times New Roman"/>
                          <a:ea typeface="新細明體"/>
                          <a:cs typeface="Times New Roman"/>
                        </a:rPr>
                        <a:t>2</a:t>
                      </a:r>
                      <a:r>
                        <a:rPr lang="en-US" sz="2000" kern="0" spc="200" baseline="0" dirty="0" smtClean="0">
                          <a:latin typeface="Symbol" pitchFamily="18" charset="2"/>
                          <a:ea typeface="新細明體"/>
                          <a:cs typeface="Times New Roman"/>
                        </a:rPr>
                        <a:t>+</a:t>
                      </a:r>
                      <a:r>
                        <a:rPr lang="en-US" sz="2000" kern="0" spc="200" baseline="0" dirty="0" smtClean="0">
                          <a:latin typeface="Times New Roman"/>
                          <a:ea typeface="新細明體"/>
                          <a:cs typeface="Times New Roman"/>
                        </a:rPr>
                        <a:t>3</a:t>
                      </a:r>
                      <a:r>
                        <a:rPr lang="en-US" sz="2000" kern="0" spc="200" baseline="0" dirty="0" smtClean="0">
                          <a:latin typeface="Symbol" pitchFamily="18" charset="2"/>
                          <a:ea typeface="新細明體"/>
                          <a:cs typeface="Times New Roman"/>
                        </a:rPr>
                        <a:t>*</a:t>
                      </a:r>
                      <a:r>
                        <a:rPr lang="en-US" sz="2000" kern="0" spc="200" baseline="0" dirty="0" smtClean="0">
                          <a:latin typeface="Times New Roman"/>
                          <a:ea typeface="新細明體"/>
                          <a:cs typeface="Times New Roman"/>
                        </a:rPr>
                        <a:t>4</a:t>
                      </a:r>
                      <a:endParaRPr lang="zh-TW" sz="2000" kern="0" spc="200" baseline="0" dirty="0"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i="1" kern="0" spc="200" baseline="0" dirty="0" smtClean="0">
                          <a:latin typeface="Times New Roman"/>
                          <a:ea typeface="新細明體"/>
                          <a:cs typeface="Times New Roman"/>
                        </a:rPr>
                        <a:t>a</a:t>
                      </a:r>
                      <a:r>
                        <a:rPr lang="en-US" sz="2000" kern="0" spc="200" baseline="0" dirty="0" smtClean="0">
                          <a:latin typeface="Symbol" pitchFamily="18" charset="2"/>
                          <a:ea typeface="新細明體"/>
                          <a:cs typeface="Times New Roman"/>
                        </a:rPr>
                        <a:t>*</a:t>
                      </a:r>
                      <a:r>
                        <a:rPr lang="en-US" sz="2000" i="1" kern="0" spc="200" baseline="0" dirty="0" smtClean="0">
                          <a:latin typeface="Times New Roman"/>
                          <a:ea typeface="新細明體"/>
                          <a:cs typeface="Times New Roman"/>
                        </a:rPr>
                        <a:t>b</a:t>
                      </a:r>
                      <a:r>
                        <a:rPr lang="en-US" sz="2000" kern="0" spc="200" baseline="0" dirty="0" smtClean="0">
                          <a:latin typeface="Symbol" pitchFamily="18" charset="2"/>
                          <a:ea typeface="新細明體"/>
                          <a:cs typeface="Times New Roman"/>
                        </a:rPr>
                        <a:t>+</a:t>
                      </a:r>
                      <a:r>
                        <a:rPr lang="en-US" sz="2000" kern="0" spc="200" baseline="0" dirty="0" smtClean="0">
                          <a:latin typeface="Times New Roman"/>
                          <a:ea typeface="新細明體"/>
                          <a:cs typeface="Times New Roman"/>
                        </a:rPr>
                        <a:t>5</a:t>
                      </a:r>
                      <a:endParaRPr lang="zh-TW" sz="2000" kern="0" spc="200" baseline="0" dirty="0"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spc="200" baseline="0" dirty="0">
                          <a:latin typeface="Times New Roman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2000" kern="0" spc="200" baseline="0" dirty="0" smtClean="0">
                          <a:latin typeface="Times New Roman"/>
                          <a:ea typeface="新細明體"/>
                          <a:cs typeface="Times New Roman"/>
                        </a:rPr>
                        <a:t>1</a:t>
                      </a:r>
                      <a:r>
                        <a:rPr lang="en-US" sz="2000" kern="0" spc="200" baseline="0" dirty="0" smtClean="0">
                          <a:latin typeface="Symbol" pitchFamily="18" charset="2"/>
                          <a:ea typeface="新細明體"/>
                          <a:cs typeface="Times New Roman"/>
                        </a:rPr>
                        <a:t>+</a:t>
                      </a:r>
                      <a:r>
                        <a:rPr lang="en-US" sz="2000" kern="0" spc="200" baseline="0" dirty="0" smtClean="0">
                          <a:latin typeface="Times New Roman"/>
                          <a:ea typeface="新細明體"/>
                          <a:cs typeface="Times New Roman"/>
                        </a:rPr>
                        <a:t>2)</a:t>
                      </a:r>
                      <a:r>
                        <a:rPr lang="en-US" sz="2000" kern="0" spc="200" baseline="0" dirty="0" smtClean="0">
                          <a:latin typeface="Symbol" pitchFamily="18" charset="2"/>
                          <a:ea typeface="新細明體"/>
                          <a:cs typeface="Times New Roman"/>
                        </a:rPr>
                        <a:t>*</a:t>
                      </a:r>
                      <a:r>
                        <a:rPr lang="en-US" sz="2000" kern="0" spc="200" baseline="0" dirty="0" smtClean="0">
                          <a:latin typeface="Times New Roman"/>
                          <a:ea typeface="新細明體"/>
                          <a:cs typeface="Times New Roman"/>
                        </a:rPr>
                        <a:t>7</a:t>
                      </a:r>
                      <a:endParaRPr lang="zh-TW" sz="2000" kern="0" spc="200" baseline="0" dirty="0"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i="1" kern="0" spc="200" baseline="0" dirty="0" smtClean="0">
                          <a:latin typeface="Times New Roman"/>
                          <a:ea typeface="新細明體"/>
                          <a:cs typeface="Times New Roman"/>
                        </a:rPr>
                        <a:t>a</a:t>
                      </a:r>
                      <a:r>
                        <a:rPr lang="en-US" sz="2000" kern="0" spc="200" baseline="0" dirty="0" smtClean="0">
                          <a:latin typeface="Symbol" pitchFamily="18" charset="2"/>
                          <a:ea typeface="新細明體"/>
                          <a:cs typeface="Times New Roman"/>
                        </a:rPr>
                        <a:t>*</a:t>
                      </a:r>
                      <a:r>
                        <a:rPr lang="en-US" sz="2000" i="1" kern="0" spc="200" baseline="0" dirty="0" smtClean="0">
                          <a:latin typeface="Times New Roman"/>
                          <a:ea typeface="新細明體"/>
                          <a:cs typeface="Times New Roman"/>
                        </a:rPr>
                        <a:t>b</a:t>
                      </a:r>
                      <a:r>
                        <a:rPr lang="en-US" sz="2000" b="1" kern="0" spc="200" baseline="0" dirty="0" smtClean="0">
                          <a:latin typeface="Times New Roman"/>
                          <a:ea typeface="新細明體"/>
                          <a:cs typeface="Times New Roman"/>
                        </a:rPr>
                        <a:t>/</a:t>
                      </a:r>
                      <a:r>
                        <a:rPr lang="en-US" sz="2000" i="1" kern="0" spc="200" baseline="0" dirty="0" smtClean="0">
                          <a:latin typeface="Times New Roman"/>
                          <a:ea typeface="新細明體"/>
                          <a:cs typeface="Times New Roman"/>
                        </a:rPr>
                        <a:t>c</a:t>
                      </a:r>
                      <a:endParaRPr lang="zh-TW" sz="2000" i="1" kern="0" spc="200" baseline="0" dirty="0"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spc="200" baseline="0" dirty="0">
                          <a:latin typeface="Times New Roman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2000" i="1" kern="0" spc="200" baseline="0" dirty="0">
                          <a:latin typeface="Times New Roman"/>
                          <a:ea typeface="新細明體"/>
                          <a:cs typeface="Times New Roman"/>
                        </a:rPr>
                        <a:t>a</a:t>
                      </a:r>
                      <a:r>
                        <a:rPr lang="en-US" sz="2000" b="1" kern="0" spc="200" baseline="0" dirty="0">
                          <a:latin typeface="Symbol" pitchFamily="18" charset="2"/>
                          <a:ea typeface="新細明體"/>
                          <a:cs typeface="Times New Roman"/>
                        </a:rPr>
                        <a:t>/</a:t>
                      </a:r>
                      <a:r>
                        <a:rPr lang="en-US" sz="2000" kern="0" spc="200" baseline="0" dirty="0">
                          <a:latin typeface="Times New Roman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2000" i="1" kern="0" spc="200" baseline="0" dirty="0" smtClean="0">
                          <a:latin typeface="Times New Roman"/>
                          <a:ea typeface="新細明體"/>
                          <a:cs typeface="Times New Roman"/>
                        </a:rPr>
                        <a:t>b</a:t>
                      </a:r>
                      <a:r>
                        <a:rPr lang="en-US" sz="2000" kern="0" spc="200" baseline="0" dirty="0" smtClean="0">
                          <a:latin typeface="Symbol" pitchFamily="18" charset="2"/>
                          <a:ea typeface="新細明體"/>
                          <a:cs typeface="Times New Roman"/>
                        </a:rPr>
                        <a:t>-</a:t>
                      </a:r>
                      <a:r>
                        <a:rPr lang="en-US" sz="2000" i="1" kern="0" spc="200" baseline="0" dirty="0" err="1" smtClean="0">
                          <a:latin typeface="Times New Roman"/>
                          <a:ea typeface="新細明體"/>
                          <a:cs typeface="Times New Roman"/>
                        </a:rPr>
                        <a:t>c</a:t>
                      </a:r>
                      <a:r>
                        <a:rPr lang="en-US" sz="2000" kern="0" spc="200" baseline="0" dirty="0" err="1" smtClean="0">
                          <a:latin typeface="Symbol" pitchFamily="18" charset="2"/>
                          <a:ea typeface="新細明體"/>
                          <a:cs typeface="Times New Roman"/>
                        </a:rPr>
                        <a:t>+</a:t>
                      </a:r>
                      <a:r>
                        <a:rPr lang="en-US" sz="2000" i="1" kern="0" spc="200" baseline="0" dirty="0" err="1" smtClean="0">
                          <a:latin typeface="Times New Roman"/>
                          <a:ea typeface="新細明體"/>
                          <a:cs typeface="Times New Roman"/>
                        </a:rPr>
                        <a:t>d</a:t>
                      </a:r>
                      <a:r>
                        <a:rPr lang="en-US" sz="2000" kern="0" spc="200" baseline="0" dirty="0" smtClean="0">
                          <a:latin typeface="Times New Roman"/>
                          <a:ea typeface="新細明體"/>
                          <a:cs typeface="Times New Roman"/>
                        </a:rPr>
                        <a:t>))</a:t>
                      </a:r>
                      <a:r>
                        <a:rPr lang="en-US" sz="2000" kern="0" spc="200" baseline="0" dirty="0" smtClean="0">
                          <a:latin typeface="Symbol" pitchFamily="18" charset="2"/>
                          <a:ea typeface="新細明體"/>
                          <a:cs typeface="Times New Roman"/>
                        </a:rPr>
                        <a:t>*</a:t>
                      </a:r>
                      <a:r>
                        <a:rPr lang="en-US" sz="2000" kern="0" spc="200" baseline="0" dirty="0" smtClean="0">
                          <a:latin typeface="Times New Roman"/>
                          <a:ea typeface="新細明體"/>
                          <a:cs typeface="Times New Roman"/>
                        </a:rPr>
                        <a:t>(</a:t>
                      </a:r>
                      <a:r>
                        <a:rPr lang="en-US" sz="2000" i="1" kern="0" spc="200" baseline="0" dirty="0" smtClean="0">
                          <a:latin typeface="Times New Roman"/>
                          <a:ea typeface="新細明體"/>
                          <a:cs typeface="Times New Roman"/>
                        </a:rPr>
                        <a:t>e</a:t>
                      </a:r>
                      <a:r>
                        <a:rPr lang="en-US" sz="2000" kern="0" spc="200" baseline="0" dirty="0" smtClean="0">
                          <a:latin typeface="Symbol" pitchFamily="18" charset="2"/>
                          <a:ea typeface="新細明體"/>
                          <a:cs typeface="Times New Roman"/>
                        </a:rPr>
                        <a:t>-</a:t>
                      </a:r>
                      <a:r>
                        <a:rPr lang="en-US" sz="2000" i="1" kern="0" spc="200" baseline="0" dirty="0" smtClean="0">
                          <a:latin typeface="Times New Roman"/>
                          <a:ea typeface="新細明體"/>
                          <a:cs typeface="Times New Roman"/>
                        </a:rPr>
                        <a:t>a</a:t>
                      </a:r>
                      <a:r>
                        <a:rPr lang="en-US" sz="2000" kern="0" spc="200" baseline="0" dirty="0" smtClean="0">
                          <a:latin typeface="Times New Roman"/>
                          <a:ea typeface="新細明體"/>
                          <a:cs typeface="Times New Roman"/>
                        </a:rPr>
                        <a:t>)</a:t>
                      </a:r>
                      <a:r>
                        <a:rPr lang="en-US" sz="2000" kern="0" spc="200" baseline="0" dirty="0" smtClean="0">
                          <a:latin typeface="Symbol" pitchFamily="18" charset="2"/>
                          <a:ea typeface="新細明體"/>
                          <a:cs typeface="Times New Roman"/>
                        </a:rPr>
                        <a:t>*</a:t>
                      </a:r>
                      <a:r>
                        <a:rPr lang="en-US" sz="2000" i="1" kern="0" spc="200" baseline="0" dirty="0" smtClean="0">
                          <a:latin typeface="Times New Roman"/>
                          <a:ea typeface="新細明體"/>
                          <a:cs typeface="Times New Roman"/>
                        </a:rPr>
                        <a:t>c</a:t>
                      </a:r>
                      <a:endParaRPr lang="zh-TW" sz="2000" i="1" kern="0" spc="200" baseline="0" dirty="0">
                        <a:latin typeface="Times New Roman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i="1" kern="0" spc="200" baseline="0" dirty="0" smtClean="0">
                          <a:latin typeface="Times New Roman"/>
                          <a:ea typeface="新細明體"/>
                          <a:cs typeface="Times New Roman"/>
                        </a:rPr>
                        <a:t>a</a:t>
                      </a:r>
                      <a:r>
                        <a:rPr lang="en-US" sz="2000" b="1" kern="0" spc="200" baseline="0" dirty="0" smtClean="0">
                          <a:latin typeface="Symbol" pitchFamily="18" charset="2"/>
                          <a:ea typeface="新細明體"/>
                          <a:cs typeface="Times New Roman"/>
                        </a:rPr>
                        <a:t>/</a:t>
                      </a:r>
                      <a:r>
                        <a:rPr lang="en-US" sz="2000" i="1" kern="0" spc="200" baseline="0" dirty="0" smtClean="0">
                          <a:latin typeface="Times New Roman"/>
                          <a:ea typeface="新細明體"/>
                          <a:cs typeface="Times New Roman"/>
                        </a:rPr>
                        <a:t>b</a:t>
                      </a:r>
                      <a:r>
                        <a:rPr lang="en-US" sz="2000" kern="0" spc="200" baseline="0" dirty="0" smtClean="0">
                          <a:latin typeface="Symbol" pitchFamily="18" charset="2"/>
                          <a:ea typeface="新細明體"/>
                          <a:cs typeface="Times New Roman"/>
                        </a:rPr>
                        <a:t>-</a:t>
                      </a:r>
                      <a:r>
                        <a:rPr lang="en-US" sz="2000" i="1" kern="0" spc="200" baseline="0" dirty="0" err="1" smtClean="0">
                          <a:latin typeface="Times New Roman"/>
                          <a:ea typeface="新細明體"/>
                          <a:cs typeface="Times New Roman"/>
                        </a:rPr>
                        <a:t>c</a:t>
                      </a:r>
                      <a:r>
                        <a:rPr lang="en-US" sz="2000" kern="0" spc="200" baseline="0" dirty="0" err="1" smtClean="0">
                          <a:latin typeface="Symbol" pitchFamily="18" charset="2"/>
                          <a:ea typeface="新細明體"/>
                          <a:cs typeface="Times New Roman"/>
                        </a:rPr>
                        <a:t>+</a:t>
                      </a:r>
                      <a:r>
                        <a:rPr lang="en-US" sz="2000" i="1" kern="0" spc="200" baseline="0" dirty="0" err="1" smtClean="0">
                          <a:latin typeface="Times New Roman"/>
                          <a:ea typeface="新細明體"/>
                          <a:cs typeface="Times New Roman"/>
                        </a:rPr>
                        <a:t>d</a:t>
                      </a:r>
                      <a:r>
                        <a:rPr lang="en-US" sz="2000" kern="0" spc="200" baseline="0" dirty="0" smtClean="0">
                          <a:latin typeface="Symbol" pitchFamily="18" charset="2"/>
                          <a:ea typeface="新細明體"/>
                          <a:cs typeface="Times New Roman"/>
                        </a:rPr>
                        <a:t>*</a:t>
                      </a:r>
                      <a:r>
                        <a:rPr lang="en-US" sz="2000" i="1" kern="0" spc="200" baseline="0" dirty="0" smtClean="0">
                          <a:latin typeface="Times New Roman"/>
                          <a:ea typeface="新細明體"/>
                          <a:cs typeface="Times New Roman"/>
                        </a:rPr>
                        <a:t>e</a:t>
                      </a:r>
                      <a:r>
                        <a:rPr lang="en-US" sz="2000" kern="0" spc="200" baseline="0" dirty="0" smtClean="0">
                          <a:latin typeface="Symbol" pitchFamily="18" charset="2"/>
                          <a:ea typeface="新細明體"/>
                          <a:cs typeface="Times New Roman"/>
                        </a:rPr>
                        <a:t>-</a:t>
                      </a:r>
                      <a:r>
                        <a:rPr lang="en-US" sz="2000" i="1" kern="0" spc="200" baseline="0" dirty="0" smtClean="0">
                          <a:latin typeface="Times New Roman"/>
                          <a:ea typeface="新細明體"/>
                          <a:cs typeface="Times New Roman"/>
                        </a:rPr>
                        <a:t>a</a:t>
                      </a:r>
                      <a:r>
                        <a:rPr lang="en-US" sz="2000" kern="0" spc="200" baseline="0" dirty="0" smtClean="0">
                          <a:latin typeface="Symbol" pitchFamily="18" charset="2"/>
                          <a:ea typeface="新細明體"/>
                          <a:cs typeface="Times New Roman"/>
                        </a:rPr>
                        <a:t>*</a:t>
                      </a:r>
                      <a:r>
                        <a:rPr lang="en-US" sz="2000" i="1" kern="0" spc="200" baseline="0" dirty="0" smtClean="0">
                          <a:latin typeface="Times New Roman"/>
                          <a:ea typeface="新細明體"/>
                          <a:cs typeface="Times New Roman"/>
                        </a:rPr>
                        <a:t>c</a:t>
                      </a:r>
                      <a:endParaRPr lang="zh-TW" sz="2000" i="1" kern="0" spc="200" baseline="0" dirty="0">
                        <a:latin typeface="Times New Roman"/>
                        <a:ea typeface="新細明體"/>
                        <a:cs typeface="Times New Roman"/>
                      </a:endParaRPr>
                    </a:p>
                  </a:txBody>
                  <a:tcPr marL="144000" marR="144000" marT="46800" marB="46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spc="200" baseline="0" dirty="0">
                          <a:latin typeface="Times New Roman"/>
                          <a:ea typeface="新細明體"/>
                          <a:cs typeface="Times New Roman"/>
                        </a:rPr>
                        <a:t>234</a:t>
                      </a:r>
                      <a:r>
                        <a:rPr lang="en-US" sz="2000" kern="0" spc="200" baseline="0" dirty="0">
                          <a:latin typeface="Symbol" pitchFamily="18" charset="2"/>
                          <a:ea typeface="新細明體"/>
                          <a:cs typeface="Times New Roman"/>
                        </a:rPr>
                        <a:t>*+</a:t>
                      </a:r>
                      <a:endParaRPr lang="zh-TW" sz="2000" kern="0" spc="200" baseline="0" dirty="0">
                        <a:latin typeface="Symbol" pitchFamily="18" charset="2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i="1" kern="0" spc="200" baseline="0" dirty="0" err="1">
                          <a:latin typeface="Times New Roman"/>
                          <a:ea typeface="新細明體"/>
                          <a:cs typeface="Times New Roman"/>
                        </a:rPr>
                        <a:t>ab</a:t>
                      </a:r>
                      <a:r>
                        <a:rPr lang="en-US" sz="2000" kern="0" spc="200" baseline="0" dirty="0">
                          <a:latin typeface="Symbol" pitchFamily="18" charset="2"/>
                          <a:ea typeface="新細明體"/>
                          <a:cs typeface="Times New Roman"/>
                        </a:rPr>
                        <a:t>*</a:t>
                      </a:r>
                      <a:r>
                        <a:rPr lang="en-US" sz="2000" kern="0" spc="200" baseline="0" dirty="0">
                          <a:latin typeface="Times New Roman"/>
                          <a:ea typeface="新細明體"/>
                          <a:cs typeface="Times New Roman"/>
                        </a:rPr>
                        <a:t>5</a:t>
                      </a:r>
                      <a:r>
                        <a:rPr lang="en-US" sz="2000" kern="0" spc="200" baseline="0" dirty="0">
                          <a:latin typeface="Symbol" pitchFamily="18" charset="2"/>
                          <a:ea typeface="新細明體"/>
                          <a:cs typeface="Times New Roman"/>
                        </a:rPr>
                        <a:t>+</a:t>
                      </a:r>
                      <a:endParaRPr lang="zh-TW" sz="2000" kern="0" spc="200" baseline="0" dirty="0">
                        <a:latin typeface="Symbol" pitchFamily="18" charset="2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0" spc="200" baseline="0" dirty="0">
                          <a:latin typeface="Times New Roman"/>
                          <a:ea typeface="新細明體"/>
                          <a:cs typeface="Times New Roman"/>
                        </a:rPr>
                        <a:t>12</a:t>
                      </a:r>
                      <a:r>
                        <a:rPr lang="en-US" sz="2000" kern="0" spc="200" baseline="0" dirty="0">
                          <a:latin typeface="Symbol" pitchFamily="18" charset="2"/>
                          <a:ea typeface="新細明體"/>
                          <a:cs typeface="Times New Roman"/>
                        </a:rPr>
                        <a:t>+</a:t>
                      </a:r>
                      <a:r>
                        <a:rPr lang="en-US" sz="2000" kern="0" spc="200" baseline="0" dirty="0">
                          <a:latin typeface="Times New Roman"/>
                          <a:ea typeface="新細明體"/>
                          <a:cs typeface="Times New Roman"/>
                        </a:rPr>
                        <a:t>7</a:t>
                      </a:r>
                      <a:r>
                        <a:rPr lang="en-US" sz="2000" kern="0" spc="200" baseline="0" dirty="0">
                          <a:latin typeface="Symbol" pitchFamily="18" charset="2"/>
                          <a:ea typeface="新細明體"/>
                          <a:cs typeface="Times New Roman"/>
                        </a:rPr>
                        <a:t>*</a:t>
                      </a:r>
                      <a:endParaRPr lang="zh-TW" sz="2000" kern="0" spc="200" baseline="0" dirty="0">
                        <a:latin typeface="Symbol" pitchFamily="18" charset="2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i="1" kern="0" spc="200" baseline="0" dirty="0" err="1">
                          <a:latin typeface="Times New Roman"/>
                          <a:ea typeface="新細明體"/>
                          <a:cs typeface="Times New Roman"/>
                        </a:rPr>
                        <a:t>ab</a:t>
                      </a:r>
                      <a:r>
                        <a:rPr lang="en-US" sz="2000" kern="0" spc="200" baseline="0" dirty="0">
                          <a:latin typeface="Symbol" pitchFamily="18" charset="2"/>
                          <a:ea typeface="新細明體"/>
                          <a:cs typeface="Times New Roman"/>
                        </a:rPr>
                        <a:t>*</a:t>
                      </a:r>
                      <a:r>
                        <a:rPr lang="en-US" sz="2000" i="1" kern="0" spc="200" baseline="0" dirty="0">
                          <a:latin typeface="Times New Roman"/>
                          <a:ea typeface="新細明體"/>
                          <a:cs typeface="Times New Roman"/>
                        </a:rPr>
                        <a:t>c</a:t>
                      </a:r>
                      <a:r>
                        <a:rPr lang="en-US" sz="2000" b="1" kern="0" spc="200" baseline="0" dirty="0">
                          <a:latin typeface="Symbol" pitchFamily="18" charset="2"/>
                          <a:ea typeface="新細明體"/>
                          <a:cs typeface="Times New Roman"/>
                        </a:rPr>
                        <a:t>/</a:t>
                      </a:r>
                      <a:endParaRPr lang="zh-TW" sz="2000" b="1" kern="0" spc="200" baseline="0" dirty="0">
                        <a:latin typeface="Symbol" pitchFamily="18" charset="2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i="1" kern="0" spc="200" baseline="0" dirty="0" err="1">
                          <a:latin typeface="Times New Roman"/>
                          <a:ea typeface="新細明體"/>
                          <a:cs typeface="Times New Roman"/>
                        </a:rPr>
                        <a:t>abc</a:t>
                      </a:r>
                      <a:r>
                        <a:rPr lang="en-US" sz="2000" kern="0" spc="200" baseline="0" dirty="0">
                          <a:latin typeface="Symbol" pitchFamily="18" charset="2"/>
                          <a:ea typeface="新細明體"/>
                          <a:cs typeface="Times New Roman"/>
                        </a:rPr>
                        <a:t>-</a:t>
                      </a:r>
                      <a:r>
                        <a:rPr lang="en-US" sz="2000" i="1" kern="0" spc="200" baseline="0" dirty="0">
                          <a:latin typeface="Times New Roman"/>
                          <a:ea typeface="新細明體"/>
                          <a:cs typeface="Times New Roman"/>
                        </a:rPr>
                        <a:t>d</a:t>
                      </a:r>
                      <a:r>
                        <a:rPr lang="en-US" sz="2000" kern="0" spc="200" baseline="0" dirty="0">
                          <a:latin typeface="Symbol" pitchFamily="18" charset="2"/>
                          <a:ea typeface="新細明體"/>
                          <a:cs typeface="Times New Roman"/>
                        </a:rPr>
                        <a:t>+</a:t>
                      </a:r>
                      <a:r>
                        <a:rPr lang="en-US" sz="2000" b="1" kern="0" spc="200" baseline="0" dirty="0">
                          <a:latin typeface="Symbol" pitchFamily="18" charset="2"/>
                          <a:ea typeface="新細明體"/>
                          <a:cs typeface="Times New Roman"/>
                        </a:rPr>
                        <a:t>/</a:t>
                      </a:r>
                      <a:r>
                        <a:rPr lang="en-US" sz="2000" i="1" kern="0" spc="200" baseline="0" dirty="0">
                          <a:latin typeface="Times New Roman"/>
                          <a:ea typeface="新細明體"/>
                          <a:cs typeface="Times New Roman"/>
                        </a:rPr>
                        <a:t>ea</a:t>
                      </a:r>
                      <a:r>
                        <a:rPr lang="en-US" sz="2000" kern="0" spc="200" baseline="0" dirty="0">
                          <a:latin typeface="Symbol" pitchFamily="18" charset="2"/>
                          <a:ea typeface="新細明體"/>
                          <a:cs typeface="Times New Roman"/>
                        </a:rPr>
                        <a:t>-*</a:t>
                      </a:r>
                      <a:r>
                        <a:rPr lang="en-US" sz="2000" i="1" kern="0" spc="200" baseline="0" dirty="0">
                          <a:latin typeface="Times New Roman"/>
                          <a:ea typeface="新細明體"/>
                          <a:cs typeface="Times New Roman"/>
                        </a:rPr>
                        <a:t>c</a:t>
                      </a:r>
                      <a:r>
                        <a:rPr lang="en-US" sz="2000" kern="0" spc="200" baseline="0" dirty="0">
                          <a:latin typeface="Symbol" pitchFamily="18" charset="2"/>
                          <a:ea typeface="新細明體"/>
                          <a:cs typeface="Times New Roman"/>
                        </a:rPr>
                        <a:t>*</a:t>
                      </a:r>
                      <a:endParaRPr lang="zh-TW" sz="2000" kern="0" spc="200" baseline="0" dirty="0">
                        <a:latin typeface="Symbol" pitchFamily="18" charset="2"/>
                        <a:ea typeface="新細明體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i="1" kern="0" spc="200" baseline="0" dirty="0" smtClean="0">
                          <a:latin typeface="Times New Roman"/>
                          <a:ea typeface="新細明體"/>
                          <a:cs typeface="Times New Roman"/>
                        </a:rPr>
                        <a:t>ab</a:t>
                      </a:r>
                      <a:r>
                        <a:rPr lang="en-US" sz="2000" b="1" kern="0" spc="200" baseline="0" dirty="0" smtClean="0">
                          <a:latin typeface="Symbol" pitchFamily="18" charset="2"/>
                          <a:ea typeface="新細明體"/>
                          <a:cs typeface="Times New Roman"/>
                        </a:rPr>
                        <a:t>/</a:t>
                      </a:r>
                      <a:r>
                        <a:rPr lang="en-US" sz="2000" i="1" kern="0" spc="200" baseline="0" dirty="0" smtClean="0">
                          <a:latin typeface="Times New Roman"/>
                          <a:ea typeface="新細明體"/>
                          <a:cs typeface="Times New Roman"/>
                        </a:rPr>
                        <a:t>c</a:t>
                      </a:r>
                      <a:r>
                        <a:rPr lang="en-US" sz="2000" kern="0" spc="200" baseline="0" dirty="0" smtClean="0">
                          <a:latin typeface="Symbol" pitchFamily="18" charset="2"/>
                          <a:ea typeface="新細明體"/>
                          <a:cs typeface="Times New Roman"/>
                        </a:rPr>
                        <a:t>-</a:t>
                      </a:r>
                      <a:r>
                        <a:rPr lang="en-US" sz="2000" i="1" kern="0" spc="200" baseline="0" dirty="0" smtClean="0">
                          <a:latin typeface="Times New Roman"/>
                          <a:ea typeface="新細明體"/>
                          <a:cs typeface="Times New Roman"/>
                        </a:rPr>
                        <a:t>de</a:t>
                      </a:r>
                      <a:r>
                        <a:rPr lang="en-US" sz="2000" kern="0" spc="200" baseline="0" dirty="0" smtClean="0">
                          <a:latin typeface="Symbol" pitchFamily="18" charset="2"/>
                          <a:ea typeface="新細明體"/>
                          <a:cs typeface="Times New Roman"/>
                        </a:rPr>
                        <a:t>*+</a:t>
                      </a:r>
                      <a:r>
                        <a:rPr lang="en-US" sz="2000" i="1" kern="0" spc="200" baseline="0" dirty="0" smtClean="0">
                          <a:latin typeface="Times New Roman"/>
                          <a:ea typeface="新細明體"/>
                          <a:cs typeface="Times New Roman"/>
                        </a:rPr>
                        <a:t>ac</a:t>
                      </a:r>
                      <a:r>
                        <a:rPr lang="en-US" sz="2000" kern="0" spc="200" baseline="0" dirty="0">
                          <a:latin typeface="Symbol" pitchFamily="18" charset="2"/>
                          <a:ea typeface="新細明體"/>
                          <a:cs typeface="Times New Roman"/>
                        </a:rPr>
                        <a:t>*-</a:t>
                      </a:r>
                      <a:endParaRPr lang="zh-TW" sz="2000" kern="0" spc="200" baseline="0" dirty="0">
                        <a:latin typeface="Symbol" pitchFamily="18" charset="2"/>
                        <a:ea typeface="新細明體"/>
                        <a:cs typeface="Times New Roman"/>
                      </a:endParaRPr>
                    </a:p>
                  </a:txBody>
                  <a:tcPr marL="144000" marR="144000" marT="46800" marB="468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12" name="矩形 5"/>
          <p:cNvSpPr>
            <a:spLocks noChangeArrowheads="1"/>
          </p:cNvSpPr>
          <p:nvPr/>
        </p:nvSpPr>
        <p:spPr bwMode="auto">
          <a:xfrm>
            <a:off x="539496" y="5301234"/>
            <a:ext cx="2592388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zh-TW" u="sng" dirty="0"/>
              <a:t>Figure 3.13: </a:t>
            </a:r>
            <a:r>
              <a:rPr kumimoji="1" lang="en-US" altLang="zh-TW" b="0" u="sng" dirty="0"/>
              <a:t>Infix and postfix notation (p.131)</a:t>
            </a:r>
            <a:endParaRPr kumimoji="1" lang="en-US" altLang="zh-TW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3456432"/>
          </a:xfrm>
        </p:spPr>
        <p:txBody>
          <a:bodyPr/>
          <a:lstStyle/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void</a:t>
            </a:r>
            <a:r>
              <a:rPr lang="en-US" altLang="zh-TW" sz="2000" dirty="0"/>
              <a:t> </a:t>
            </a:r>
            <a:r>
              <a:rPr lang="en-US" altLang="zh-TW" sz="2000" i="1" dirty="0" err="1" smtClean="0"/>
              <a:t>Eval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e</a:t>
            </a:r>
            <a:r>
              <a:rPr lang="en-US" altLang="zh-TW" sz="2000" dirty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{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i="1" dirty="0" smtClean="0"/>
              <a:t>	Stack</a:t>
            </a:r>
            <a:r>
              <a:rPr lang="en-US" altLang="zh-TW" sz="2000" dirty="0" smtClean="0">
                <a:latin typeface="Symbol" panose="05050102010706020507" pitchFamily="18" charset="2"/>
              </a:rPr>
              <a:t>&lt;</a:t>
            </a:r>
            <a:r>
              <a:rPr lang="en-US" altLang="zh-TW" sz="2000" i="1" dirty="0" smtClean="0"/>
              <a:t>Token</a:t>
            </a:r>
            <a:r>
              <a:rPr lang="en-US" altLang="zh-TW" sz="2000" dirty="0">
                <a:latin typeface="Symbol" panose="05050102010706020507" pitchFamily="18" charset="2"/>
              </a:rPr>
              <a:t>&gt;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stack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for</a:t>
            </a:r>
            <a:r>
              <a:rPr lang="en-US" altLang="zh-TW" sz="2000" dirty="0" smtClean="0"/>
              <a:t> (	</a:t>
            </a:r>
            <a:r>
              <a:rPr lang="en-US" altLang="zh-TW" sz="2000" i="1" dirty="0" smtClean="0"/>
              <a:t>Token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!=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‘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#</a:t>
            </a:r>
            <a:r>
              <a:rPr lang="en-US" altLang="zh-TW" sz="2000" dirty="0" smtClean="0">
                <a:solidFill>
                  <a:srgbClr val="000000"/>
                </a:solidFill>
              </a:rPr>
              <a:t>’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 )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if</a:t>
            </a:r>
            <a:r>
              <a:rPr lang="en-US" altLang="zh-TW" sz="2000" dirty="0" smtClean="0"/>
              <a:t> (</a:t>
            </a:r>
            <a:r>
              <a:rPr lang="en-US" altLang="zh-TW" sz="2000" i="1" dirty="0"/>
              <a:t>x</a:t>
            </a:r>
            <a:r>
              <a:rPr lang="en-US" altLang="zh-TW" sz="2000" dirty="0"/>
              <a:t> is an operand</a:t>
            </a:r>
            <a:r>
              <a:rPr lang="en-US" altLang="zh-TW" sz="2000" dirty="0" smtClean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else {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remove </a:t>
            </a:r>
            <a:r>
              <a:rPr lang="en-US" altLang="zh-TW" sz="2000" dirty="0"/>
              <a:t>the correct number of operands </a:t>
            </a:r>
            <a:r>
              <a:rPr lang="en-US" altLang="zh-TW" sz="2000" dirty="0" smtClean="0"/>
              <a:t>for operator </a:t>
            </a:r>
            <a:r>
              <a:rPr lang="en-US" altLang="zh-TW" sz="2000" i="1" dirty="0"/>
              <a:t>x</a:t>
            </a:r>
            <a:r>
              <a:rPr lang="en-US" altLang="zh-TW" sz="2000" dirty="0"/>
              <a:t> from </a:t>
            </a:r>
            <a:r>
              <a:rPr lang="en-US" altLang="zh-TW" sz="2000" i="1" dirty="0" smtClean="0"/>
              <a:t>stack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perform </a:t>
            </a:r>
            <a:r>
              <a:rPr lang="en-US" altLang="zh-TW" sz="2000" dirty="0"/>
              <a:t>the operation </a:t>
            </a:r>
            <a:r>
              <a:rPr lang="en-US" altLang="zh-TW" sz="2000" i="1" dirty="0"/>
              <a:t>x</a:t>
            </a:r>
            <a:r>
              <a:rPr lang="en-US" altLang="zh-TW" sz="2000" dirty="0"/>
              <a:t> and store </a:t>
            </a:r>
            <a:r>
              <a:rPr lang="en-US" altLang="zh-TW" sz="2000" dirty="0" smtClean="0"/>
              <a:t>the result </a:t>
            </a:r>
            <a:r>
              <a:rPr lang="en-US" altLang="zh-TW" sz="2000" dirty="0"/>
              <a:t>(if any) onto the </a:t>
            </a:r>
            <a:r>
              <a:rPr lang="en-US" altLang="zh-TW" sz="2000" dirty="0" smtClean="0"/>
              <a:t>stack;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}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}</a:t>
            </a:r>
            <a:endParaRPr lang="zh-TW" altLang="en-US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5E85F-9D29-43CD-9E12-BE6708385A78}" type="slidenum">
              <a:rPr lang="zh-TW" altLang="en-US" smtClean="0"/>
              <a:pPr>
                <a:defRPr/>
              </a:pPr>
              <a:t>20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643643"/>
              </p:ext>
            </p:extLst>
          </p:nvPr>
        </p:nvGraphicFramePr>
        <p:xfrm>
          <a:off x="539496" y="4725162"/>
          <a:ext cx="648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4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97031"/>
              </p:ext>
            </p:extLst>
          </p:nvPr>
        </p:nvGraphicFramePr>
        <p:xfrm>
          <a:off x="7452360" y="3861054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字方塊 14"/>
          <p:cNvSpPr txBox="1">
            <a:spLocks noChangeArrowheads="1"/>
          </p:cNvSpPr>
          <p:nvPr/>
        </p:nvSpPr>
        <p:spPr bwMode="auto">
          <a:xfrm>
            <a:off x="3419856" y="55892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algn="r"/>
            <a:r>
              <a:rPr lang="en-US" altLang="zh-TW" sz="2400" b="0" i="1" dirty="0" smtClean="0"/>
              <a:t>x</a:t>
            </a:r>
            <a:endParaRPr lang="zh-TW" altLang="en-US" sz="2400" b="0" i="1" dirty="0"/>
          </a:p>
        </p:txBody>
      </p:sp>
      <p:sp>
        <p:nvSpPr>
          <p:cNvPr id="11" name="文字方塊 15"/>
          <p:cNvSpPr txBox="1">
            <a:spLocks noChangeArrowheads="1"/>
          </p:cNvSpPr>
          <p:nvPr/>
        </p:nvSpPr>
        <p:spPr bwMode="auto">
          <a:xfrm>
            <a:off x="3851910" y="5589270"/>
            <a:ext cx="432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 anchorCtr="1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*</a:t>
            </a:r>
            <a:endParaRPr lang="zh-TW" alt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7452360" y="6021324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0" i="1" dirty="0" smtClean="0"/>
              <a:t>stack</a:t>
            </a:r>
            <a:endParaRPr lang="zh-TW" alt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2774428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3456432"/>
          </a:xfrm>
        </p:spPr>
        <p:txBody>
          <a:bodyPr/>
          <a:lstStyle/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void</a:t>
            </a:r>
            <a:r>
              <a:rPr lang="en-US" altLang="zh-TW" sz="2000" dirty="0"/>
              <a:t> </a:t>
            </a:r>
            <a:r>
              <a:rPr lang="en-US" altLang="zh-TW" sz="2000" i="1" dirty="0" err="1" smtClean="0"/>
              <a:t>Eval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e</a:t>
            </a:r>
            <a:r>
              <a:rPr lang="en-US" altLang="zh-TW" sz="2000" dirty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{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i="1" dirty="0" smtClean="0"/>
              <a:t>	Stack</a:t>
            </a:r>
            <a:r>
              <a:rPr lang="en-US" altLang="zh-TW" sz="2000" dirty="0" smtClean="0">
                <a:latin typeface="Symbol" panose="05050102010706020507" pitchFamily="18" charset="2"/>
              </a:rPr>
              <a:t>&lt;</a:t>
            </a:r>
            <a:r>
              <a:rPr lang="en-US" altLang="zh-TW" sz="2000" i="1" dirty="0" smtClean="0"/>
              <a:t>Token</a:t>
            </a:r>
            <a:r>
              <a:rPr lang="en-US" altLang="zh-TW" sz="2000" dirty="0">
                <a:latin typeface="Symbol" panose="05050102010706020507" pitchFamily="18" charset="2"/>
              </a:rPr>
              <a:t>&gt;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stack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for</a:t>
            </a:r>
            <a:r>
              <a:rPr lang="en-US" altLang="zh-TW" sz="2000" dirty="0" smtClean="0"/>
              <a:t> (	</a:t>
            </a:r>
            <a:r>
              <a:rPr lang="en-US" altLang="zh-TW" sz="2000" i="1" dirty="0" smtClean="0"/>
              <a:t>Token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!=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‘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#</a:t>
            </a:r>
            <a:r>
              <a:rPr lang="en-US" altLang="zh-TW" sz="2000" dirty="0" smtClean="0">
                <a:solidFill>
                  <a:srgbClr val="000000"/>
                </a:solidFill>
              </a:rPr>
              <a:t>’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 )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if</a:t>
            </a:r>
            <a:r>
              <a:rPr lang="en-US" altLang="zh-TW" sz="2000" dirty="0" smtClean="0"/>
              <a:t> (</a:t>
            </a:r>
            <a:r>
              <a:rPr lang="en-US" altLang="zh-TW" sz="2000" i="1" dirty="0"/>
              <a:t>x</a:t>
            </a:r>
            <a:r>
              <a:rPr lang="en-US" altLang="zh-TW" sz="2000" dirty="0"/>
              <a:t> is an operand</a:t>
            </a:r>
            <a:r>
              <a:rPr lang="en-US" altLang="zh-TW" sz="2000" dirty="0" smtClean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else {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remove </a:t>
            </a:r>
            <a:r>
              <a:rPr lang="en-US" altLang="zh-TW" sz="2000" dirty="0"/>
              <a:t>the correct number of operands </a:t>
            </a:r>
            <a:r>
              <a:rPr lang="en-US" altLang="zh-TW" sz="2000" dirty="0" smtClean="0"/>
              <a:t>for operator </a:t>
            </a:r>
            <a:r>
              <a:rPr lang="en-US" altLang="zh-TW" sz="2000" i="1" dirty="0"/>
              <a:t>x</a:t>
            </a:r>
            <a:r>
              <a:rPr lang="en-US" altLang="zh-TW" sz="2000" dirty="0"/>
              <a:t> from </a:t>
            </a:r>
            <a:r>
              <a:rPr lang="en-US" altLang="zh-TW" sz="2000" i="1" dirty="0" smtClean="0"/>
              <a:t>stack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perform </a:t>
            </a:r>
            <a:r>
              <a:rPr lang="en-US" altLang="zh-TW" sz="2000" dirty="0"/>
              <a:t>the operation </a:t>
            </a:r>
            <a:r>
              <a:rPr lang="en-US" altLang="zh-TW" sz="2000" i="1" dirty="0"/>
              <a:t>x</a:t>
            </a:r>
            <a:r>
              <a:rPr lang="en-US" altLang="zh-TW" sz="2000" dirty="0"/>
              <a:t> and store </a:t>
            </a:r>
            <a:r>
              <a:rPr lang="en-US" altLang="zh-TW" sz="2000" dirty="0" smtClean="0"/>
              <a:t>the result </a:t>
            </a:r>
            <a:r>
              <a:rPr lang="en-US" altLang="zh-TW" sz="2000" dirty="0"/>
              <a:t>(if any) onto the </a:t>
            </a:r>
            <a:r>
              <a:rPr lang="en-US" altLang="zh-TW" sz="2000" dirty="0" smtClean="0"/>
              <a:t>stack;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}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}</a:t>
            </a:r>
            <a:endParaRPr lang="zh-TW" altLang="en-US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5E85F-9D29-43CD-9E12-BE6708385A78}" type="slidenum">
              <a:rPr lang="zh-TW" altLang="en-US" smtClean="0"/>
              <a:pPr>
                <a:defRPr/>
              </a:pPr>
              <a:t>21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98124"/>
              </p:ext>
            </p:extLst>
          </p:nvPr>
        </p:nvGraphicFramePr>
        <p:xfrm>
          <a:off x="539496" y="4725162"/>
          <a:ext cx="648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4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80727"/>
              </p:ext>
            </p:extLst>
          </p:nvPr>
        </p:nvGraphicFramePr>
        <p:xfrm>
          <a:off x="7452360" y="3861054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字方塊 14"/>
          <p:cNvSpPr txBox="1">
            <a:spLocks noChangeArrowheads="1"/>
          </p:cNvSpPr>
          <p:nvPr/>
        </p:nvSpPr>
        <p:spPr bwMode="auto">
          <a:xfrm>
            <a:off x="3419856" y="55892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algn="r"/>
            <a:r>
              <a:rPr lang="en-US" altLang="zh-TW" sz="2400" b="0" i="1" dirty="0" smtClean="0"/>
              <a:t>x</a:t>
            </a:r>
            <a:endParaRPr lang="zh-TW" altLang="en-US" sz="2400" b="0" i="1" dirty="0"/>
          </a:p>
        </p:txBody>
      </p:sp>
      <p:sp>
        <p:nvSpPr>
          <p:cNvPr id="11" name="文字方塊 15"/>
          <p:cNvSpPr txBox="1">
            <a:spLocks noChangeArrowheads="1"/>
          </p:cNvSpPr>
          <p:nvPr/>
        </p:nvSpPr>
        <p:spPr bwMode="auto">
          <a:xfrm>
            <a:off x="3851910" y="5589270"/>
            <a:ext cx="432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 anchorCtr="1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*</a:t>
            </a:r>
            <a:endParaRPr lang="zh-TW" alt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7452360" y="6021324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0" i="1" dirty="0" smtClean="0"/>
              <a:t>stack</a:t>
            </a:r>
            <a:endParaRPr lang="zh-TW" alt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60070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3456432"/>
          </a:xfrm>
        </p:spPr>
        <p:txBody>
          <a:bodyPr/>
          <a:lstStyle/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void</a:t>
            </a:r>
            <a:r>
              <a:rPr lang="en-US" altLang="zh-TW" sz="2000" dirty="0"/>
              <a:t> </a:t>
            </a:r>
            <a:r>
              <a:rPr lang="en-US" altLang="zh-TW" sz="2000" i="1" dirty="0" err="1" smtClean="0"/>
              <a:t>Eval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e</a:t>
            </a:r>
            <a:r>
              <a:rPr lang="en-US" altLang="zh-TW" sz="2000" dirty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{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i="1" dirty="0" smtClean="0"/>
              <a:t>	Stack</a:t>
            </a:r>
            <a:r>
              <a:rPr lang="en-US" altLang="zh-TW" sz="2000" dirty="0" smtClean="0">
                <a:latin typeface="Symbol" panose="05050102010706020507" pitchFamily="18" charset="2"/>
              </a:rPr>
              <a:t>&lt;</a:t>
            </a:r>
            <a:r>
              <a:rPr lang="en-US" altLang="zh-TW" sz="2000" i="1" dirty="0" smtClean="0"/>
              <a:t>Token</a:t>
            </a:r>
            <a:r>
              <a:rPr lang="en-US" altLang="zh-TW" sz="2000" dirty="0">
                <a:latin typeface="Symbol" panose="05050102010706020507" pitchFamily="18" charset="2"/>
              </a:rPr>
              <a:t>&gt;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stack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for</a:t>
            </a:r>
            <a:r>
              <a:rPr lang="en-US" altLang="zh-TW" sz="2000" dirty="0" smtClean="0"/>
              <a:t> (	</a:t>
            </a:r>
            <a:r>
              <a:rPr lang="en-US" altLang="zh-TW" sz="2000" i="1" dirty="0" smtClean="0"/>
              <a:t>Token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!=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‘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#</a:t>
            </a:r>
            <a:r>
              <a:rPr lang="en-US" altLang="zh-TW" sz="2000" dirty="0" smtClean="0">
                <a:solidFill>
                  <a:srgbClr val="000000"/>
                </a:solidFill>
              </a:rPr>
              <a:t>’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 )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if</a:t>
            </a:r>
            <a:r>
              <a:rPr lang="en-US" altLang="zh-TW" sz="2000" dirty="0" smtClean="0"/>
              <a:t> (</a:t>
            </a:r>
            <a:r>
              <a:rPr lang="en-US" altLang="zh-TW" sz="2000" i="1" dirty="0"/>
              <a:t>x</a:t>
            </a:r>
            <a:r>
              <a:rPr lang="en-US" altLang="zh-TW" sz="2000" dirty="0"/>
              <a:t> is an operand</a:t>
            </a:r>
            <a:r>
              <a:rPr lang="en-US" altLang="zh-TW" sz="2000" dirty="0" smtClean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else {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remove </a:t>
            </a:r>
            <a:r>
              <a:rPr lang="en-US" altLang="zh-TW" sz="2000" dirty="0"/>
              <a:t>the correct number of operands </a:t>
            </a:r>
            <a:r>
              <a:rPr lang="en-US" altLang="zh-TW" sz="2000" dirty="0" smtClean="0"/>
              <a:t>for operator </a:t>
            </a:r>
            <a:r>
              <a:rPr lang="en-US" altLang="zh-TW" sz="2000" i="1" dirty="0"/>
              <a:t>x</a:t>
            </a:r>
            <a:r>
              <a:rPr lang="en-US" altLang="zh-TW" sz="2000" dirty="0"/>
              <a:t> from </a:t>
            </a:r>
            <a:r>
              <a:rPr lang="en-US" altLang="zh-TW" sz="2000" i="1" dirty="0" smtClean="0"/>
              <a:t>stack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perform </a:t>
            </a:r>
            <a:r>
              <a:rPr lang="en-US" altLang="zh-TW" sz="2000" dirty="0"/>
              <a:t>the operation </a:t>
            </a:r>
            <a:r>
              <a:rPr lang="en-US" altLang="zh-TW" sz="2000" i="1" dirty="0"/>
              <a:t>x</a:t>
            </a:r>
            <a:r>
              <a:rPr lang="en-US" altLang="zh-TW" sz="2000" dirty="0"/>
              <a:t> and store </a:t>
            </a:r>
            <a:r>
              <a:rPr lang="en-US" altLang="zh-TW" sz="2000" dirty="0" smtClean="0"/>
              <a:t>the result </a:t>
            </a:r>
            <a:r>
              <a:rPr lang="en-US" altLang="zh-TW" sz="2000" dirty="0"/>
              <a:t>(if any) onto the </a:t>
            </a:r>
            <a:r>
              <a:rPr lang="en-US" altLang="zh-TW" sz="2000" dirty="0" smtClean="0"/>
              <a:t>stack;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}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}</a:t>
            </a:r>
            <a:endParaRPr lang="zh-TW" altLang="en-US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5E85F-9D29-43CD-9E12-BE6708385A78}" type="slidenum">
              <a:rPr lang="zh-TW" altLang="en-US" smtClean="0"/>
              <a:pPr>
                <a:defRPr/>
              </a:pPr>
              <a:t>22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095043"/>
              </p:ext>
            </p:extLst>
          </p:nvPr>
        </p:nvGraphicFramePr>
        <p:xfrm>
          <a:off x="539496" y="4725162"/>
          <a:ext cx="648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4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022063"/>
              </p:ext>
            </p:extLst>
          </p:nvPr>
        </p:nvGraphicFramePr>
        <p:xfrm>
          <a:off x="7452360" y="3861054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字方塊 14"/>
          <p:cNvSpPr txBox="1">
            <a:spLocks noChangeArrowheads="1"/>
          </p:cNvSpPr>
          <p:nvPr/>
        </p:nvSpPr>
        <p:spPr bwMode="auto">
          <a:xfrm>
            <a:off x="3419856" y="55892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algn="r"/>
            <a:r>
              <a:rPr lang="en-US" altLang="zh-TW" sz="2400" b="0" i="1" dirty="0" smtClean="0"/>
              <a:t>x</a:t>
            </a:r>
            <a:endParaRPr lang="zh-TW" altLang="en-US" sz="2400" b="0" i="1" dirty="0"/>
          </a:p>
        </p:txBody>
      </p:sp>
      <p:sp>
        <p:nvSpPr>
          <p:cNvPr id="11" name="文字方塊 15"/>
          <p:cNvSpPr txBox="1">
            <a:spLocks noChangeArrowheads="1"/>
          </p:cNvSpPr>
          <p:nvPr/>
        </p:nvSpPr>
        <p:spPr bwMode="auto">
          <a:xfrm>
            <a:off x="3851910" y="5589270"/>
            <a:ext cx="432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 anchorCtr="1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+</a:t>
            </a:r>
            <a:endParaRPr lang="zh-TW" alt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7452360" y="6021324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0" i="1" dirty="0" smtClean="0"/>
              <a:t>stack</a:t>
            </a:r>
            <a:endParaRPr lang="zh-TW" alt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421918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3456432"/>
          </a:xfrm>
        </p:spPr>
        <p:txBody>
          <a:bodyPr/>
          <a:lstStyle/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void</a:t>
            </a:r>
            <a:r>
              <a:rPr lang="en-US" altLang="zh-TW" sz="2000" dirty="0"/>
              <a:t> </a:t>
            </a:r>
            <a:r>
              <a:rPr lang="en-US" altLang="zh-TW" sz="2000" i="1" dirty="0" err="1" smtClean="0"/>
              <a:t>Eval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e</a:t>
            </a:r>
            <a:r>
              <a:rPr lang="en-US" altLang="zh-TW" sz="2000" dirty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{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i="1" dirty="0" smtClean="0"/>
              <a:t>	Stack</a:t>
            </a:r>
            <a:r>
              <a:rPr lang="en-US" altLang="zh-TW" sz="2000" dirty="0" smtClean="0">
                <a:latin typeface="Symbol" panose="05050102010706020507" pitchFamily="18" charset="2"/>
              </a:rPr>
              <a:t>&lt;</a:t>
            </a:r>
            <a:r>
              <a:rPr lang="en-US" altLang="zh-TW" sz="2000" i="1" dirty="0" smtClean="0"/>
              <a:t>Token</a:t>
            </a:r>
            <a:r>
              <a:rPr lang="en-US" altLang="zh-TW" sz="2000" dirty="0">
                <a:latin typeface="Symbol" panose="05050102010706020507" pitchFamily="18" charset="2"/>
              </a:rPr>
              <a:t>&gt;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stack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for</a:t>
            </a:r>
            <a:r>
              <a:rPr lang="en-US" altLang="zh-TW" sz="2000" dirty="0" smtClean="0"/>
              <a:t> (	</a:t>
            </a:r>
            <a:r>
              <a:rPr lang="en-US" altLang="zh-TW" sz="2000" i="1" dirty="0" smtClean="0"/>
              <a:t>Token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!=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‘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#</a:t>
            </a:r>
            <a:r>
              <a:rPr lang="en-US" altLang="zh-TW" sz="2000" dirty="0" smtClean="0">
                <a:solidFill>
                  <a:srgbClr val="000000"/>
                </a:solidFill>
              </a:rPr>
              <a:t>’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 )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if</a:t>
            </a:r>
            <a:r>
              <a:rPr lang="en-US" altLang="zh-TW" sz="2000" dirty="0" smtClean="0"/>
              <a:t> (</a:t>
            </a:r>
            <a:r>
              <a:rPr lang="en-US" altLang="zh-TW" sz="2000" i="1" dirty="0"/>
              <a:t>x</a:t>
            </a:r>
            <a:r>
              <a:rPr lang="en-US" altLang="zh-TW" sz="2000" dirty="0"/>
              <a:t> is an operand</a:t>
            </a:r>
            <a:r>
              <a:rPr lang="en-US" altLang="zh-TW" sz="2000" dirty="0" smtClean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else {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remove </a:t>
            </a:r>
            <a:r>
              <a:rPr lang="en-US" altLang="zh-TW" sz="2000" dirty="0"/>
              <a:t>the correct number of operands </a:t>
            </a:r>
            <a:r>
              <a:rPr lang="en-US" altLang="zh-TW" sz="2000" dirty="0" smtClean="0"/>
              <a:t>for operator </a:t>
            </a:r>
            <a:r>
              <a:rPr lang="en-US" altLang="zh-TW" sz="2000" i="1" dirty="0"/>
              <a:t>x</a:t>
            </a:r>
            <a:r>
              <a:rPr lang="en-US" altLang="zh-TW" sz="2000" dirty="0"/>
              <a:t> from </a:t>
            </a:r>
            <a:r>
              <a:rPr lang="en-US" altLang="zh-TW" sz="2000" i="1" dirty="0" smtClean="0"/>
              <a:t>stack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perform </a:t>
            </a:r>
            <a:r>
              <a:rPr lang="en-US" altLang="zh-TW" sz="2000" dirty="0"/>
              <a:t>the operation </a:t>
            </a:r>
            <a:r>
              <a:rPr lang="en-US" altLang="zh-TW" sz="2000" i="1" dirty="0"/>
              <a:t>x</a:t>
            </a:r>
            <a:r>
              <a:rPr lang="en-US" altLang="zh-TW" sz="2000" dirty="0"/>
              <a:t> and store </a:t>
            </a:r>
            <a:r>
              <a:rPr lang="en-US" altLang="zh-TW" sz="2000" dirty="0" smtClean="0"/>
              <a:t>the result </a:t>
            </a:r>
            <a:r>
              <a:rPr lang="en-US" altLang="zh-TW" sz="2000" dirty="0"/>
              <a:t>(if any) onto the </a:t>
            </a:r>
            <a:r>
              <a:rPr lang="en-US" altLang="zh-TW" sz="2000" dirty="0" smtClean="0"/>
              <a:t>stack;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}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}</a:t>
            </a:r>
            <a:endParaRPr lang="zh-TW" altLang="en-US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5E85F-9D29-43CD-9E12-BE6708385A78}" type="slidenum">
              <a:rPr lang="zh-TW" altLang="en-US" smtClean="0"/>
              <a:pPr>
                <a:defRPr/>
              </a:pPr>
              <a:t>23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844706"/>
              </p:ext>
            </p:extLst>
          </p:nvPr>
        </p:nvGraphicFramePr>
        <p:xfrm>
          <a:off x="539496" y="4725162"/>
          <a:ext cx="648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4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92710"/>
              </p:ext>
            </p:extLst>
          </p:nvPr>
        </p:nvGraphicFramePr>
        <p:xfrm>
          <a:off x="7452360" y="3861054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字方塊 14"/>
          <p:cNvSpPr txBox="1">
            <a:spLocks noChangeArrowheads="1"/>
          </p:cNvSpPr>
          <p:nvPr/>
        </p:nvSpPr>
        <p:spPr bwMode="auto">
          <a:xfrm>
            <a:off x="3419856" y="55892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algn="r"/>
            <a:r>
              <a:rPr lang="en-US" altLang="zh-TW" sz="2400" b="0" i="1" dirty="0" smtClean="0"/>
              <a:t>x</a:t>
            </a:r>
            <a:endParaRPr lang="zh-TW" altLang="en-US" sz="2400" b="0" i="1" dirty="0"/>
          </a:p>
        </p:txBody>
      </p:sp>
      <p:sp>
        <p:nvSpPr>
          <p:cNvPr id="11" name="文字方塊 15"/>
          <p:cNvSpPr txBox="1">
            <a:spLocks noChangeArrowheads="1"/>
          </p:cNvSpPr>
          <p:nvPr/>
        </p:nvSpPr>
        <p:spPr bwMode="auto">
          <a:xfrm>
            <a:off x="3851910" y="5589270"/>
            <a:ext cx="432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 anchorCtr="1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+</a:t>
            </a:r>
            <a:endParaRPr lang="zh-TW" alt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7452360" y="6021324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0" i="1" dirty="0" smtClean="0"/>
              <a:t>stack</a:t>
            </a:r>
            <a:endParaRPr lang="zh-TW" alt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238891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3456432"/>
          </a:xfrm>
        </p:spPr>
        <p:txBody>
          <a:bodyPr/>
          <a:lstStyle/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void</a:t>
            </a:r>
            <a:r>
              <a:rPr lang="en-US" altLang="zh-TW" sz="2000" dirty="0"/>
              <a:t> </a:t>
            </a:r>
            <a:r>
              <a:rPr lang="en-US" altLang="zh-TW" sz="2000" i="1" dirty="0" err="1" smtClean="0"/>
              <a:t>Eval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e</a:t>
            </a:r>
            <a:r>
              <a:rPr lang="en-US" altLang="zh-TW" sz="2000" dirty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{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i="1" dirty="0" smtClean="0"/>
              <a:t>	Stack</a:t>
            </a:r>
            <a:r>
              <a:rPr lang="en-US" altLang="zh-TW" sz="2000" dirty="0" smtClean="0">
                <a:latin typeface="Symbol" panose="05050102010706020507" pitchFamily="18" charset="2"/>
              </a:rPr>
              <a:t>&lt;</a:t>
            </a:r>
            <a:r>
              <a:rPr lang="en-US" altLang="zh-TW" sz="2000" i="1" dirty="0" smtClean="0"/>
              <a:t>Token</a:t>
            </a:r>
            <a:r>
              <a:rPr lang="en-US" altLang="zh-TW" sz="2000" dirty="0">
                <a:latin typeface="Symbol" panose="05050102010706020507" pitchFamily="18" charset="2"/>
              </a:rPr>
              <a:t>&gt;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stack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for</a:t>
            </a:r>
            <a:r>
              <a:rPr lang="en-US" altLang="zh-TW" sz="2000" dirty="0" smtClean="0"/>
              <a:t> (	</a:t>
            </a:r>
            <a:r>
              <a:rPr lang="en-US" altLang="zh-TW" sz="2000" i="1" dirty="0" smtClean="0"/>
              <a:t>Token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!=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‘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#</a:t>
            </a:r>
            <a:r>
              <a:rPr lang="en-US" altLang="zh-TW" sz="2000" dirty="0" smtClean="0">
                <a:solidFill>
                  <a:srgbClr val="000000"/>
                </a:solidFill>
              </a:rPr>
              <a:t>’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 )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if</a:t>
            </a:r>
            <a:r>
              <a:rPr lang="en-US" altLang="zh-TW" sz="2000" dirty="0" smtClean="0"/>
              <a:t> (</a:t>
            </a:r>
            <a:r>
              <a:rPr lang="en-US" altLang="zh-TW" sz="2000" i="1" dirty="0"/>
              <a:t>x</a:t>
            </a:r>
            <a:r>
              <a:rPr lang="en-US" altLang="zh-TW" sz="2000" dirty="0"/>
              <a:t> is an operand</a:t>
            </a:r>
            <a:r>
              <a:rPr lang="en-US" altLang="zh-TW" sz="2000" dirty="0" smtClean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else {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remove </a:t>
            </a:r>
            <a:r>
              <a:rPr lang="en-US" altLang="zh-TW" sz="2000" dirty="0"/>
              <a:t>the correct number of operands </a:t>
            </a:r>
            <a:r>
              <a:rPr lang="en-US" altLang="zh-TW" sz="2000" dirty="0" smtClean="0"/>
              <a:t>for operator </a:t>
            </a:r>
            <a:r>
              <a:rPr lang="en-US" altLang="zh-TW" sz="2000" i="1" dirty="0"/>
              <a:t>x</a:t>
            </a:r>
            <a:r>
              <a:rPr lang="en-US" altLang="zh-TW" sz="2000" dirty="0"/>
              <a:t> from </a:t>
            </a:r>
            <a:r>
              <a:rPr lang="en-US" altLang="zh-TW" sz="2000" i="1" dirty="0" smtClean="0"/>
              <a:t>stack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perform </a:t>
            </a:r>
            <a:r>
              <a:rPr lang="en-US" altLang="zh-TW" sz="2000" dirty="0"/>
              <a:t>the operation </a:t>
            </a:r>
            <a:r>
              <a:rPr lang="en-US" altLang="zh-TW" sz="2000" i="1" dirty="0"/>
              <a:t>x</a:t>
            </a:r>
            <a:r>
              <a:rPr lang="en-US" altLang="zh-TW" sz="2000" dirty="0"/>
              <a:t> and store </a:t>
            </a:r>
            <a:r>
              <a:rPr lang="en-US" altLang="zh-TW" sz="2000" dirty="0" smtClean="0"/>
              <a:t>the result </a:t>
            </a:r>
            <a:r>
              <a:rPr lang="en-US" altLang="zh-TW" sz="2000" dirty="0"/>
              <a:t>(if any) onto the </a:t>
            </a:r>
            <a:r>
              <a:rPr lang="en-US" altLang="zh-TW" sz="2000" dirty="0" smtClean="0"/>
              <a:t>stack;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}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}</a:t>
            </a:r>
            <a:endParaRPr lang="zh-TW" altLang="en-US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5E85F-9D29-43CD-9E12-BE6708385A78}" type="slidenum">
              <a:rPr lang="zh-TW" altLang="en-US" smtClean="0"/>
              <a:pPr>
                <a:defRPr/>
              </a:pPr>
              <a:t>24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225851"/>
              </p:ext>
            </p:extLst>
          </p:nvPr>
        </p:nvGraphicFramePr>
        <p:xfrm>
          <a:off x="539496" y="4725162"/>
          <a:ext cx="648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4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24148"/>
              </p:ext>
            </p:extLst>
          </p:nvPr>
        </p:nvGraphicFramePr>
        <p:xfrm>
          <a:off x="7452360" y="3861054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字方塊 14"/>
          <p:cNvSpPr txBox="1">
            <a:spLocks noChangeArrowheads="1"/>
          </p:cNvSpPr>
          <p:nvPr/>
        </p:nvSpPr>
        <p:spPr bwMode="auto">
          <a:xfrm>
            <a:off x="3419856" y="55892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algn="r"/>
            <a:r>
              <a:rPr lang="en-US" altLang="zh-TW" sz="2400" b="0" i="1" dirty="0" smtClean="0"/>
              <a:t>x</a:t>
            </a:r>
            <a:endParaRPr lang="zh-TW" altLang="en-US" sz="2400" b="0" i="1" dirty="0"/>
          </a:p>
        </p:txBody>
      </p:sp>
      <p:sp>
        <p:nvSpPr>
          <p:cNvPr id="11" name="文字方塊 15"/>
          <p:cNvSpPr txBox="1">
            <a:spLocks noChangeArrowheads="1"/>
          </p:cNvSpPr>
          <p:nvPr/>
        </p:nvSpPr>
        <p:spPr bwMode="auto">
          <a:xfrm>
            <a:off x="3851910" y="5589270"/>
            <a:ext cx="432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 anchorCtr="1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zh-TW" alt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7452360" y="6021324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0" i="1" dirty="0" smtClean="0"/>
              <a:t>stack</a:t>
            </a:r>
            <a:endParaRPr lang="zh-TW" alt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916621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3456432"/>
          </a:xfrm>
        </p:spPr>
        <p:txBody>
          <a:bodyPr/>
          <a:lstStyle/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void</a:t>
            </a:r>
            <a:r>
              <a:rPr lang="en-US" altLang="zh-TW" sz="2000" dirty="0"/>
              <a:t> </a:t>
            </a:r>
            <a:r>
              <a:rPr lang="en-US" altLang="zh-TW" sz="2000" i="1" dirty="0" err="1" smtClean="0"/>
              <a:t>Eval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e</a:t>
            </a:r>
            <a:r>
              <a:rPr lang="en-US" altLang="zh-TW" sz="2000" dirty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{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i="1" dirty="0" smtClean="0"/>
              <a:t>	Stack</a:t>
            </a:r>
            <a:r>
              <a:rPr lang="en-US" altLang="zh-TW" sz="2000" dirty="0" smtClean="0">
                <a:latin typeface="Symbol" panose="05050102010706020507" pitchFamily="18" charset="2"/>
              </a:rPr>
              <a:t>&lt;</a:t>
            </a:r>
            <a:r>
              <a:rPr lang="en-US" altLang="zh-TW" sz="2000" i="1" dirty="0" smtClean="0"/>
              <a:t>Token</a:t>
            </a:r>
            <a:r>
              <a:rPr lang="en-US" altLang="zh-TW" sz="2000" dirty="0">
                <a:latin typeface="Symbol" panose="05050102010706020507" pitchFamily="18" charset="2"/>
              </a:rPr>
              <a:t>&gt;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stack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for</a:t>
            </a:r>
            <a:r>
              <a:rPr lang="en-US" altLang="zh-TW" sz="2000" dirty="0" smtClean="0"/>
              <a:t> (	</a:t>
            </a:r>
            <a:r>
              <a:rPr lang="en-US" altLang="zh-TW" sz="2000" i="1" dirty="0" smtClean="0"/>
              <a:t>Token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!=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‘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#</a:t>
            </a:r>
            <a:r>
              <a:rPr lang="en-US" altLang="zh-TW" sz="2000" dirty="0" smtClean="0">
                <a:solidFill>
                  <a:srgbClr val="000000"/>
                </a:solidFill>
              </a:rPr>
              <a:t>’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 )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if</a:t>
            </a:r>
            <a:r>
              <a:rPr lang="en-US" altLang="zh-TW" sz="2000" dirty="0" smtClean="0"/>
              <a:t> (</a:t>
            </a:r>
            <a:r>
              <a:rPr lang="en-US" altLang="zh-TW" sz="2000" i="1" dirty="0"/>
              <a:t>x</a:t>
            </a:r>
            <a:r>
              <a:rPr lang="en-US" altLang="zh-TW" sz="2000" dirty="0"/>
              <a:t> is an operand</a:t>
            </a:r>
            <a:r>
              <a:rPr lang="en-US" altLang="zh-TW" sz="2000" dirty="0" smtClean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else {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remove </a:t>
            </a:r>
            <a:r>
              <a:rPr lang="en-US" altLang="zh-TW" sz="2000" dirty="0"/>
              <a:t>the correct number of operands </a:t>
            </a:r>
            <a:r>
              <a:rPr lang="en-US" altLang="zh-TW" sz="2000" dirty="0" smtClean="0"/>
              <a:t>for operator </a:t>
            </a:r>
            <a:r>
              <a:rPr lang="en-US" altLang="zh-TW" sz="2000" i="1" dirty="0"/>
              <a:t>x</a:t>
            </a:r>
            <a:r>
              <a:rPr lang="en-US" altLang="zh-TW" sz="2000" dirty="0"/>
              <a:t> from </a:t>
            </a:r>
            <a:r>
              <a:rPr lang="en-US" altLang="zh-TW" sz="2000" i="1" dirty="0" smtClean="0"/>
              <a:t>stack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perform </a:t>
            </a:r>
            <a:r>
              <a:rPr lang="en-US" altLang="zh-TW" sz="2000" dirty="0"/>
              <a:t>the operation </a:t>
            </a:r>
            <a:r>
              <a:rPr lang="en-US" altLang="zh-TW" sz="2000" i="1" dirty="0"/>
              <a:t>x</a:t>
            </a:r>
            <a:r>
              <a:rPr lang="en-US" altLang="zh-TW" sz="2000" dirty="0"/>
              <a:t> and store </a:t>
            </a:r>
            <a:r>
              <a:rPr lang="en-US" altLang="zh-TW" sz="2000" dirty="0" smtClean="0"/>
              <a:t>the result </a:t>
            </a:r>
            <a:r>
              <a:rPr lang="en-US" altLang="zh-TW" sz="2000" dirty="0"/>
              <a:t>(if any) onto the </a:t>
            </a:r>
            <a:r>
              <a:rPr lang="en-US" altLang="zh-TW" sz="2000" dirty="0" smtClean="0"/>
              <a:t>stack;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}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}</a:t>
            </a:r>
            <a:endParaRPr lang="zh-TW" altLang="en-US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5E85F-9D29-43CD-9E12-BE6708385A78}" type="slidenum">
              <a:rPr lang="zh-TW" altLang="en-US" smtClean="0"/>
              <a:pPr>
                <a:defRPr/>
              </a:pPr>
              <a:t>25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55258"/>
              </p:ext>
            </p:extLst>
          </p:nvPr>
        </p:nvGraphicFramePr>
        <p:xfrm>
          <a:off x="539496" y="4725162"/>
          <a:ext cx="648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4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747500"/>
              </p:ext>
            </p:extLst>
          </p:nvPr>
        </p:nvGraphicFramePr>
        <p:xfrm>
          <a:off x="7452360" y="3861054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字方塊 14"/>
          <p:cNvSpPr txBox="1">
            <a:spLocks noChangeArrowheads="1"/>
          </p:cNvSpPr>
          <p:nvPr/>
        </p:nvSpPr>
        <p:spPr bwMode="auto">
          <a:xfrm>
            <a:off x="3419856" y="55892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algn="r"/>
            <a:r>
              <a:rPr lang="en-US" altLang="zh-TW" sz="2400" b="0" i="1" dirty="0" smtClean="0"/>
              <a:t>x</a:t>
            </a:r>
            <a:endParaRPr lang="zh-TW" altLang="en-US" sz="2400" b="0" i="1" dirty="0"/>
          </a:p>
        </p:txBody>
      </p:sp>
      <p:sp>
        <p:nvSpPr>
          <p:cNvPr id="11" name="文字方塊 15"/>
          <p:cNvSpPr txBox="1">
            <a:spLocks noChangeArrowheads="1"/>
          </p:cNvSpPr>
          <p:nvPr/>
        </p:nvSpPr>
        <p:spPr bwMode="auto">
          <a:xfrm>
            <a:off x="3851910" y="5589270"/>
            <a:ext cx="432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 anchorCtr="1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zh-TW" alt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7452360" y="6021324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0" i="1" dirty="0" smtClean="0"/>
              <a:t>stack</a:t>
            </a:r>
            <a:endParaRPr lang="zh-TW" alt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1459880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3456432"/>
          </a:xfrm>
        </p:spPr>
        <p:txBody>
          <a:bodyPr/>
          <a:lstStyle/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void</a:t>
            </a:r>
            <a:r>
              <a:rPr lang="en-US" altLang="zh-TW" sz="2000" dirty="0"/>
              <a:t> </a:t>
            </a:r>
            <a:r>
              <a:rPr lang="en-US" altLang="zh-TW" sz="2000" i="1" dirty="0" err="1" smtClean="0"/>
              <a:t>Eval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e</a:t>
            </a:r>
            <a:r>
              <a:rPr lang="en-US" altLang="zh-TW" sz="2000" dirty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{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i="1" dirty="0" smtClean="0"/>
              <a:t>	Stack</a:t>
            </a:r>
            <a:r>
              <a:rPr lang="en-US" altLang="zh-TW" sz="2000" dirty="0" smtClean="0">
                <a:latin typeface="Symbol" panose="05050102010706020507" pitchFamily="18" charset="2"/>
              </a:rPr>
              <a:t>&lt;</a:t>
            </a:r>
            <a:r>
              <a:rPr lang="en-US" altLang="zh-TW" sz="2000" i="1" dirty="0" smtClean="0"/>
              <a:t>Token</a:t>
            </a:r>
            <a:r>
              <a:rPr lang="en-US" altLang="zh-TW" sz="2000" dirty="0">
                <a:latin typeface="Symbol" panose="05050102010706020507" pitchFamily="18" charset="2"/>
              </a:rPr>
              <a:t>&gt;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stack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for</a:t>
            </a:r>
            <a:r>
              <a:rPr lang="en-US" altLang="zh-TW" sz="2000" dirty="0" smtClean="0"/>
              <a:t> (	</a:t>
            </a:r>
            <a:r>
              <a:rPr lang="en-US" altLang="zh-TW" sz="2000" i="1" dirty="0" smtClean="0"/>
              <a:t>Token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!=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‘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#</a:t>
            </a:r>
            <a:r>
              <a:rPr lang="en-US" altLang="zh-TW" sz="2000" dirty="0" smtClean="0">
                <a:solidFill>
                  <a:srgbClr val="000000"/>
                </a:solidFill>
              </a:rPr>
              <a:t>’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 )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if</a:t>
            </a:r>
            <a:r>
              <a:rPr lang="en-US" altLang="zh-TW" sz="2000" dirty="0" smtClean="0"/>
              <a:t> (</a:t>
            </a:r>
            <a:r>
              <a:rPr lang="en-US" altLang="zh-TW" sz="2000" i="1" dirty="0"/>
              <a:t>x</a:t>
            </a:r>
            <a:r>
              <a:rPr lang="en-US" altLang="zh-TW" sz="2000" dirty="0"/>
              <a:t> is an operand</a:t>
            </a:r>
            <a:r>
              <a:rPr lang="en-US" altLang="zh-TW" sz="2000" dirty="0" smtClean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else {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remove </a:t>
            </a:r>
            <a:r>
              <a:rPr lang="en-US" altLang="zh-TW" sz="2000" dirty="0"/>
              <a:t>the correct number of operands </a:t>
            </a:r>
            <a:r>
              <a:rPr lang="en-US" altLang="zh-TW" sz="2000" dirty="0" smtClean="0"/>
              <a:t>for operator </a:t>
            </a:r>
            <a:r>
              <a:rPr lang="en-US" altLang="zh-TW" sz="2000" i="1" dirty="0"/>
              <a:t>x</a:t>
            </a:r>
            <a:r>
              <a:rPr lang="en-US" altLang="zh-TW" sz="2000" dirty="0"/>
              <a:t> from </a:t>
            </a:r>
            <a:r>
              <a:rPr lang="en-US" altLang="zh-TW" sz="2000" i="1" dirty="0" smtClean="0"/>
              <a:t>stack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perform </a:t>
            </a:r>
            <a:r>
              <a:rPr lang="en-US" altLang="zh-TW" sz="2000" dirty="0"/>
              <a:t>the operation </a:t>
            </a:r>
            <a:r>
              <a:rPr lang="en-US" altLang="zh-TW" sz="2000" i="1" dirty="0"/>
              <a:t>x</a:t>
            </a:r>
            <a:r>
              <a:rPr lang="en-US" altLang="zh-TW" sz="2000" dirty="0"/>
              <a:t> and store </a:t>
            </a:r>
            <a:r>
              <a:rPr lang="en-US" altLang="zh-TW" sz="2000" dirty="0" smtClean="0"/>
              <a:t>the result </a:t>
            </a:r>
            <a:r>
              <a:rPr lang="en-US" altLang="zh-TW" sz="2000" dirty="0"/>
              <a:t>(if any) onto the </a:t>
            </a:r>
            <a:r>
              <a:rPr lang="en-US" altLang="zh-TW" sz="2000" dirty="0" smtClean="0"/>
              <a:t>stack;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}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}</a:t>
            </a:r>
            <a:endParaRPr lang="zh-TW" altLang="en-US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5E85F-9D29-43CD-9E12-BE6708385A78}" type="slidenum">
              <a:rPr lang="zh-TW" altLang="en-US" smtClean="0"/>
              <a:pPr>
                <a:defRPr/>
              </a:pPr>
              <a:t>26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199046"/>
              </p:ext>
            </p:extLst>
          </p:nvPr>
        </p:nvGraphicFramePr>
        <p:xfrm>
          <a:off x="539496" y="4725162"/>
          <a:ext cx="648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4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081261"/>
              </p:ext>
            </p:extLst>
          </p:nvPr>
        </p:nvGraphicFramePr>
        <p:xfrm>
          <a:off x="7452360" y="3861054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字方塊 14"/>
          <p:cNvSpPr txBox="1">
            <a:spLocks noChangeArrowheads="1"/>
          </p:cNvSpPr>
          <p:nvPr/>
        </p:nvSpPr>
        <p:spPr bwMode="auto">
          <a:xfrm>
            <a:off x="3419856" y="55892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algn="r"/>
            <a:r>
              <a:rPr lang="en-US" altLang="zh-TW" sz="2400" b="0" i="1" dirty="0" smtClean="0"/>
              <a:t>x</a:t>
            </a:r>
            <a:endParaRPr lang="zh-TW" altLang="en-US" sz="2400" b="0" i="1" dirty="0"/>
          </a:p>
        </p:txBody>
      </p:sp>
      <p:sp>
        <p:nvSpPr>
          <p:cNvPr id="11" name="文字方塊 15"/>
          <p:cNvSpPr txBox="1">
            <a:spLocks noChangeArrowheads="1"/>
          </p:cNvSpPr>
          <p:nvPr/>
        </p:nvSpPr>
        <p:spPr bwMode="auto">
          <a:xfrm>
            <a:off x="3851910" y="5589270"/>
            <a:ext cx="432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 anchorCtr="1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zh-TW" alt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7452360" y="6021324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0" i="1" dirty="0" smtClean="0"/>
              <a:t>stack</a:t>
            </a:r>
            <a:endParaRPr lang="zh-TW" alt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179648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3456432"/>
          </a:xfrm>
        </p:spPr>
        <p:txBody>
          <a:bodyPr/>
          <a:lstStyle/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void</a:t>
            </a:r>
            <a:r>
              <a:rPr lang="en-US" altLang="zh-TW" sz="2000" dirty="0"/>
              <a:t> </a:t>
            </a:r>
            <a:r>
              <a:rPr lang="en-US" altLang="zh-TW" sz="2000" i="1" dirty="0" err="1" smtClean="0"/>
              <a:t>Eval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e</a:t>
            </a:r>
            <a:r>
              <a:rPr lang="en-US" altLang="zh-TW" sz="2000" dirty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{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i="1" dirty="0" smtClean="0"/>
              <a:t>	Stack</a:t>
            </a:r>
            <a:r>
              <a:rPr lang="en-US" altLang="zh-TW" sz="2000" dirty="0" smtClean="0">
                <a:latin typeface="Symbol" panose="05050102010706020507" pitchFamily="18" charset="2"/>
              </a:rPr>
              <a:t>&lt;</a:t>
            </a:r>
            <a:r>
              <a:rPr lang="en-US" altLang="zh-TW" sz="2000" i="1" dirty="0" smtClean="0"/>
              <a:t>Token</a:t>
            </a:r>
            <a:r>
              <a:rPr lang="en-US" altLang="zh-TW" sz="2000" dirty="0">
                <a:latin typeface="Symbol" panose="05050102010706020507" pitchFamily="18" charset="2"/>
              </a:rPr>
              <a:t>&gt;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stack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for</a:t>
            </a:r>
            <a:r>
              <a:rPr lang="en-US" altLang="zh-TW" sz="2000" dirty="0" smtClean="0"/>
              <a:t> (	</a:t>
            </a:r>
            <a:r>
              <a:rPr lang="en-US" altLang="zh-TW" sz="2000" i="1" dirty="0" smtClean="0"/>
              <a:t>Token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!=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‘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#</a:t>
            </a:r>
            <a:r>
              <a:rPr lang="en-US" altLang="zh-TW" sz="2000" dirty="0" smtClean="0">
                <a:solidFill>
                  <a:srgbClr val="000000"/>
                </a:solidFill>
              </a:rPr>
              <a:t>’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 )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if</a:t>
            </a:r>
            <a:r>
              <a:rPr lang="en-US" altLang="zh-TW" sz="2000" dirty="0" smtClean="0"/>
              <a:t> (</a:t>
            </a:r>
            <a:r>
              <a:rPr lang="en-US" altLang="zh-TW" sz="2000" i="1" dirty="0"/>
              <a:t>x</a:t>
            </a:r>
            <a:r>
              <a:rPr lang="en-US" altLang="zh-TW" sz="2000" dirty="0"/>
              <a:t> is an operand</a:t>
            </a:r>
            <a:r>
              <a:rPr lang="en-US" altLang="zh-TW" sz="2000" dirty="0" smtClean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else {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remove </a:t>
            </a:r>
            <a:r>
              <a:rPr lang="en-US" altLang="zh-TW" sz="2000" dirty="0"/>
              <a:t>the correct number of operands </a:t>
            </a:r>
            <a:r>
              <a:rPr lang="en-US" altLang="zh-TW" sz="2000" dirty="0" smtClean="0"/>
              <a:t>for operator </a:t>
            </a:r>
            <a:r>
              <a:rPr lang="en-US" altLang="zh-TW" sz="2000" i="1" dirty="0"/>
              <a:t>x</a:t>
            </a:r>
            <a:r>
              <a:rPr lang="en-US" altLang="zh-TW" sz="2000" dirty="0"/>
              <a:t> from </a:t>
            </a:r>
            <a:r>
              <a:rPr lang="en-US" altLang="zh-TW" sz="2000" i="1" dirty="0" smtClean="0"/>
              <a:t>stack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perform </a:t>
            </a:r>
            <a:r>
              <a:rPr lang="en-US" altLang="zh-TW" sz="2000" dirty="0"/>
              <a:t>the operation </a:t>
            </a:r>
            <a:r>
              <a:rPr lang="en-US" altLang="zh-TW" sz="2000" i="1" dirty="0"/>
              <a:t>x</a:t>
            </a:r>
            <a:r>
              <a:rPr lang="en-US" altLang="zh-TW" sz="2000" dirty="0"/>
              <a:t> and store </a:t>
            </a:r>
            <a:r>
              <a:rPr lang="en-US" altLang="zh-TW" sz="2000" dirty="0" smtClean="0"/>
              <a:t>the result </a:t>
            </a:r>
            <a:r>
              <a:rPr lang="en-US" altLang="zh-TW" sz="2000" dirty="0"/>
              <a:t>(if any) onto the </a:t>
            </a:r>
            <a:r>
              <a:rPr lang="en-US" altLang="zh-TW" sz="2000" dirty="0" smtClean="0"/>
              <a:t>stack;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}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}</a:t>
            </a:r>
            <a:endParaRPr lang="zh-TW" altLang="en-US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5E85F-9D29-43CD-9E12-BE6708385A78}" type="slidenum">
              <a:rPr lang="zh-TW" altLang="en-US" smtClean="0"/>
              <a:pPr>
                <a:defRPr/>
              </a:pPr>
              <a:t>27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47715"/>
              </p:ext>
            </p:extLst>
          </p:nvPr>
        </p:nvGraphicFramePr>
        <p:xfrm>
          <a:off x="539496" y="4725162"/>
          <a:ext cx="648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4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23672"/>
              </p:ext>
            </p:extLst>
          </p:nvPr>
        </p:nvGraphicFramePr>
        <p:xfrm>
          <a:off x="7452360" y="3861054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字方塊 14"/>
          <p:cNvSpPr txBox="1">
            <a:spLocks noChangeArrowheads="1"/>
          </p:cNvSpPr>
          <p:nvPr/>
        </p:nvSpPr>
        <p:spPr bwMode="auto">
          <a:xfrm>
            <a:off x="3419856" y="55892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algn="r"/>
            <a:r>
              <a:rPr lang="en-US" altLang="zh-TW" sz="2400" b="0" i="1" dirty="0" smtClean="0"/>
              <a:t>x</a:t>
            </a:r>
            <a:endParaRPr lang="zh-TW" altLang="en-US" sz="2400" b="0" i="1" dirty="0"/>
          </a:p>
        </p:txBody>
      </p:sp>
      <p:sp>
        <p:nvSpPr>
          <p:cNvPr id="11" name="文字方塊 15"/>
          <p:cNvSpPr txBox="1">
            <a:spLocks noChangeArrowheads="1"/>
          </p:cNvSpPr>
          <p:nvPr/>
        </p:nvSpPr>
        <p:spPr bwMode="auto">
          <a:xfrm>
            <a:off x="3851910" y="5589270"/>
            <a:ext cx="432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 anchorCtr="1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zh-TW" alt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7452360" y="6021324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0" i="1" dirty="0" smtClean="0"/>
              <a:t>stack</a:t>
            </a:r>
            <a:endParaRPr lang="zh-TW" alt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3762773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3456432"/>
          </a:xfrm>
        </p:spPr>
        <p:txBody>
          <a:bodyPr/>
          <a:lstStyle/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void</a:t>
            </a:r>
            <a:r>
              <a:rPr lang="en-US" altLang="zh-TW" sz="2000" dirty="0"/>
              <a:t> </a:t>
            </a:r>
            <a:r>
              <a:rPr lang="en-US" altLang="zh-TW" sz="2000" i="1" dirty="0" err="1" smtClean="0"/>
              <a:t>Eval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e</a:t>
            </a:r>
            <a:r>
              <a:rPr lang="en-US" altLang="zh-TW" sz="2000" dirty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{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i="1" dirty="0" smtClean="0"/>
              <a:t>	Stack</a:t>
            </a:r>
            <a:r>
              <a:rPr lang="en-US" altLang="zh-TW" sz="2000" dirty="0" smtClean="0">
                <a:latin typeface="Symbol" panose="05050102010706020507" pitchFamily="18" charset="2"/>
              </a:rPr>
              <a:t>&lt;</a:t>
            </a:r>
            <a:r>
              <a:rPr lang="en-US" altLang="zh-TW" sz="2000" i="1" dirty="0" smtClean="0"/>
              <a:t>Token</a:t>
            </a:r>
            <a:r>
              <a:rPr lang="en-US" altLang="zh-TW" sz="2000" dirty="0">
                <a:latin typeface="Symbol" panose="05050102010706020507" pitchFamily="18" charset="2"/>
              </a:rPr>
              <a:t>&gt;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stack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for</a:t>
            </a:r>
            <a:r>
              <a:rPr lang="en-US" altLang="zh-TW" sz="2000" dirty="0" smtClean="0"/>
              <a:t> (	</a:t>
            </a:r>
            <a:r>
              <a:rPr lang="en-US" altLang="zh-TW" sz="2000" i="1" dirty="0" smtClean="0"/>
              <a:t>Token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!=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‘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#</a:t>
            </a:r>
            <a:r>
              <a:rPr lang="en-US" altLang="zh-TW" sz="2000" dirty="0" smtClean="0">
                <a:solidFill>
                  <a:srgbClr val="000000"/>
                </a:solidFill>
              </a:rPr>
              <a:t>’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 )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if</a:t>
            </a:r>
            <a:r>
              <a:rPr lang="en-US" altLang="zh-TW" sz="2000" dirty="0" smtClean="0"/>
              <a:t> (</a:t>
            </a:r>
            <a:r>
              <a:rPr lang="en-US" altLang="zh-TW" sz="2000" i="1" dirty="0"/>
              <a:t>x</a:t>
            </a:r>
            <a:r>
              <a:rPr lang="en-US" altLang="zh-TW" sz="2000" dirty="0"/>
              <a:t> is an operand</a:t>
            </a:r>
            <a:r>
              <a:rPr lang="en-US" altLang="zh-TW" sz="2000" dirty="0" smtClean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else {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remove </a:t>
            </a:r>
            <a:r>
              <a:rPr lang="en-US" altLang="zh-TW" sz="2000" dirty="0"/>
              <a:t>the correct number of operands </a:t>
            </a:r>
            <a:r>
              <a:rPr lang="en-US" altLang="zh-TW" sz="2000" dirty="0" smtClean="0"/>
              <a:t>for operator </a:t>
            </a:r>
            <a:r>
              <a:rPr lang="en-US" altLang="zh-TW" sz="2000" i="1" dirty="0"/>
              <a:t>x</a:t>
            </a:r>
            <a:r>
              <a:rPr lang="en-US" altLang="zh-TW" sz="2000" dirty="0"/>
              <a:t> from </a:t>
            </a:r>
            <a:r>
              <a:rPr lang="en-US" altLang="zh-TW" sz="2000" i="1" dirty="0" smtClean="0"/>
              <a:t>stack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perform </a:t>
            </a:r>
            <a:r>
              <a:rPr lang="en-US" altLang="zh-TW" sz="2000" dirty="0"/>
              <a:t>the operation </a:t>
            </a:r>
            <a:r>
              <a:rPr lang="en-US" altLang="zh-TW" sz="2000" i="1" dirty="0"/>
              <a:t>x</a:t>
            </a:r>
            <a:r>
              <a:rPr lang="en-US" altLang="zh-TW" sz="2000" dirty="0"/>
              <a:t> and store </a:t>
            </a:r>
            <a:r>
              <a:rPr lang="en-US" altLang="zh-TW" sz="2000" dirty="0" smtClean="0"/>
              <a:t>the result </a:t>
            </a:r>
            <a:r>
              <a:rPr lang="en-US" altLang="zh-TW" sz="2000" dirty="0"/>
              <a:t>(if any) onto the </a:t>
            </a:r>
            <a:r>
              <a:rPr lang="en-US" altLang="zh-TW" sz="2000" dirty="0" smtClean="0"/>
              <a:t>stack;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}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}</a:t>
            </a:r>
            <a:endParaRPr lang="zh-TW" altLang="en-US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5E85F-9D29-43CD-9E12-BE6708385A78}" type="slidenum">
              <a:rPr lang="zh-TW" altLang="en-US" smtClean="0"/>
              <a:pPr>
                <a:defRPr/>
              </a:pPr>
              <a:t>28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49752"/>
              </p:ext>
            </p:extLst>
          </p:nvPr>
        </p:nvGraphicFramePr>
        <p:xfrm>
          <a:off x="539496" y="4725162"/>
          <a:ext cx="648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4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499747"/>
              </p:ext>
            </p:extLst>
          </p:nvPr>
        </p:nvGraphicFramePr>
        <p:xfrm>
          <a:off x="7452360" y="3861054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字方塊 14"/>
          <p:cNvSpPr txBox="1">
            <a:spLocks noChangeArrowheads="1"/>
          </p:cNvSpPr>
          <p:nvPr/>
        </p:nvSpPr>
        <p:spPr bwMode="auto">
          <a:xfrm>
            <a:off x="3419856" y="55892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algn="r"/>
            <a:r>
              <a:rPr lang="en-US" altLang="zh-TW" sz="2400" b="0" i="1" dirty="0" smtClean="0"/>
              <a:t>x</a:t>
            </a:r>
            <a:endParaRPr lang="zh-TW" altLang="en-US" sz="2400" b="0" i="1" dirty="0"/>
          </a:p>
        </p:txBody>
      </p:sp>
      <p:sp>
        <p:nvSpPr>
          <p:cNvPr id="11" name="文字方塊 15"/>
          <p:cNvSpPr txBox="1">
            <a:spLocks noChangeArrowheads="1"/>
          </p:cNvSpPr>
          <p:nvPr/>
        </p:nvSpPr>
        <p:spPr bwMode="auto">
          <a:xfrm>
            <a:off x="3851910" y="5589270"/>
            <a:ext cx="432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 anchorCtr="1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*</a:t>
            </a:r>
            <a:endParaRPr lang="zh-TW" alt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7452360" y="6021324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0" i="1" dirty="0" smtClean="0"/>
              <a:t>stack</a:t>
            </a:r>
            <a:endParaRPr lang="zh-TW" alt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1723989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3456432"/>
          </a:xfrm>
        </p:spPr>
        <p:txBody>
          <a:bodyPr/>
          <a:lstStyle/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void</a:t>
            </a:r>
            <a:r>
              <a:rPr lang="en-US" altLang="zh-TW" sz="2000" dirty="0"/>
              <a:t> </a:t>
            </a:r>
            <a:r>
              <a:rPr lang="en-US" altLang="zh-TW" sz="2000" i="1" dirty="0" err="1" smtClean="0"/>
              <a:t>Eval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e</a:t>
            </a:r>
            <a:r>
              <a:rPr lang="en-US" altLang="zh-TW" sz="2000" dirty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{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i="1" dirty="0" smtClean="0"/>
              <a:t>	Stack</a:t>
            </a:r>
            <a:r>
              <a:rPr lang="en-US" altLang="zh-TW" sz="2000" dirty="0" smtClean="0">
                <a:latin typeface="Symbol" panose="05050102010706020507" pitchFamily="18" charset="2"/>
              </a:rPr>
              <a:t>&lt;</a:t>
            </a:r>
            <a:r>
              <a:rPr lang="en-US" altLang="zh-TW" sz="2000" i="1" dirty="0" smtClean="0"/>
              <a:t>Token</a:t>
            </a:r>
            <a:r>
              <a:rPr lang="en-US" altLang="zh-TW" sz="2000" dirty="0">
                <a:latin typeface="Symbol" panose="05050102010706020507" pitchFamily="18" charset="2"/>
              </a:rPr>
              <a:t>&gt;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stack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for</a:t>
            </a:r>
            <a:r>
              <a:rPr lang="en-US" altLang="zh-TW" sz="2000" dirty="0" smtClean="0"/>
              <a:t> (	</a:t>
            </a:r>
            <a:r>
              <a:rPr lang="en-US" altLang="zh-TW" sz="2000" i="1" dirty="0" smtClean="0"/>
              <a:t>Token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!=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‘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#</a:t>
            </a:r>
            <a:r>
              <a:rPr lang="en-US" altLang="zh-TW" sz="2000" dirty="0" smtClean="0">
                <a:solidFill>
                  <a:srgbClr val="000000"/>
                </a:solidFill>
              </a:rPr>
              <a:t>’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 )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if</a:t>
            </a:r>
            <a:r>
              <a:rPr lang="en-US" altLang="zh-TW" sz="2000" dirty="0" smtClean="0"/>
              <a:t> (</a:t>
            </a:r>
            <a:r>
              <a:rPr lang="en-US" altLang="zh-TW" sz="2000" i="1" dirty="0"/>
              <a:t>x</a:t>
            </a:r>
            <a:r>
              <a:rPr lang="en-US" altLang="zh-TW" sz="2000" dirty="0"/>
              <a:t> is an operand</a:t>
            </a:r>
            <a:r>
              <a:rPr lang="en-US" altLang="zh-TW" sz="2000" dirty="0" smtClean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else {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remove </a:t>
            </a:r>
            <a:r>
              <a:rPr lang="en-US" altLang="zh-TW" sz="2000" dirty="0"/>
              <a:t>the correct number of operands </a:t>
            </a:r>
            <a:r>
              <a:rPr lang="en-US" altLang="zh-TW" sz="2000" dirty="0" smtClean="0"/>
              <a:t>for operator </a:t>
            </a:r>
            <a:r>
              <a:rPr lang="en-US" altLang="zh-TW" sz="2000" i="1" dirty="0"/>
              <a:t>x</a:t>
            </a:r>
            <a:r>
              <a:rPr lang="en-US" altLang="zh-TW" sz="2000" dirty="0"/>
              <a:t> from </a:t>
            </a:r>
            <a:r>
              <a:rPr lang="en-US" altLang="zh-TW" sz="2000" i="1" dirty="0" smtClean="0"/>
              <a:t>stack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perform </a:t>
            </a:r>
            <a:r>
              <a:rPr lang="en-US" altLang="zh-TW" sz="2000" dirty="0"/>
              <a:t>the operation </a:t>
            </a:r>
            <a:r>
              <a:rPr lang="en-US" altLang="zh-TW" sz="2000" i="1" dirty="0"/>
              <a:t>x</a:t>
            </a:r>
            <a:r>
              <a:rPr lang="en-US" altLang="zh-TW" sz="2000" dirty="0"/>
              <a:t> and store </a:t>
            </a:r>
            <a:r>
              <a:rPr lang="en-US" altLang="zh-TW" sz="2000" dirty="0" smtClean="0"/>
              <a:t>the result </a:t>
            </a:r>
            <a:r>
              <a:rPr lang="en-US" altLang="zh-TW" sz="2000" dirty="0"/>
              <a:t>(if any) onto the </a:t>
            </a:r>
            <a:r>
              <a:rPr lang="en-US" altLang="zh-TW" sz="2000" dirty="0" smtClean="0"/>
              <a:t>stack;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}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}</a:t>
            </a:r>
            <a:endParaRPr lang="zh-TW" altLang="en-US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5E85F-9D29-43CD-9E12-BE6708385A78}" type="slidenum">
              <a:rPr lang="zh-TW" altLang="en-US" smtClean="0"/>
              <a:pPr>
                <a:defRPr/>
              </a:pPr>
              <a:t>29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539276"/>
              </p:ext>
            </p:extLst>
          </p:nvPr>
        </p:nvGraphicFramePr>
        <p:xfrm>
          <a:off x="539496" y="4725162"/>
          <a:ext cx="648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4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12418"/>
              </p:ext>
            </p:extLst>
          </p:nvPr>
        </p:nvGraphicFramePr>
        <p:xfrm>
          <a:off x="7452360" y="3861054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字方塊 14"/>
          <p:cNvSpPr txBox="1">
            <a:spLocks noChangeArrowheads="1"/>
          </p:cNvSpPr>
          <p:nvPr/>
        </p:nvSpPr>
        <p:spPr bwMode="auto">
          <a:xfrm>
            <a:off x="3419856" y="55892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algn="r"/>
            <a:r>
              <a:rPr lang="en-US" altLang="zh-TW" sz="2400" b="0" i="1" dirty="0" smtClean="0"/>
              <a:t>x</a:t>
            </a:r>
            <a:endParaRPr lang="zh-TW" altLang="en-US" sz="2400" b="0" i="1" dirty="0"/>
          </a:p>
        </p:txBody>
      </p:sp>
      <p:sp>
        <p:nvSpPr>
          <p:cNvPr id="11" name="文字方塊 15"/>
          <p:cNvSpPr txBox="1">
            <a:spLocks noChangeArrowheads="1"/>
          </p:cNvSpPr>
          <p:nvPr/>
        </p:nvSpPr>
        <p:spPr bwMode="auto">
          <a:xfrm>
            <a:off x="3851910" y="5589270"/>
            <a:ext cx="432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 anchorCtr="1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*</a:t>
            </a:r>
            <a:endParaRPr lang="zh-TW" alt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7452360" y="6021324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0" i="1" dirty="0" smtClean="0"/>
              <a:t>stack</a:t>
            </a:r>
            <a:endParaRPr lang="zh-TW" alt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299687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Evaluating postfix expressions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268288" algn="l"/>
              </a:tabLst>
              <a:defRPr/>
            </a:pPr>
            <a:r>
              <a:rPr lang="en-US" altLang="zh-TW" sz="2400" spc="600" dirty="0" smtClean="0"/>
              <a:t>	62/3</a:t>
            </a:r>
            <a:r>
              <a:rPr lang="en-US" altLang="zh-TW" sz="2400" spc="600" dirty="0" smtClean="0">
                <a:latin typeface="Symbol" pitchFamily="18" charset="2"/>
              </a:rPr>
              <a:t>-</a:t>
            </a:r>
            <a:r>
              <a:rPr lang="en-US" altLang="zh-TW" sz="2400" spc="600" dirty="0" smtClean="0"/>
              <a:t>42</a:t>
            </a:r>
            <a:r>
              <a:rPr lang="en-US" altLang="zh-TW" sz="2400" spc="600" dirty="0" smtClean="0">
                <a:latin typeface="Symbol" pitchFamily="18" charset="2"/>
              </a:rPr>
              <a:t>*</a:t>
            </a:r>
            <a:r>
              <a:rPr lang="en-US" altLang="zh-TW" sz="2400" dirty="0" smtClean="0">
                <a:latin typeface="Symbol" pitchFamily="18" charset="2"/>
              </a:rPr>
              <a:t>+</a:t>
            </a:r>
          </a:p>
          <a:p>
            <a:pPr>
              <a:tabLst>
                <a:tab pos="268288" algn="l"/>
              </a:tabLst>
              <a:defRPr/>
            </a:pPr>
            <a:r>
              <a:rPr lang="en-US" altLang="zh-TW" sz="2400" spc="600" dirty="0" smtClean="0">
                <a:latin typeface="Symbol" pitchFamily="18" charset="2"/>
              </a:rPr>
              <a:t>=	</a:t>
            </a:r>
            <a:r>
              <a:rPr lang="en-US" altLang="zh-TW" sz="2400" spc="600" dirty="0" smtClean="0"/>
              <a:t>33</a:t>
            </a:r>
            <a:r>
              <a:rPr lang="en-US" altLang="zh-TW" sz="2400" spc="600" dirty="0" smtClean="0">
                <a:latin typeface="Symbol" pitchFamily="18" charset="2"/>
              </a:rPr>
              <a:t>-</a:t>
            </a:r>
            <a:r>
              <a:rPr lang="en-US" altLang="zh-TW" sz="2400" spc="600" dirty="0" smtClean="0"/>
              <a:t>42</a:t>
            </a:r>
            <a:r>
              <a:rPr lang="en-US" altLang="zh-TW" sz="2400" spc="600" dirty="0" smtClean="0">
                <a:latin typeface="Symbol" pitchFamily="18" charset="2"/>
              </a:rPr>
              <a:t>*+</a:t>
            </a:r>
          </a:p>
          <a:p>
            <a:pPr>
              <a:tabLst>
                <a:tab pos="268288" algn="l"/>
              </a:tabLst>
              <a:defRPr/>
            </a:pPr>
            <a:r>
              <a:rPr lang="en-US" altLang="zh-TW" sz="2400" spc="600" dirty="0" smtClean="0">
                <a:latin typeface="Symbol" pitchFamily="18" charset="2"/>
              </a:rPr>
              <a:t>=	</a:t>
            </a:r>
            <a:r>
              <a:rPr lang="en-US" altLang="zh-TW" sz="2400" spc="600" dirty="0" smtClean="0"/>
              <a:t>042</a:t>
            </a:r>
            <a:r>
              <a:rPr lang="en-US" altLang="zh-TW" sz="2400" spc="600" dirty="0" smtClean="0">
                <a:latin typeface="Symbol" pitchFamily="18" charset="2"/>
              </a:rPr>
              <a:t>*+</a:t>
            </a:r>
          </a:p>
          <a:p>
            <a:pPr>
              <a:tabLst>
                <a:tab pos="268288" algn="l"/>
              </a:tabLst>
              <a:defRPr/>
            </a:pPr>
            <a:r>
              <a:rPr lang="en-US" altLang="zh-TW" sz="2400" spc="600" dirty="0" smtClean="0">
                <a:latin typeface="Symbol" pitchFamily="18" charset="2"/>
              </a:rPr>
              <a:t>=	</a:t>
            </a:r>
            <a:r>
              <a:rPr lang="en-US" altLang="zh-TW" sz="2400" spc="600" dirty="0" smtClean="0"/>
              <a:t>08</a:t>
            </a:r>
            <a:r>
              <a:rPr lang="en-US" altLang="zh-TW" sz="2400" spc="600" dirty="0" smtClean="0">
                <a:latin typeface="Symbol" pitchFamily="18" charset="2"/>
              </a:rPr>
              <a:t>+</a:t>
            </a:r>
          </a:p>
          <a:p>
            <a:pPr>
              <a:tabLst>
                <a:tab pos="268288" algn="l"/>
              </a:tabLst>
              <a:defRPr/>
            </a:pPr>
            <a:r>
              <a:rPr lang="en-US" altLang="zh-TW" sz="2400" spc="600" dirty="0" smtClean="0">
                <a:latin typeface="Symbol" pitchFamily="18" charset="2"/>
              </a:rPr>
              <a:t>=	</a:t>
            </a:r>
            <a:r>
              <a:rPr lang="en-US" altLang="zh-TW" sz="2400" spc="600" dirty="0" smtClean="0"/>
              <a:t>8</a:t>
            </a:r>
            <a:endParaRPr lang="en-US" altLang="zh-TW" sz="2400" spc="600" dirty="0" smtClean="0">
              <a:latin typeface="Symbol" pitchFamily="18" charset="2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268288" algn="l"/>
              </a:tabLst>
              <a:defRPr/>
            </a:pPr>
            <a:r>
              <a:rPr lang="en-US" altLang="zh-TW" sz="2400" spc="600" dirty="0" smtClean="0"/>
              <a:t>	</a:t>
            </a:r>
            <a:r>
              <a:rPr lang="en-US" altLang="zh-TW" sz="2400" spc="300" dirty="0" smtClean="0"/>
              <a:t>(</a:t>
            </a:r>
            <a:r>
              <a:rPr lang="en-US" altLang="zh-TW" sz="2400" spc="600" dirty="0" smtClean="0"/>
              <a:t>6</a:t>
            </a:r>
            <a:r>
              <a:rPr lang="en-US" altLang="zh-TW" sz="2400" spc="600" dirty="0" smtClean="0">
                <a:latin typeface="Symbol" pitchFamily="18" charset="2"/>
              </a:rPr>
              <a:t>/</a:t>
            </a:r>
            <a:r>
              <a:rPr lang="en-US" altLang="zh-TW" sz="2400" spc="600" dirty="0" smtClean="0"/>
              <a:t>2</a:t>
            </a:r>
            <a:r>
              <a:rPr lang="en-US" altLang="zh-TW" sz="2400" spc="600" dirty="0" smtClean="0">
                <a:latin typeface="Symbol" pitchFamily="18" charset="2"/>
              </a:rPr>
              <a:t>-</a:t>
            </a:r>
            <a:r>
              <a:rPr lang="en-US" altLang="zh-TW" sz="2400" spc="300" dirty="0" smtClean="0"/>
              <a:t>3</a:t>
            </a:r>
            <a:r>
              <a:rPr lang="en-US" altLang="zh-TW" sz="2400" spc="600" dirty="0" smtClean="0"/>
              <a:t>)</a:t>
            </a:r>
            <a:r>
              <a:rPr lang="en-US" altLang="zh-TW" sz="2400" spc="600" dirty="0" smtClean="0">
                <a:latin typeface="Symbol" pitchFamily="18" charset="2"/>
              </a:rPr>
              <a:t>+</a:t>
            </a:r>
            <a:r>
              <a:rPr lang="en-US" altLang="zh-TW" sz="2400" spc="600" dirty="0" smtClean="0"/>
              <a:t>4</a:t>
            </a:r>
            <a:r>
              <a:rPr lang="en-US" altLang="zh-TW" sz="2400" spc="600" dirty="0" smtClean="0">
                <a:latin typeface="Symbol" pitchFamily="18" charset="2"/>
              </a:rPr>
              <a:t>*</a:t>
            </a:r>
            <a:r>
              <a:rPr lang="en-US" altLang="zh-TW" sz="2400" dirty="0" smtClean="0"/>
              <a:t>2</a:t>
            </a:r>
          </a:p>
          <a:p>
            <a:pPr>
              <a:tabLst>
                <a:tab pos="268288" algn="l"/>
              </a:tabLst>
              <a:defRPr/>
            </a:pPr>
            <a:r>
              <a:rPr lang="en-US" altLang="zh-TW" sz="2400" spc="600" dirty="0" smtClean="0">
                <a:latin typeface="Symbol" pitchFamily="18" charset="2"/>
              </a:rPr>
              <a:t>=</a:t>
            </a:r>
            <a:r>
              <a:rPr lang="en-US" altLang="zh-TW" sz="2400" spc="600" dirty="0" smtClean="0"/>
              <a:t>	</a:t>
            </a:r>
            <a:r>
              <a:rPr lang="en-US" altLang="zh-TW" sz="2400" spc="300" dirty="0" smtClean="0"/>
              <a:t>(</a:t>
            </a:r>
            <a:r>
              <a:rPr lang="en-US" altLang="zh-TW" sz="2400" spc="600" dirty="0" smtClean="0"/>
              <a:t>3</a:t>
            </a:r>
            <a:r>
              <a:rPr lang="en-US" altLang="zh-TW" sz="2400" spc="600" dirty="0" smtClean="0">
                <a:latin typeface="Symbol" pitchFamily="18" charset="2"/>
              </a:rPr>
              <a:t>-</a:t>
            </a:r>
            <a:r>
              <a:rPr lang="en-US" altLang="zh-TW" sz="2400" spc="300" dirty="0" smtClean="0"/>
              <a:t>3</a:t>
            </a:r>
            <a:r>
              <a:rPr lang="en-US" altLang="zh-TW" sz="2400" spc="600" dirty="0" smtClean="0"/>
              <a:t>)</a:t>
            </a:r>
            <a:r>
              <a:rPr lang="en-US" altLang="zh-TW" sz="2400" spc="600" dirty="0" smtClean="0">
                <a:latin typeface="Symbol" pitchFamily="18" charset="2"/>
              </a:rPr>
              <a:t>+</a:t>
            </a:r>
            <a:r>
              <a:rPr lang="en-US" altLang="zh-TW" sz="2400" spc="600" dirty="0" smtClean="0"/>
              <a:t>4</a:t>
            </a:r>
            <a:r>
              <a:rPr lang="en-US" altLang="zh-TW" sz="2400" spc="600" dirty="0" smtClean="0">
                <a:latin typeface="Symbol" pitchFamily="18" charset="2"/>
              </a:rPr>
              <a:t>*</a:t>
            </a:r>
            <a:r>
              <a:rPr lang="en-US" altLang="zh-TW" sz="2400" spc="600" dirty="0" smtClean="0"/>
              <a:t>2</a:t>
            </a:r>
          </a:p>
          <a:p>
            <a:pPr>
              <a:tabLst>
                <a:tab pos="268288" algn="l"/>
              </a:tabLst>
              <a:defRPr/>
            </a:pPr>
            <a:r>
              <a:rPr lang="en-US" altLang="zh-TW" sz="2400" spc="600" dirty="0" smtClean="0">
                <a:latin typeface="Symbol" pitchFamily="18" charset="2"/>
              </a:rPr>
              <a:t>=</a:t>
            </a:r>
            <a:r>
              <a:rPr lang="en-US" altLang="zh-TW" sz="2400" spc="600" dirty="0" smtClean="0"/>
              <a:t>	0</a:t>
            </a:r>
            <a:r>
              <a:rPr lang="en-US" altLang="zh-TW" sz="2400" spc="600" dirty="0" smtClean="0">
                <a:latin typeface="Symbol" pitchFamily="18" charset="2"/>
              </a:rPr>
              <a:t>+</a:t>
            </a:r>
            <a:r>
              <a:rPr lang="en-US" altLang="zh-TW" sz="2400" spc="600" dirty="0" smtClean="0"/>
              <a:t>4</a:t>
            </a:r>
            <a:r>
              <a:rPr lang="en-US" altLang="zh-TW" sz="2400" spc="600" dirty="0" smtClean="0">
                <a:latin typeface="Symbol" pitchFamily="18" charset="2"/>
              </a:rPr>
              <a:t>*</a:t>
            </a:r>
            <a:r>
              <a:rPr lang="en-US" altLang="zh-TW" sz="2400" spc="600" dirty="0" smtClean="0"/>
              <a:t>2</a:t>
            </a:r>
          </a:p>
          <a:p>
            <a:pPr>
              <a:tabLst>
                <a:tab pos="268288" algn="l"/>
              </a:tabLst>
              <a:defRPr/>
            </a:pPr>
            <a:r>
              <a:rPr lang="en-US" altLang="zh-TW" sz="2400" spc="600" dirty="0" smtClean="0">
                <a:latin typeface="Symbol" pitchFamily="18" charset="2"/>
              </a:rPr>
              <a:t>=</a:t>
            </a:r>
            <a:r>
              <a:rPr lang="en-US" altLang="zh-TW" sz="2400" spc="600" dirty="0" smtClean="0"/>
              <a:t>	0</a:t>
            </a:r>
            <a:r>
              <a:rPr lang="en-US" altLang="zh-TW" sz="2400" spc="600" dirty="0" smtClean="0">
                <a:latin typeface="Symbol" pitchFamily="18" charset="2"/>
              </a:rPr>
              <a:t>+</a:t>
            </a:r>
            <a:r>
              <a:rPr lang="en-US" altLang="zh-TW" sz="2400" spc="600" dirty="0" smtClean="0"/>
              <a:t>8</a:t>
            </a:r>
          </a:p>
          <a:p>
            <a:pPr>
              <a:tabLst>
                <a:tab pos="268288" algn="l"/>
              </a:tabLst>
              <a:defRPr/>
            </a:pPr>
            <a:r>
              <a:rPr lang="en-US" altLang="zh-TW" sz="2400" spc="600" dirty="0" smtClean="0">
                <a:latin typeface="Symbol" pitchFamily="18" charset="2"/>
              </a:rPr>
              <a:t>=</a:t>
            </a:r>
            <a:r>
              <a:rPr lang="en-US" altLang="zh-TW" sz="2400" spc="600" dirty="0" smtClean="0"/>
              <a:t>	8</a:t>
            </a:r>
          </a:p>
        </p:txBody>
      </p:sp>
      <p:sp>
        <p:nvSpPr>
          <p:cNvPr id="5125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751574F-8F28-44B0-BE91-800E189DE33B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3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3456432"/>
          </a:xfrm>
        </p:spPr>
        <p:txBody>
          <a:bodyPr/>
          <a:lstStyle/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void</a:t>
            </a:r>
            <a:r>
              <a:rPr lang="en-US" altLang="zh-TW" sz="2000" dirty="0"/>
              <a:t> </a:t>
            </a:r>
            <a:r>
              <a:rPr lang="en-US" altLang="zh-TW" sz="2000" i="1" dirty="0" err="1" smtClean="0"/>
              <a:t>Eval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e</a:t>
            </a:r>
            <a:r>
              <a:rPr lang="en-US" altLang="zh-TW" sz="2000" dirty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{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i="1" dirty="0" smtClean="0"/>
              <a:t>	Stack</a:t>
            </a:r>
            <a:r>
              <a:rPr lang="en-US" altLang="zh-TW" sz="2000" dirty="0" smtClean="0">
                <a:latin typeface="Symbol" panose="05050102010706020507" pitchFamily="18" charset="2"/>
              </a:rPr>
              <a:t>&lt;</a:t>
            </a:r>
            <a:r>
              <a:rPr lang="en-US" altLang="zh-TW" sz="2000" i="1" dirty="0" smtClean="0"/>
              <a:t>Token</a:t>
            </a:r>
            <a:r>
              <a:rPr lang="en-US" altLang="zh-TW" sz="2000" dirty="0">
                <a:latin typeface="Symbol" panose="05050102010706020507" pitchFamily="18" charset="2"/>
              </a:rPr>
              <a:t>&gt;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stack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for</a:t>
            </a:r>
            <a:r>
              <a:rPr lang="en-US" altLang="zh-TW" sz="2000" dirty="0" smtClean="0"/>
              <a:t> (	</a:t>
            </a:r>
            <a:r>
              <a:rPr lang="en-US" altLang="zh-TW" sz="2000" i="1" dirty="0" smtClean="0"/>
              <a:t>Token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!=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‘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#</a:t>
            </a:r>
            <a:r>
              <a:rPr lang="en-US" altLang="zh-TW" sz="2000" dirty="0" smtClean="0">
                <a:solidFill>
                  <a:srgbClr val="000000"/>
                </a:solidFill>
              </a:rPr>
              <a:t>’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 )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if</a:t>
            </a:r>
            <a:r>
              <a:rPr lang="en-US" altLang="zh-TW" sz="2000" dirty="0" smtClean="0"/>
              <a:t> (</a:t>
            </a:r>
            <a:r>
              <a:rPr lang="en-US" altLang="zh-TW" sz="2000" i="1" dirty="0"/>
              <a:t>x</a:t>
            </a:r>
            <a:r>
              <a:rPr lang="en-US" altLang="zh-TW" sz="2000" dirty="0"/>
              <a:t> is an operand</a:t>
            </a:r>
            <a:r>
              <a:rPr lang="en-US" altLang="zh-TW" sz="2000" dirty="0" smtClean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else {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remove </a:t>
            </a:r>
            <a:r>
              <a:rPr lang="en-US" altLang="zh-TW" sz="2000" dirty="0"/>
              <a:t>the correct number of operands </a:t>
            </a:r>
            <a:r>
              <a:rPr lang="en-US" altLang="zh-TW" sz="2000" dirty="0" smtClean="0"/>
              <a:t>for operator </a:t>
            </a:r>
            <a:r>
              <a:rPr lang="en-US" altLang="zh-TW" sz="2000" i="1" dirty="0"/>
              <a:t>x</a:t>
            </a:r>
            <a:r>
              <a:rPr lang="en-US" altLang="zh-TW" sz="2000" dirty="0"/>
              <a:t> from </a:t>
            </a:r>
            <a:r>
              <a:rPr lang="en-US" altLang="zh-TW" sz="2000" i="1" dirty="0" smtClean="0"/>
              <a:t>stack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perform </a:t>
            </a:r>
            <a:r>
              <a:rPr lang="en-US" altLang="zh-TW" sz="2000" dirty="0"/>
              <a:t>the operation </a:t>
            </a:r>
            <a:r>
              <a:rPr lang="en-US" altLang="zh-TW" sz="2000" i="1" dirty="0"/>
              <a:t>x</a:t>
            </a:r>
            <a:r>
              <a:rPr lang="en-US" altLang="zh-TW" sz="2000" dirty="0"/>
              <a:t> and store </a:t>
            </a:r>
            <a:r>
              <a:rPr lang="en-US" altLang="zh-TW" sz="2000" dirty="0" smtClean="0"/>
              <a:t>the result </a:t>
            </a:r>
            <a:r>
              <a:rPr lang="en-US" altLang="zh-TW" sz="2000" dirty="0"/>
              <a:t>(if any) onto the </a:t>
            </a:r>
            <a:r>
              <a:rPr lang="en-US" altLang="zh-TW" sz="2000" dirty="0" smtClean="0"/>
              <a:t>stack;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}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}</a:t>
            </a:r>
            <a:endParaRPr lang="zh-TW" altLang="en-US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5E85F-9D29-43CD-9E12-BE6708385A78}" type="slidenum">
              <a:rPr lang="zh-TW" altLang="en-US" smtClean="0"/>
              <a:pPr>
                <a:defRPr/>
              </a:pPr>
              <a:t>30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310394"/>
              </p:ext>
            </p:extLst>
          </p:nvPr>
        </p:nvGraphicFramePr>
        <p:xfrm>
          <a:off x="539496" y="4725162"/>
          <a:ext cx="648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4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614221"/>
              </p:ext>
            </p:extLst>
          </p:nvPr>
        </p:nvGraphicFramePr>
        <p:xfrm>
          <a:off x="7452360" y="3861054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字方塊 14"/>
          <p:cNvSpPr txBox="1">
            <a:spLocks noChangeArrowheads="1"/>
          </p:cNvSpPr>
          <p:nvPr/>
        </p:nvSpPr>
        <p:spPr bwMode="auto">
          <a:xfrm>
            <a:off x="3419856" y="55892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algn="r"/>
            <a:r>
              <a:rPr lang="en-US" altLang="zh-TW" sz="2400" b="0" i="1" dirty="0" smtClean="0"/>
              <a:t>x</a:t>
            </a:r>
            <a:endParaRPr lang="zh-TW" altLang="en-US" sz="2400" b="0" i="1" dirty="0"/>
          </a:p>
        </p:txBody>
      </p:sp>
      <p:sp>
        <p:nvSpPr>
          <p:cNvPr id="11" name="文字方塊 15"/>
          <p:cNvSpPr txBox="1">
            <a:spLocks noChangeArrowheads="1"/>
          </p:cNvSpPr>
          <p:nvPr/>
        </p:nvSpPr>
        <p:spPr bwMode="auto">
          <a:xfrm>
            <a:off x="3851910" y="5589270"/>
            <a:ext cx="432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 anchorCtr="1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-</a:t>
            </a:r>
            <a:endParaRPr lang="zh-TW" alt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7452360" y="6021324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0" i="1" dirty="0" smtClean="0"/>
              <a:t>stack</a:t>
            </a:r>
            <a:endParaRPr lang="zh-TW" alt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3298004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3456432"/>
          </a:xfrm>
        </p:spPr>
        <p:txBody>
          <a:bodyPr/>
          <a:lstStyle/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void</a:t>
            </a:r>
            <a:r>
              <a:rPr lang="en-US" altLang="zh-TW" sz="2000" dirty="0"/>
              <a:t> </a:t>
            </a:r>
            <a:r>
              <a:rPr lang="en-US" altLang="zh-TW" sz="2000" i="1" dirty="0" err="1" smtClean="0"/>
              <a:t>Eval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e</a:t>
            </a:r>
            <a:r>
              <a:rPr lang="en-US" altLang="zh-TW" sz="2000" dirty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{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i="1" dirty="0" smtClean="0"/>
              <a:t>	Stack</a:t>
            </a:r>
            <a:r>
              <a:rPr lang="en-US" altLang="zh-TW" sz="2000" dirty="0" smtClean="0">
                <a:latin typeface="Symbol" panose="05050102010706020507" pitchFamily="18" charset="2"/>
              </a:rPr>
              <a:t>&lt;</a:t>
            </a:r>
            <a:r>
              <a:rPr lang="en-US" altLang="zh-TW" sz="2000" i="1" dirty="0" smtClean="0"/>
              <a:t>Token</a:t>
            </a:r>
            <a:r>
              <a:rPr lang="en-US" altLang="zh-TW" sz="2000" dirty="0">
                <a:latin typeface="Symbol" panose="05050102010706020507" pitchFamily="18" charset="2"/>
              </a:rPr>
              <a:t>&gt;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stack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for</a:t>
            </a:r>
            <a:r>
              <a:rPr lang="en-US" altLang="zh-TW" sz="2000" dirty="0" smtClean="0"/>
              <a:t> (	</a:t>
            </a:r>
            <a:r>
              <a:rPr lang="en-US" altLang="zh-TW" sz="2000" i="1" dirty="0" smtClean="0"/>
              <a:t>Token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!=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‘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#</a:t>
            </a:r>
            <a:r>
              <a:rPr lang="en-US" altLang="zh-TW" sz="2000" dirty="0" smtClean="0">
                <a:solidFill>
                  <a:srgbClr val="000000"/>
                </a:solidFill>
              </a:rPr>
              <a:t>’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 )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if</a:t>
            </a:r>
            <a:r>
              <a:rPr lang="en-US" altLang="zh-TW" sz="2000" dirty="0" smtClean="0"/>
              <a:t> (</a:t>
            </a:r>
            <a:r>
              <a:rPr lang="en-US" altLang="zh-TW" sz="2000" i="1" dirty="0"/>
              <a:t>x</a:t>
            </a:r>
            <a:r>
              <a:rPr lang="en-US" altLang="zh-TW" sz="2000" dirty="0"/>
              <a:t> is an operand</a:t>
            </a:r>
            <a:r>
              <a:rPr lang="en-US" altLang="zh-TW" sz="2000" dirty="0" smtClean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else {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remove </a:t>
            </a:r>
            <a:r>
              <a:rPr lang="en-US" altLang="zh-TW" sz="2000" dirty="0"/>
              <a:t>the correct number of operands </a:t>
            </a:r>
            <a:r>
              <a:rPr lang="en-US" altLang="zh-TW" sz="2000" dirty="0" smtClean="0"/>
              <a:t>for operator </a:t>
            </a:r>
            <a:r>
              <a:rPr lang="en-US" altLang="zh-TW" sz="2000" i="1" dirty="0"/>
              <a:t>x</a:t>
            </a:r>
            <a:r>
              <a:rPr lang="en-US" altLang="zh-TW" sz="2000" dirty="0"/>
              <a:t> from </a:t>
            </a:r>
            <a:r>
              <a:rPr lang="en-US" altLang="zh-TW" sz="2000" i="1" dirty="0" smtClean="0"/>
              <a:t>stack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perform </a:t>
            </a:r>
            <a:r>
              <a:rPr lang="en-US" altLang="zh-TW" sz="2000" dirty="0"/>
              <a:t>the operation </a:t>
            </a:r>
            <a:r>
              <a:rPr lang="en-US" altLang="zh-TW" sz="2000" i="1" dirty="0"/>
              <a:t>x</a:t>
            </a:r>
            <a:r>
              <a:rPr lang="en-US" altLang="zh-TW" sz="2000" dirty="0"/>
              <a:t> and store </a:t>
            </a:r>
            <a:r>
              <a:rPr lang="en-US" altLang="zh-TW" sz="2000" dirty="0" smtClean="0"/>
              <a:t>the result </a:t>
            </a:r>
            <a:r>
              <a:rPr lang="en-US" altLang="zh-TW" sz="2000" dirty="0"/>
              <a:t>(if any) onto the </a:t>
            </a:r>
            <a:r>
              <a:rPr lang="en-US" altLang="zh-TW" sz="2000" dirty="0" smtClean="0"/>
              <a:t>stack;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}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}</a:t>
            </a:r>
            <a:endParaRPr lang="zh-TW" altLang="en-US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5E85F-9D29-43CD-9E12-BE6708385A78}" type="slidenum">
              <a:rPr lang="zh-TW" altLang="en-US" smtClean="0"/>
              <a:pPr>
                <a:defRPr/>
              </a:pPr>
              <a:t>31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38041"/>
              </p:ext>
            </p:extLst>
          </p:nvPr>
        </p:nvGraphicFramePr>
        <p:xfrm>
          <a:off x="539496" y="4725162"/>
          <a:ext cx="648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4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513982"/>
              </p:ext>
            </p:extLst>
          </p:nvPr>
        </p:nvGraphicFramePr>
        <p:xfrm>
          <a:off x="7452360" y="3861054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-10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字方塊 14"/>
          <p:cNvSpPr txBox="1">
            <a:spLocks noChangeArrowheads="1"/>
          </p:cNvSpPr>
          <p:nvPr/>
        </p:nvSpPr>
        <p:spPr bwMode="auto">
          <a:xfrm>
            <a:off x="3419856" y="55892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algn="r"/>
            <a:r>
              <a:rPr lang="en-US" altLang="zh-TW" sz="2400" b="0" i="1" dirty="0" smtClean="0"/>
              <a:t>x</a:t>
            </a:r>
            <a:endParaRPr lang="zh-TW" altLang="en-US" sz="2400" b="0" i="1" dirty="0"/>
          </a:p>
        </p:txBody>
      </p:sp>
      <p:sp>
        <p:nvSpPr>
          <p:cNvPr id="11" name="文字方塊 15"/>
          <p:cNvSpPr txBox="1">
            <a:spLocks noChangeArrowheads="1"/>
          </p:cNvSpPr>
          <p:nvPr/>
        </p:nvSpPr>
        <p:spPr bwMode="auto">
          <a:xfrm>
            <a:off x="3851910" y="5589270"/>
            <a:ext cx="432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 anchorCtr="1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-</a:t>
            </a:r>
            <a:endParaRPr lang="zh-TW" alt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7452360" y="6021324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0" i="1" dirty="0" smtClean="0"/>
              <a:t>stack</a:t>
            </a:r>
            <a:endParaRPr lang="zh-TW" alt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3607963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404622"/>
            <a:ext cx="8641080" cy="5904738"/>
          </a:xfrm>
        </p:spPr>
        <p:txBody>
          <a:bodyPr/>
          <a:lstStyle/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void</a:t>
            </a:r>
            <a:r>
              <a:rPr lang="en-US" altLang="zh-TW" sz="2000" dirty="0"/>
              <a:t> </a:t>
            </a:r>
            <a:r>
              <a:rPr lang="en-US" altLang="zh-TW" sz="2000" i="1" dirty="0" err="1" smtClean="0"/>
              <a:t>Eval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e</a:t>
            </a:r>
            <a:r>
              <a:rPr lang="en-US" altLang="zh-TW" sz="2000" dirty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{</a:t>
            </a:r>
            <a:endParaRPr lang="en-US" altLang="zh-TW" sz="2000" b="1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i="1" dirty="0" smtClean="0"/>
              <a:t>	Stack</a:t>
            </a:r>
            <a:r>
              <a:rPr lang="en-US" altLang="zh-TW" sz="2000" dirty="0" smtClean="0">
                <a:latin typeface="Symbol" panose="05050102010706020507" pitchFamily="18" charset="2"/>
              </a:rPr>
              <a:t>&lt;</a:t>
            </a:r>
            <a:r>
              <a:rPr lang="en-US" altLang="zh-TW" sz="2000" i="1" dirty="0" smtClean="0"/>
              <a:t>Token</a:t>
            </a:r>
            <a:r>
              <a:rPr lang="en-US" altLang="zh-TW" sz="2000" dirty="0">
                <a:latin typeface="Symbol" panose="05050102010706020507" pitchFamily="18" charset="2"/>
              </a:rPr>
              <a:t>&gt;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stack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for</a:t>
            </a:r>
            <a:r>
              <a:rPr lang="en-US" altLang="zh-TW" sz="2000" dirty="0" smtClean="0"/>
              <a:t> (	</a:t>
            </a:r>
            <a:r>
              <a:rPr lang="en-US" altLang="zh-TW" sz="2000" i="1" dirty="0" smtClean="0"/>
              <a:t>Token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!=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'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#</a:t>
            </a:r>
            <a:r>
              <a:rPr lang="en-US" altLang="zh-TW" sz="2000" dirty="0" smtClean="0">
                <a:solidFill>
                  <a:srgbClr val="000000"/>
                </a:solidFill>
              </a:rPr>
              <a:t>'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 )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if</a:t>
            </a:r>
            <a:r>
              <a:rPr lang="en-US" altLang="zh-TW" sz="2000" dirty="0" smtClean="0"/>
              <a:t> 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>
                <a:latin typeface="Symbol" panose="05050102010706020507" pitchFamily="18" charset="2"/>
              </a:rPr>
              <a:t>&gt;=</a:t>
            </a:r>
            <a:r>
              <a:rPr lang="en-US" altLang="zh-TW" sz="2000" dirty="0"/>
              <a:t> '0' &amp;&amp; </a:t>
            </a:r>
            <a:r>
              <a:rPr lang="en-US" altLang="zh-TW" sz="2000" i="1" dirty="0"/>
              <a:t>x</a:t>
            </a:r>
            <a:r>
              <a:rPr lang="en-US" altLang="zh-TW" sz="2000" dirty="0"/>
              <a:t> </a:t>
            </a:r>
            <a:r>
              <a:rPr lang="en-US" altLang="zh-TW" sz="2000" dirty="0">
                <a:latin typeface="Symbol" panose="05050102010706020507" pitchFamily="18" charset="2"/>
              </a:rPr>
              <a:t>&lt;=</a:t>
            </a:r>
            <a:r>
              <a:rPr lang="en-US" altLang="zh-TW" sz="2000" dirty="0"/>
              <a:t> '9')</a:t>
            </a:r>
            <a:endParaRPr lang="en-US" altLang="zh-TW" sz="2000" dirty="0" smtClean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 smtClean="0"/>
              <a:t>(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>
                <a:latin typeface="Symbol" panose="05050102010706020507" pitchFamily="18" charset="2"/>
              </a:rPr>
              <a:t>-</a:t>
            </a:r>
            <a:r>
              <a:rPr lang="en-US" altLang="zh-TW" sz="2000" dirty="0"/>
              <a:t> '0</a:t>
            </a:r>
            <a:r>
              <a:rPr lang="en-US" altLang="zh-TW" sz="2000" dirty="0" smtClean="0"/>
              <a:t>' )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else {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</a:t>
            </a:r>
            <a:r>
              <a:rPr lang="en-US" altLang="zh-TW" sz="2000" i="1" dirty="0" smtClean="0"/>
              <a:t>Token </a:t>
            </a:r>
            <a:r>
              <a:rPr lang="en-US" altLang="zh-TW" sz="2000" i="1" dirty="0" err="1"/>
              <a:t>op</a:t>
            </a:r>
            <a:r>
              <a:rPr lang="en-US" altLang="zh-TW" sz="2000" dirty="0" err="1"/>
              <a:t>2</a:t>
            </a:r>
            <a:r>
              <a:rPr lang="en-US" altLang="zh-TW" sz="2000" dirty="0"/>
              <a:t> </a:t>
            </a:r>
            <a:r>
              <a:rPr lang="en-US" altLang="zh-TW" sz="2000" dirty="0">
                <a:latin typeface="Symbol" panose="05050102010706020507" pitchFamily="18" charset="2"/>
              </a:rPr>
              <a:t>=</a:t>
            </a:r>
            <a:r>
              <a:rPr lang="en-US" altLang="zh-TW" sz="2000" dirty="0"/>
              <a:t> </a:t>
            </a:r>
            <a:r>
              <a:rPr lang="en-US" altLang="zh-TW" sz="2000" i="1" dirty="0" err="1"/>
              <a:t>stack.Top</a:t>
            </a:r>
            <a:r>
              <a:rPr lang="en-US" altLang="zh-TW" sz="2000" dirty="0" smtClean="0"/>
              <a:t>()</a:t>
            </a:r>
            <a:r>
              <a:rPr lang="en-US" altLang="zh-TW" sz="2000" b="1" dirty="0" smtClean="0"/>
              <a:t>; </a:t>
            </a:r>
            <a:r>
              <a:rPr lang="en-US" altLang="zh-TW" sz="2000" dirty="0" smtClean="0"/>
              <a:t>	</a:t>
            </a:r>
            <a:r>
              <a:rPr lang="en-US" altLang="zh-TW" sz="2000" i="1" dirty="0" err="1" smtClean="0"/>
              <a:t>stack.Pop</a:t>
            </a:r>
            <a:r>
              <a:rPr lang="en-US" altLang="zh-TW" sz="2000" dirty="0"/>
              <a:t>()</a:t>
            </a:r>
            <a:r>
              <a:rPr lang="en-US" altLang="zh-TW" sz="2000" b="1" dirty="0"/>
              <a:t>;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</a:t>
            </a:r>
            <a:r>
              <a:rPr lang="en-US" altLang="zh-TW" sz="2000" i="1" dirty="0" smtClean="0"/>
              <a:t>Token </a:t>
            </a:r>
            <a:r>
              <a:rPr lang="en-US" altLang="zh-TW" sz="2000" i="1" dirty="0" err="1"/>
              <a:t>op</a:t>
            </a:r>
            <a:r>
              <a:rPr lang="en-US" altLang="zh-TW" sz="2000" dirty="0" err="1"/>
              <a:t>1</a:t>
            </a:r>
            <a:r>
              <a:rPr lang="en-US" altLang="zh-TW" sz="2000" dirty="0"/>
              <a:t> </a:t>
            </a:r>
            <a:r>
              <a:rPr lang="en-US" altLang="zh-TW" sz="2000" dirty="0">
                <a:latin typeface="Symbol" panose="05050102010706020507" pitchFamily="18" charset="2"/>
              </a:rPr>
              <a:t>=</a:t>
            </a:r>
            <a:r>
              <a:rPr lang="en-US" altLang="zh-TW" sz="2000" dirty="0"/>
              <a:t> </a:t>
            </a:r>
            <a:r>
              <a:rPr lang="en-US" altLang="zh-TW" sz="2000" i="1" dirty="0" err="1"/>
              <a:t>stack.Top</a:t>
            </a:r>
            <a:r>
              <a:rPr lang="en-US" altLang="zh-TW" sz="2000" dirty="0" smtClean="0"/>
              <a:t>()</a:t>
            </a:r>
            <a:r>
              <a:rPr lang="en-US" altLang="zh-TW" sz="2000" b="1" dirty="0" smtClean="0"/>
              <a:t>; </a:t>
            </a:r>
            <a:r>
              <a:rPr lang="en-US" altLang="zh-TW" sz="2000" dirty="0" smtClean="0"/>
              <a:t>	</a:t>
            </a:r>
            <a:r>
              <a:rPr lang="en-US" altLang="zh-TW" sz="2000" i="1" dirty="0" err="1" smtClean="0"/>
              <a:t>stack.Pop</a:t>
            </a:r>
            <a:r>
              <a:rPr lang="en-US" altLang="zh-TW" sz="2000" dirty="0" smtClean="0"/>
              <a:t>()</a:t>
            </a:r>
            <a:r>
              <a:rPr lang="en-US" altLang="zh-TW" sz="2000" b="1" dirty="0" smtClean="0"/>
              <a:t>;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</a:t>
            </a:r>
            <a:r>
              <a:rPr lang="en-US" altLang="zh-TW" sz="2000" b="1" dirty="0" smtClean="0"/>
              <a:t>switch</a:t>
            </a:r>
            <a:r>
              <a:rPr lang="en-US" altLang="zh-TW" sz="2000" dirty="0"/>
              <a:t>( </a:t>
            </a:r>
            <a:r>
              <a:rPr lang="en-US" altLang="zh-TW" sz="2000" i="1" dirty="0"/>
              <a:t>x</a:t>
            </a:r>
            <a:r>
              <a:rPr lang="en-US" altLang="zh-TW" sz="2000" dirty="0"/>
              <a:t> 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</a:t>
            </a:r>
            <a:r>
              <a:rPr lang="en-US" altLang="zh-TW" sz="2000" b="1" dirty="0" smtClean="0"/>
              <a:t>{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  <a:tab pos="2610000" algn="l"/>
                <a:tab pos="5400000" algn="l"/>
              </a:tabLst>
            </a:pPr>
            <a:r>
              <a:rPr lang="en-US" altLang="zh-TW" sz="2000" dirty="0" smtClean="0"/>
              <a:t>			</a:t>
            </a:r>
            <a:r>
              <a:rPr lang="en-US" altLang="zh-TW" sz="2000" b="1" dirty="0" smtClean="0"/>
              <a:t>case</a:t>
            </a:r>
            <a:r>
              <a:rPr lang="en-US" altLang="zh-TW" sz="2000" dirty="0" smtClean="0"/>
              <a:t> '</a:t>
            </a:r>
            <a:r>
              <a:rPr lang="en-US" altLang="zh-TW" sz="2000" dirty="0" smtClean="0">
                <a:latin typeface="Symbol" panose="05050102010706020507" pitchFamily="18" charset="2"/>
              </a:rPr>
              <a:t>+</a:t>
            </a:r>
            <a:r>
              <a:rPr lang="en-US" altLang="zh-TW" sz="2000" dirty="0" smtClean="0"/>
              <a:t>':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/>
              <a:t>( </a:t>
            </a:r>
            <a:r>
              <a:rPr lang="en-US" altLang="zh-TW" sz="2000" i="1" dirty="0" err="1"/>
              <a:t>op</a:t>
            </a:r>
            <a:r>
              <a:rPr lang="en-US" altLang="zh-TW" sz="2000" dirty="0" err="1"/>
              <a:t>1</a:t>
            </a:r>
            <a:r>
              <a:rPr lang="en-US" altLang="zh-TW" sz="2000" dirty="0"/>
              <a:t> </a:t>
            </a:r>
            <a:r>
              <a:rPr lang="en-US" altLang="zh-TW" sz="2000" dirty="0">
                <a:latin typeface="Symbol" panose="05050102010706020507" pitchFamily="18" charset="2"/>
              </a:rPr>
              <a:t>+</a:t>
            </a:r>
            <a:r>
              <a:rPr lang="en-US" altLang="zh-TW" sz="2000" dirty="0"/>
              <a:t> </a:t>
            </a:r>
            <a:r>
              <a:rPr lang="en-US" altLang="zh-TW" sz="2000" i="1" dirty="0" err="1"/>
              <a:t>op</a:t>
            </a:r>
            <a:r>
              <a:rPr lang="en-US" altLang="zh-TW" sz="2000" dirty="0" err="1"/>
              <a:t>2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	</a:t>
            </a:r>
            <a:r>
              <a:rPr lang="en-US" altLang="zh-TW" sz="2000" b="1" dirty="0" smtClean="0"/>
              <a:t>break</a:t>
            </a:r>
            <a:r>
              <a:rPr lang="en-US" altLang="zh-TW" sz="2000" b="1" dirty="0"/>
              <a:t>;</a:t>
            </a:r>
          </a:p>
          <a:p>
            <a:pPr>
              <a:tabLst>
                <a:tab pos="540000" algn="l"/>
                <a:tab pos="1080000" algn="l"/>
                <a:tab pos="1620000" algn="l"/>
                <a:tab pos="2610000" algn="l"/>
                <a:tab pos="5400000" algn="l"/>
              </a:tabLst>
            </a:pPr>
            <a:r>
              <a:rPr lang="en-US" altLang="zh-TW" sz="2000" dirty="0" smtClean="0"/>
              <a:t>			</a:t>
            </a:r>
            <a:r>
              <a:rPr lang="en-US" altLang="zh-TW" sz="2000" b="1" dirty="0" smtClean="0"/>
              <a:t>case</a:t>
            </a:r>
            <a:r>
              <a:rPr lang="en-US" altLang="zh-TW" sz="2000" dirty="0" smtClean="0"/>
              <a:t> '</a:t>
            </a:r>
            <a:r>
              <a:rPr lang="en-US" altLang="zh-TW" sz="2000" dirty="0" smtClean="0">
                <a:latin typeface="Symbol" panose="05050102010706020507" pitchFamily="18" charset="2"/>
              </a:rPr>
              <a:t>-</a:t>
            </a:r>
            <a:r>
              <a:rPr lang="en-US" altLang="zh-TW" sz="2000" dirty="0" smtClean="0"/>
              <a:t>':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/>
              <a:t>( </a:t>
            </a:r>
            <a:r>
              <a:rPr lang="en-US" altLang="zh-TW" sz="2000" i="1" dirty="0" err="1"/>
              <a:t>op</a:t>
            </a:r>
            <a:r>
              <a:rPr lang="en-US" altLang="zh-TW" sz="2000" dirty="0" err="1"/>
              <a:t>1</a:t>
            </a:r>
            <a:r>
              <a:rPr lang="en-US" altLang="zh-TW" sz="2000" dirty="0"/>
              <a:t> </a:t>
            </a:r>
            <a:r>
              <a:rPr lang="en-US" altLang="zh-TW" sz="2000" dirty="0">
                <a:latin typeface="Symbol" panose="05050102010706020507" pitchFamily="18" charset="2"/>
              </a:rPr>
              <a:t>-</a:t>
            </a:r>
            <a:r>
              <a:rPr lang="en-US" altLang="zh-TW" sz="2000" dirty="0"/>
              <a:t> </a:t>
            </a:r>
            <a:r>
              <a:rPr lang="en-US" altLang="zh-TW" sz="2000" i="1" dirty="0" err="1"/>
              <a:t>op</a:t>
            </a:r>
            <a:r>
              <a:rPr lang="en-US" altLang="zh-TW" sz="2000" dirty="0" err="1"/>
              <a:t>2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	</a:t>
            </a:r>
            <a:r>
              <a:rPr lang="en-US" altLang="zh-TW" sz="2000" b="1" dirty="0" smtClean="0"/>
              <a:t>break</a:t>
            </a:r>
            <a:r>
              <a:rPr lang="en-US" altLang="zh-TW" sz="2000" b="1" dirty="0"/>
              <a:t>;</a:t>
            </a:r>
          </a:p>
          <a:p>
            <a:pPr>
              <a:tabLst>
                <a:tab pos="540000" algn="l"/>
                <a:tab pos="1080000" algn="l"/>
                <a:tab pos="1620000" algn="l"/>
                <a:tab pos="2610000" algn="l"/>
                <a:tab pos="5400000" algn="l"/>
              </a:tabLst>
            </a:pPr>
            <a:r>
              <a:rPr lang="en-US" altLang="zh-TW" sz="2000" dirty="0" smtClean="0"/>
              <a:t>			</a:t>
            </a:r>
            <a:r>
              <a:rPr lang="en-US" altLang="zh-TW" sz="2000" b="1" dirty="0" smtClean="0"/>
              <a:t>case</a:t>
            </a:r>
            <a:r>
              <a:rPr lang="en-US" altLang="zh-TW" sz="2000" dirty="0" smtClean="0"/>
              <a:t> '</a:t>
            </a:r>
            <a:r>
              <a:rPr lang="en-US" altLang="zh-TW" sz="2000" dirty="0" smtClean="0">
                <a:latin typeface="Symbol" panose="05050102010706020507" pitchFamily="18" charset="2"/>
              </a:rPr>
              <a:t>*</a:t>
            </a:r>
            <a:r>
              <a:rPr lang="en-US" altLang="zh-TW" sz="2000" dirty="0" smtClean="0"/>
              <a:t>':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/>
              <a:t>( </a:t>
            </a:r>
            <a:r>
              <a:rPr lang="en-US" altLang="zh-TW" sz="2000" i="1" dirty="0" err="1"/>
              <a:t>op</a:t>
            </a:r>
            <a:r>
              <a:rPr lang="en-US" altLang="zh-TW" sz="2000" dirty="0" err="1"/>
              <a:t>1</a:t>
            </a:r>
            <a:r>
              <a:rPr lang="en-US" altLang="zh-TW" sz="2000" dirty="0"/>
              <a:t> </a:t>
            </a:r>
            <a:r>
              <a:rPr lang="en-US" altLang="zh-TW" sz="2000" dirty="0">
                <a:latin typeface="Symbol" panose="05050102010706020507" pitchFamily="18" charset="2"/>
              </a:rPr>
              <a:t>*</a:t>
            </a:r>
            <a:r>
              <a:rPr lang="en-US" altLang="zh-TW" sz="2000" dirty="0"/>
              <a:t> </a:t>
            </a:r>
            <a:r>
              <a:rPr lang="en-US" altLang="zh-TW" sz="2000" i="1" dirty="0" err="1"/>
              <a:t>op</a:t>
            </a:r>
            <a:r>
              <a:rPr lang="en-US" altLang="zh-TW" sz="2000" dirty="0" err="1"/>
              <a:t>2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	</a:t>
            </a:r>
            <a:r>
              <a:rPr lang="en-US" altLang="zh-TW" sz="2000" b="1" dirty="0" smtClean="0"/>
              <a:t>break</a:t>
            </a:r>
            <a:r>
              <a:rPr lang="en-US" altLang="zh-TW" sz="2000" b="1" dirty="0"/>
              <a:t>;</a:t>
            </a:r>
          </a:p>
          <a:p>
            <a:pPr>
              <a:tabLst>
                <a:tab pos="540000" algn="l"/>
                <a:tab pos="1080000" algn="l"/>
                <a:tab pos="1620000" algn="l"/>
                <a:tab pos="2610000" algn="l"/>
                <a:tab pos="5400000" algn="l"/>
              </a:tabLst>
            </a:pPr>
            <a:r>
              <a:rPr lang="en-US" altLang="zh-TW" sz="2000" dirty="0" smtClean="0"/>
              <a:t>			</a:t>
            </a:r>
            <a:r>
              <a:rPr lang="en-US" altLang="zh-TW" sz="2000" b="1" dirty="0" smtClean="0"/>
              <a:t>case</a:t>
            </a:r>
            <a:r>
              <a:rPr lang="en-US" altLang="zh-TW" sz="2000" dirty="0" smtClean="0"/>
              <a:t> '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sz="2000" dirty="0" smtClean="0"/>
              <a:t>':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/>
              <a:t>( </a:t>
            </a:r>
            <a:r>
              <a:rPr lang="en-US" altLang="zh-TW" sz="2000" i="1" dirty="0" err="1"/>
              <a:t>op</a:t>
            </a:r>
            <a:r>
              <a:rPr lang="en-US" altLang="zh-TW" sz="2000" dirty="0" err="1"/>
              <a:t>1</a:t>
            </a:r>
            <a:r>
              <a:rPr lang="en-US" altLang="zh-TW" sz="2000" dirty="0"/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en-US" altLang="zh-TW" sz="2000" dirty="0"/>
              <a:t> </a:t>
            </a:r>
            <a:r>
              <a:rPr lang="en-US" altLang="zh-TW" sz="2000" i="1" dirty="0" err="1"/>
              <a:t>op</a:t>
            </a:r>
            <a:r>
              <a:rPr lang="en-US" altLang="zh-TW" sz="2000" dirty="0" err="1"/>
              <a:t>2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	</a:t>
            </a:r>
            <a:r>
              <a:rPr lang="en-US" altLang="zh-TW" sz="2000" b="1" dirty="0" smtClean="0"/>
              <a:t>break</a:t>
            </a:r>
            <a:r>
              <a:rPr lang="en-US" altLang="zh-TW" sz="2000" b="1" dirty="0"/>
              <a:t>;</a:t>
            </a:r>
          </a:p>
          <a:p>
            <a:pPr>
              <a:tabLst>
                <a:tab pos="540000" algn="l"/>
                <a:tab pos="1080000" algn="l"/>
                <a:tab pos="1620000" algn="l"/>
                <a:tab pos="2610000" algn="l"/>
                <a:tab pos="5400000" algn="l"/>
              </a:tabLst>
            </a:pPr>
            <a:r>
              <a:rPr lang="en-US" altLang="zh-TW" sz="2000" dirty="0" smtClean="0"/>
              <a:t>			</a:t>
            </a:r>
            <a:r>
              <a:rPr lang="en-US" altLang="zh-TW" sz="2000" b="1" dirty="0" smtClean="0"/>
              <a:t>case</a:t>
            </a:r>
            <a:r>
              <a:rPr lang="en-US" altLang="zh-TW" sz="2000" dirty="0" smtClean="0"/>
              <a:t> '</a:t>
            </a:r>
            <a:r>
              <a:rPr lang="en-US" altLang="zh-TW" sz="2000" dirty="0" smtClean="0">
                <a:latin typeface="Symbol" panose="05050102010706020507" pitchFamily="18" charset="2"/>
              </a:rPr>
              <a:t>%</a:t>
            </a:r>
            <a:r>
              <a:rPr lang="en-US" altLang="zh-TW" sz="2000" dirty="0" smtClean="0"/>
              <a:t>':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/>
              <a:t>( </a:t>
            </a:r>
            <a:r>
              <a:rPr lang="en-US" altLang="zh-TW" sz="2000" i="1" dirty="0" err="1"/>
              <a:t>op</a:t>
            </a:r>
            <a:r>
              <a:rPr lang="en-US" altLang="zh-TW" sz="2000" dirty="0" err="1"/>
              <a:t>1</a:t>
            </a:r>
            <a:r>
              <a:rPr lang="en-US" altLang="zh-TW" sz="2000" dirty="0"/>
              <a:t> % </a:t>
            </a:r>
            <a:r>
              <a:rPr lang="en-US" altLang="zh-TW" sz="2000" i="1" dirty="0" err="1"/>
              <a:t>op</a:t>
            </a:r>
            <a:r>
              <a:rPr lang="en-US" altLang="zh-TW" sz="2000" dirty="0" err="1"/>
              <a:t>2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	</a:t>
            </a:r>
            <a:r>
              <a:rPr lang="en-US" altLang="zh-TW" sz="2000" b="1" dirty="0" smtClean="0"/>
              <a:t>break</a:t>
            </a:r>
            <a:r>
              <a:rPr lang="en-US" altLang="zh-TW" sz="2000" b="1" dirty="0"/>
              <a:t>;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</a:t>
            </a:r>
            <a:r>
              <a:rPr lang="en-US" altLang="zh-TW" sz="2000" b="1" dirty="0" smtClean="0"/>
              <a:t>}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}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}</a:t>
            </a:r>
            <a:endParaRPr lang="zh-TW" altLang="en-US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5E85F-9D29-43CD-9E12-BE6708385A78}" type="slidenum">
              <a:rPr lang="zh-TW" altLang="en-US" smtClean="0"/>
              <a:pPr>
                <a:defRPr/>
              </a:pPr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6598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/>
          </p:cNvSpPr>
          <p:nvPr>
            <p:ph type="title"/>
          </p:nvPr>
        </p:nvSpPr>
        <p:spPr>
          <a:xfrm>
            <a:off x="251460" y="260350"/>
            <a:ext cx="8641080" cy="864362"/>
          </a:xfrm>
        </p:spPr>
        <p:txBody>
          <a:bodyPr/>
          <a:lstStyle/>
          <a:p>
            <a:r>
              <a:rPr lang="en-US" altLang="zh-TW" dirty="0" smtClean="0"/>
              <a:t>Infix to Postfix</a:t>
            </a:r>
            <a:endParaRPr lang="zh-TW" altLang="en-US" dirty="0" smtClean="0"/>
          </a:p>
        </p:txBody>
      </p:sp>
      <p:sp>
        <p:nvSpPr>
          <p:cNvPr id="33795" name="內容版面配置區 2"/>
          <p:cNvSpPr>
            <a:spLocks noGrp="1"/>
          </p:cNvSpPr>
          <p:nvPr>
            <p:ph idx="1"/>
          </p:nvPr>
        </p:nvSpPr>
        <p:spPr>
          <a:xfrm>
            <a:off x="2699766" y="2276856"/>
            <a:ext cx="3744468" cy="1584198"/>
          </a:xfrm>
        </p:spPr>
        <p:txBody>
          <a:bodyPr/>
          <a:lstStyle/>
          <a:p>
            <a:pPr algn="ctr" eaLnBrk="1" hangingPunct="1"/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</a:t>
            </a:r>
            <a:r>
              <a:rPr lang="en-US" altLang="zh-TW" sz="2800" b="1" dirty="0" smtClean="0">
                <a:latin typeface="Symbol" pitchFamily="18" charset="2"/>
              </a:rPr>
              <a:t>/</a:t>
            </a:r>
            <a:r>
              <a:rPr lang="en-US" altLang="zh-TW" sz="2800" dirty="0" smtClean="0"/>
              <a:t>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latin typeface="Symbol" pitchFamily="18" charset="2"/>
              </a:rPr>
              <a:t>-</a:t>
            </a:r>
            <a:r>
              <a:rPr lang="en-US" altLang="zh-TW" sz="2800" dirty="0" smtClean="0"/>
              <a:t> </a:t>
            </a:r>
            <a:r>
              <a:rPr lang="en-US" altLang="zh-TW" sz="2800" i="1" dirty="0" smtClean="0"/>
              <a:t>c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latin typeface="Symbol" pitchFamily="18" charset="2"/>
              </a:rPr>
              <a:t>+</a:t>
            </a:r>
            <a:r>
              <a:rPr lang="en-US" altLang="zh-TW" sz="2800" dirty="0" smtClean="0"/>
              <a:t> </a:t>
            </a:r>
            <a:r>
              <a:rPr lang="en-US" altLang="zh-TW" sz="2800" i="1" dirty="0" smtClean="0"/>
              <a:t>d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latin typeface="Symbol" pitchFamily="18" charset="2"/>
              </a:rPr>
              <a:t>*</a:t>
            </a:r>
            <a:r>
              <a:rPr lang="en-US" altLang="zh-TW" sz="2800" dirty="0" smtClean="0"/>
              <a:t> </a:t>
            </a:r>
            <a:r>
              <a:rPr lang="en-US" altLang="zh-TW" sz="2800" i="1" dirty="0" smtClean="0"/>
              <a:t>e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latin typeface="Symbol" pitchFamily="18" charset="2"/>
              </a:rPr>
              <a:t>-</a:t>
            </a:r>
            <a:r>
              <a:rPr lang="en-US" altLang="zh-TW" sz="2800" dirty="0" smtClean="0"/>
              <a:t>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</a:t>
            </a:r>
            <a:r>
              <a:rPr lang="en-US" altLang="zh-TW" sz="2800" dirty="0" smtClean="0">
                <a:latin typeface="Symbol" pitchFamily="18" charset="2"/>
              </a:rPr>
              <a:t>*</a:t>
            </a:r>
            <a:r>
              <a:rPr lang="en-US" altLang="zh-TW" sz="2800" dirty="0" smtClean="0"/>
              <a:t> </a:t>
            </a:r>
            <a:r>
              <a:rPr lang="en-US" altLang="zh-TW" sz="2800" i="1" dirty="0" smtClean="0"/>
              <a:t>c</a:t>
            </a:r>
          </a:p>
          <a:p>
            <a:pPr algn="ctr" eaLnBrk="1" hangingPunct="1"/>
            <a:endParaRPr lang="en-US" altLang="zh-TW" sz="2800" i="1" dirty="0"/>
          </a:p>
          <a:p>
            <a:pPr algn="ctr" eaLnBrk="1" hangingPunct="1"/>
            <a:r>
              <a:rPr lang="en-US" altLang="zh-TW" sz="2800" i="1" dirty="0"/>
              <a:t>a</a:t>
            </a:r>
            <a:r>
              <a:rPr lang="en-US" altLang="zh-TW" sz="2800" dirty="0"/>
              <a:t> </a:t>
            </a:r>
            <a:r>
              <a:rPr lang="en-US" altLang="zh-TW" sz="2800" i="1" dirty="0"/>
              <a:t>b</a:t>
            </a:r>
            <a:r>
              <a:rPr lang="en-US" altLang="zh-TW" sz="2800" dirty="0">
                <a:latin typeface="Symbol" pitchFamily="18" charset="2"/>
              </a:rPr>
              <a:t> </a:t>
            </a:r>
            <a:r>
              <a:rPr lang="en-US" altLang="zh-TW" sz="2800" b="1" dirty="0">
                <a:latin typeface="Symbol" pitchFamily="18" charset="2"/>
              </a:rPr>
              <a:t>/</a:t>
            </a:r>
            <a:r>
              <a:rPr lang="en-US" altLang="zh-TW" sz="2800" dirty="0"/>
              <a:t> </a:t>
            </a:r>
            <a:r>
              <a:rPr lang="en-US" altLang="zh-TW" sz="2800" i="1" dirty="0"/>
              <a:t>c</a:t>
            </a:r>
            <a:r>
              <a:rPr lang="en-US" altLang="zh-TW" sz="2800" dirty="0">
                <a:latin typeface="Symbol" pitchFamily="18" charset="2"/>
              </a:rPr>
              <a:t> -</a:t>
            </a:r>
            <a:r>
              <a:rPr lang="en-US" altLang="zh-TW" sz="2800" dirty="0"/>
              <a:t> </a:t>
            </a:r>
            <a:r>
              <a:rPr lang="en-US" altLang="zh-TW" sz="2800" i="1" dirty="0"/>
              <a:t>d</a:t>
            </a:r>
            <a:r>
              <a:rPr lang="en-US" altLang="zh-TW" sz="2800" dirty="0"/>
              <a:t> </a:t>
            </a:r>
            <a:r>
              <a:rPr lang="en-US" altLang="zh-TW" sz="2800" i="1" dirty="0"/>
              <a:t>e</a:t>
            </a:r>
            <a:r>
              <a:rPr lang="en-US" altLang="zh-TW" sz="2800" dirty="0">
                <a:latin typeface="Symbol" pitchFamily="18" charset="2"/>
              </a:rPr>
              <a:t> * +</a:t>
            </a:r>
            <a:r>
              <a:rPr lang="en-US" altLang="zh-TW" sz="2800" dirty="0"/>
              <a:t> </a:t>
            </a:r>
            <a:r>
              <a:rPr lang="en-US" altLang="zh-TW" sz="2800" i="1" dirty="0"/>
              <a:t>a</a:t>
            </a:r>
            <a:r>
              <a:rPr lang="en-US" altLang="zh-TW" sz="2800" dirty="0"/>
              <a:t> </a:t>
            </a:r>
            <a:r>
              <a:rPr lang="en-US" altLang="zh-TW" sz="2800" i="1" dirty="0"/>
              <a:t>c</a:t>
            </a:r>
            <a:r>
              <a:rPr lang="en-US" altLang="zh-TW" sz="2800" dirty="0">
                <a:latin typeface="Symbol" pitchFamily="18" charset="2"/>
              </a:rPr>
              <a:t> * -</a:t>
            </a:r>
            <a:endParaRPr lang="en-US" altLang="zh-TW" sz="2800" dirty="0" smtClean="0"/>
          </a:p>
        </p:txBody>
      </p:sp>
      <p:sp>
        <p:nvSpPr>
          <p:cNvPr id="33796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459788" y="6453188"/>
            <a:ext cx="433387" cy="288925"/>
          </a:xfrm>
          <a:noFill/>
        </p:spPr>
        <p:txBody>
          <a:bodyPr/>
          <a:lstStyle/>
          <a:p>
            <a:fld id="{5942EDA2-AE3F-46D4-988B-9B9007AA3290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33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 3.3 [</a:t>
            </a:r>
            <a:r>
              <a:rPr lang="en-US" altLang="zh-TW" i="1" smtClean="0"/>
              <a:t>Simple expression</a:t>
            </a:r>
            <a:r>
              <a:rPr lang="en-US" altLang="zh-TW" smtClean="0"/>
              <a:t>]</a:t>
            </a:r>
            <a:endParaRPr lang="zh-TW" altLang="en-US" smtClean="0"/>
          </a:p>
        </p:txBody>
      </p:sp>
      <p:sp>
        <p:nvSpPr>
          <p:cNvPr id="37891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C415847-69C8-474A-831C-01F72E4C531A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34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1700213"/>
          <a:ext cx="259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05063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endParaRPr lang="zh-TW" altLang="en-US" dirty="0">
              <a:ln w="19050"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7934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37935" name="文字方塊 8"/>
          <p:cNvSpPr txBox="1">
            <a:spLocks noChangeArrowheads="1"/>
          </p:cNvSpPr>
          <p:nvPr/>
        </p:nvSpPr>
        <p:spPr bwMode="auto">
          <a:xfrm>
            <a:off x="2260600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 3.3 [</a:t>
            </a:r>
            <a:r>
              <a:rPr lang="en-US" altLang="zh-TW" i="1" smtClean="0"/>
              <a:t>Simple expression</a:t>
            </a:r>
            <a:r>
              <a:rPr lang="en-US" altLang="zh-TW" smtClean="0"/>
              <a:t>]</a:t>
            </a:r>
            <a:endParaRPr lang="zh-TW" altLang="en-US" smtClean="0"/>
          </a:p>
        </p:txBody>
      </p:sp>
      <p:sp>
        <p:nvSpPr>
          <p:cNvPr id="38915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09A7140-4F61-433B-A55D-E7A08E4621F5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35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1700213"/>
          <a:ext cx="259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05063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</a:t>
            </a:r>
            <a:endParaRPr lang="zh-TW" altLang="en-US" sz="24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8958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38959" name="文字方塊 8"/>
          <p:cNvSpPr txBox="1">
            <a:spLocks noChangeArrowheads="1"/>
          </p:cNvSpPr>
          <p:nvPr/>
        </p:nvSpPr>
        <p:spPr bwMode="auto">
          <a:xfrm>
            <a:off x="2260600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3.3 [</a:t>
            </a:r>
            <a:r>
              <a:rPr lang="en-US" altLang="zh-TW" i="1" dirty="0" smtClean="0"/>
              <a:t>Simple expression</a:t>
            </a:r>
            <a:r>
              <a:rPr lang="en-US" altLang="zh-TW" dirty="0" smtClean="0"/>
              <a:t>]</a:t>
            </a:r>
            <a:endParaRPr lang="zh-TW" altLang="en-US" dirty="0" smtClean="0"/>
          </a:p>
        </p:txBody>
      </p:sp>
      <p:sp>
        <p:nvSpPr>
          <p:cNvPr id="3993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3FB0B1-FB74-4115-976C-8B252F52C8B5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36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1700213"/>
          <a:ext cx="259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05063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</a:t>
            </a:r>
            <a:endParaRPr lang="zh-TW" altLang="en-US" sz="24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982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39983" name="文字方塊 8"/>
          <p:cNvSpPr txBox="1">
            <a:spLocks noChangeArrowheads="1"/>
          </p:cNvSpPr>
          <p:nvPr/>
        </p:nvSpPr>
        <p:spPr bwMode="auto">
          <a:xfrm>
            <a:off x="2260600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 3.3 [</a:t>
            </a:r>
            <a:r>
              <a:rPr lang="en-US" altLang="zh-TW" i="1" smtClean="0"/>
              <a:t>Simple expression</a:t>
            </a:r>
            <a:r>
              <a:rPr lang="en-US" altLang="zh-TW" smtClean="0"/>
              <a:t>]</a:t>
            </a:r>
            <a:endParaRPr lang="zh-TW" altLang="en-US" smtClean="0"/>
          </a:p>
        </p:txBody>
      </p:sp>
      <p:sp>
        <p:nvSpPr>
          <p:cNvPr id="40963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AA3CE68-303D-442A-974D-F058B958E6AD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37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1700213"/>
          <a:ext cx="259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05063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006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41007" name="文字方塊 8"/>
          <p:cNvSpPr txBox="1">
            <a:spLocks noChangeArrowheads="1"/>
          </p:cNvSpPr>
          <p:nvPr/>
        </p:nvSpPr>
        <p:spPr bwMode="auto">
          <a:xfrm>
            <a:off x="2260600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 3.3 [</a:t>
            </a:r>
            <a:r>
              <a:rPr lang="en-US" altLang="zh-TW" i="1" smtClean="0"/>
              <a:t>Simple expression</a:t>
            </a:r>
            <a:r>
              <a:rPr lang="en-US" altLang="zh-TW" smtClean="0"/>
              <a:t>]</a:t>
            </a:r>
            <a:endParaRPr lang="zh-TW" altLang="en-US" smtClean="0"/>
          </a:p>
        </p:txBody>
      </p:sp>
      <p:sp>
        <p:nvSpPr>
          <p:cNvPr id="41987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63198C8-E539-46C6-A19A-3818BAAF5902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38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1700213"/>
          <a:ext cx="259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05063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030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42031" name="文字方塊 8"/>
          <p:cNvSpPr txBox="1">
            <a:spLocks noChangeArrowheads="1"/>
          </p:cNvSpPr>
          <p:nvPr/>
        </p:nvSpPr>
        <p:spPr bwMode="auto">
          <a:xfrm>
            <a:off x="2260600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 3.3 [</a:t>
            </a:r>
            <a:r>
              <a:rPr lang="en-US" altLang="zh-TW" i="1" smtClean="0"/>
              <a:t>Simple expression</a:t>
            </a:r>
            <a:r>
              <a:rPr lang="en-US" altLang="zh-TW" smtClean="0"/>
              <a:t>]</a:t>
            </a:r>
            <a:endParaRPr lang="zh-TW" altLang="en-US" smtClean="0"/>
          </a:p>
        </p:txBody>
      </p:sp>
      <p:sp>
        <p:nvSpPr>
          <p:cNvPr id="43011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69B84F8-B0D0-42CC-8095-350021E22C9B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39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1700213"/>
          <a:ext cx="259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05063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abc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054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43055" name="文字方塊 8"/>
          <p:cNvSpPr txBox="1">
            <a:spLocks noChangeArrowheads="1"/>
          </p:cNvSpPr>
          <p:nvPr/>
        </p:nvSpPr>
        <p:spPr bwMode="auto">
          <a:xfrm>
            <a:off x="2260600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250825" y="548640"/>
            <a:ext cx="8640000" cy="4464558"/>
          </a:xfrm>
        </p:spPr>
        <p:txBody>
          <a:bodyPr/>
          <a:lstStyle/>
          <a:p>
            <a:pPr>
              <a:spcBef>
                <a:spcPts val="480"/>
              </a:spcBef>
            </a:pPr>
            <a:r>
              <a:rPr lang="en-US" altLang="zh-TW" b="1" dirty="0"/>
              <a:t>void</a:t>
            </a:r>
            <a:r>
              <a:rPr lang="en-US" altLang="zh-TW" dirty="0"/>
              <a:t> </a:t>
            </a:r>
            <a:r>
              <a:rPr lang="en-US" altLang="zh-TW" i="1" dirty="0" err="1" smtClean="0"/>
              <a:t>Eval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expression</a:t>
            </a:r>
            <a:r>
              <a:rPr lang="en-US" altLang="zh-TW" dirty="0" smtClean="0"/>
              <a:t> </a:t>
            </a:r>
            <a:r>
              <a:rPr lang="en-US" altLang="zh-TW" i="1" dirty="0"/>
              <a:t>e</a:t>
            </a:r>
            <a:r>
              <a:rPr lang="en-US" altLang="zh-TW" dirty="0"/>
              <a:t>)</a:t>
            </a:r>
          </a:p>
          <a:p>
            <a:pPr>
              <a:spcBef>
                <a:spcPts val="480"/>
              </a:spcBef>
              <a:tabLst>
                <a:tab pos="177800" algn="l"/>
              </a:tabLst>
            </a:pPr>
            <a:r>
              <a:rPr lang="en-US" altLang="zh-TW" dirty="0" smtClean="0"/>
              <a:t>{	</a:t>
            </a:r>
            <a:r>
              <a:rPr lang="en-US" altLang="zh-TW" b="1" dirty="0" smtClean="0"/>
              <a:t>//</a:t>
            </a:r>
            <a:r>
              <a:rPr lang="en-US" altLang="zh-TW" dirty="0" smtClean="0"/>
              <a:t> </a:t>
            </a:r>
            <a:r>
              <a:rPr lang="en-US" altLang="zh-TW" dirty="0"/>
              <a:t>Evaluate the postfix expression </a:t>
            </a:r>
            <a:r>
              <a:rPr lang="en-US" altLang="zh-TW" i="1" dirty="0"/>
              <a:t>e</a:t>
            </a:r>
            <a:r>
              <a:rPr lang="en-US" altLang="zh-TW" dirty="0"/>
              <a:t>. It is </a:t>
            </a:r>
            <a:r>
              <a:rPr lang="en-US" altLang="zh-TW" dirty="0" smtClean="0"/>
              <a:t>assumed that </a:t>
            </a:r>
            <a:r>
              <a:rPr lang="en-US" altLang="zh-TW" dirty="0"/>
              <a:t>the last token ( a </a:t>
            </a:r>
            <a:r>
              <a:rPr lang="en-US" altLang="zh-TW" dirty="0" smtClean="0"/>
              <a:t>token</a:t>
            </a:r>
          </a:p>
          <a:p>
            <a:pPr>
              <a:spcBef>
                <a:spcPts val="480"/>
              </a:spcBef>
              <a:tabLst>
                <a:tab pos="177800" algn="l"/>
              </a:tabLst>
            </a:pPr>
            <a:r>
              <a:rPr lang="en-US" altLang="zh-TW" dirty="0" smtClean="0"/>
              <a:t>	</a:t>
            </a:r>
            <a:r>
              <a:rPr lang="en-US" altLang="zh-TW" b="1" dirty="0" smtClean="0"/>
              <a:t>//</a:t>
            </a:r>
            <a:r>
              <a:rPr lang="en-US" altLang="zh-TW" dirty="0" smtClean="0"/>
              <a:t> </a:t>
            </a:r>
            <a:r>
              <a:rPr lang="en-US" altLang="zh-TW" dirty="0"/>
              <a:t>is either an operator</a:t>
            </a:r>
            <a:r>
              <a:rPr lang="en-US" altLang="zh-TW" dirty="0" smtClean="0"/>
              <a:t>, operand</a:t>
            </a:r>
            <a:r>
              <a:rPr lang="en-US" altLang="zh-TW" dirty="0"/>
              <a:t>, or </a:t>
            </a:r>
            <a:r>
              <a:rPr lang="en-US" altLang="zh-TW" dirty="0" smtClean="0"/>
              <a:t>'</a:t>
            </a:r>
            <a:r>
              <a:rPr lang="en-US" altLang="zh-TW" b="1" dirty="0" smtClean="0"/>
              <a:t>#</a:t>
            </a:r>
            <a:r>
              <a:rPr lang="en-US" altLang="zh-TW" dirty="0" smtClean="0"/>
              <a:t>') </a:t>
            </a:r>
            <a:r>
              <a:rPr lang="en-US" altLang="zh-TW" dirty="0"/>
              <a:t>in </a:t>
            </a:r>
            <a:r>
              <a:rPr lang="en-US" altLang="zh-TW" i="1" dirty="0"/>
              <a:t>e</a:t>
            </a:r>
            <a:r>
              <a:rPr lang="en-US" altLang="zh-TW" dirty="0"/>
              <a:t> is </a:t>
            </a:r>
            <a:r>
              <a:rPr lang="en-US" altLang="zh-TW" dirty="0" smtClean="0"/>
              <a:t>'</a:t>
            </a:r>
            <a:r>
              <a:rPr lang="en-US" altLang="zh-TW" b="1" dirty="0" smtClean="0"/>
              <a:t>#</a:t>
            </a:r>
            <a:r>
              <a:rPr lang="en-US" altLang="zh-TW" dirty="0" smtClean="0"/>
              <a:t>'. </a:t>
            </a:r>
            <a:r>
              <a:rPr lang="en-US" altLang="zh-TW" dirty="0"/>
              <a:t>A function </a:t>
            </a:r>
            <a:r>
              <a:rPr lang="en-US" altLang="zh-TW" i="1" dirty="0" err="1" smtClean="0"/>
              <a:t>NextToken</a:t>
            </a:r>
            <a:r>
              <a:rPr lang="en-US" altLang="zh-TW" dirty="0" smtClean="0"/>
              <a:t> is</a:t>
            </a:r>
          </a:p>
          <a:p>
            <a:pPr>
              <a:spcBef>
                <a:spcPts val="480"/>
              </a:spcBef>
              <a:tabLst>
                <a:tab pos="177800" algn="l"/>
              </a:tabLst>
            </a:pPr>
            <a:r>
              <a:rPr lang="en-US" altLang="zh-TW" dirty="0" smtClean="0"/>
              <a:t>	</a:t>
            </a:r>
            <a:r>
              <a:rPr lang="en-US" altLang="zh-TW" b="1" dirty="0" smtClean="0"/>
              <a:t>//</a:t>
            </a:r>
            <a:r>
              <a:rPr lang="en-US" altLang="zh-TW" dirty="0" smtClean="0"/>
              <a:t> </a:t>
            </a:r>
            <a:r>
              <a:rPr lang="en-US" altLang="zh-TW" dirty="0"/>
              <a:t>used to get the next token from </a:t>
            </a:r>
            <a:r>
              <a:rPr lang="en-US" altLang="zh-TW" i="1" dirty="0"/>
              <a:t>e</a:t>
            </a:r>
            <a:r>
              <a:rPr lang="en-US" altLang="zh-TW" dirty="0"/>
              <a:t>. The </a:t>
            </a:r>
            <a:r>
              <a:rPr lang="en-US" altLang="zh-TW" dirty="0" smtClean="0"/>
              <a:t>function uses </a:t>
            </a:r>
            <a:r>
              <a:rPr lang="en-US" altLang="zh-TW" dirty="0"/>
              <a:t>the stack </a:t>
            </a:r>
            <a:r>
              <a:rPr lang="en-US" altLang="zh-TW" i="1" dirty="0" smtClean="0"/>
              <a:t>stack</a:t>
            </a:r>
            <a:endParaRPr lang="en-US" altLang="zh-TW" i="1" dirty="0"/>
          </a:p>
          <a:p>
            <a:pPr marL="541338">
              <a:spcBef>
                <a:spcPts val="480"/>
              </a:spcBef>
            </a:pPr>
            <a:r>
              <a:rPr lang="en-US" altLang="zh-TW" i="1" dirty="0" smtClean="0"/>
              <a:t>Stack</a:t>
            </a:r>
            <a:r>
              <a:rPr lang="en-US" altLang="zh-TW" dirty="0" smtClean="0">
                <a:latin typeface="Symbol" panose="05050102010706020507" pitchFamily="18" charset="2"/>
              </a:rPr>
              <a:t>&lt;</a:t>
            </a:r>
            <a:r>
              <a:rPr lang="en-US" altLang="zh-TW" i="1" dirty="0" smtClean="0"/>
              <a:t>Token</a:t>
            </a:r>
            <a:r>
              <a:rPr lang="en-US" altLang="zh-TW" dirty="0">
                <a:latin typeface="Symbol" panose="05050102010706020507" pitchFamily="18" charset="2"/>
              </a:rPr>
              <a:t>&gt;</a:t>
            </a:r>
            <a:r>
              <a:rPr lang="en-US" altLang="zh-TW" dirty="0"/>
              <a:t> </a:t>
            </a:r>
            <a:r>
              <a:rPr lang="en-US" altLang="zh-TW" i="1" dirty="0" smtClean="0"/>
              <a:t>stack</a:t>
            </a:r>
            <a:r>
              <a:rPr lang="en-US" altLang="zh-TW" b="1" dirty="0" smtClean="0"/>
              <a:t>;</a:t>
            </a:r>
            <a:r>
              <a:rPr lang="en-US" altLang="zh-TW" dirty="0" smtClean="0"/>
              <a:t>   </a:t>
            </a:r>
            <a:r>
              <a:rPr lang="en-US" altLang="zh-TW" b="1" dirty="0" smtClean="0"/>
              <a:t>//</a:t>
            </a:r>
            <a:r>
              <a:rPr lang="en-US" altLang="zh-TW" dirty="0" smtClean="0"/>
              <a:t> initialize </a:t>
            </a:r>
            <a:r>
              <a:rPr lang="en-US" altLang="zh-TW" i="1" dirty="0"/>
              <a:t>stack</a:t>
            </a:r>
          </a:p>
          <a:p>
            <a:pPr marL="541338">
              <a:spcBef>
                <a:spcPts val="480"/>
              </a:spcBef>
            </a:pPr>
            <a:r>
              <a:rPr lang="en-US" altLang="zh-TW" b="1" dirty="0" smtClean="0"/>
              <a:t>for</a:t>
            </a:r>
            <a:r>
              <a:rPr lang="en-US" altLang="zh-TW" dirty="0" smtClean="0"/>
              <a:t> (</a:t>
            </a:r>
            <a:r>
              <a:rPr lang="en-US" altLang="zh-TW" i="1" dirty="0" smtClean="0"/>
              <a:t>Token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anose="05050102010706020507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NextToken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e</a:t>
            </a:r>
            <a:r>
              <a:rPr lang="en-US" altLang="zh-TW" dirty="0" smtClean="0"/>
              <a:t>)</a:t>
            </a:r>
            <a:r>
              <a:rPr lang="en-US" altLang="zh-TW" b="1" dirty="0" smtClean="0"/>
              <a:t>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anose="05050102010706020507" pitchFamily="18" charset="2"/>
              </a:rPr>
              <a:t>!=</a:t>
            </a:r>
            <a:r>
              <a:rPr lang="en-US" altLang="zh-TW" dirty="0" smtClean="0"/>
              <a:t> '</a:t>
            </a:r>
            <a:r>
              <a:rPr lang="en-US" altLang="zh-TW" b="1" dirty="0" smtClean="0">
                <a:solidFill>
                  <a:srgbClr val="000000"/>
                </a:solidFill>
              </a:rPr>
              <a:t>#</a:t>
            </a:r>
            <a:r>
              <a:rPr lang="en-US" altLang="zh-TW" dirty="0" smtClean="0"/>
              <a:t>'</a:t>
            </a:r>
            <a:r>
              <a:rPr lang="en-US" altLang="zh-TW" b="1" dirty="0" smtClean="0"/>
              <a:t>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anose="05050102010706020507" pitchFamily="18" charset="2"/>
              </a:rPr>
              <a:t>=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NextToken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e</a:t>
            </a:r>
            <a:r>
              <a:rPr lang="en-US" altLang="zh-TW" dirty="0"/>
              <a:t>))</a:t>
            </a:r>
          </a:p>
          <a:p>
            <a:pPr marL="1074738">
              <a:spcBef>
                <a:spcPts val="480"/>
              </a:spcBef>
            </a:pPr>
            <a:r>
              <a:rPr lang="en-US" altLang="zh-TW" b="1" dirty="0" smtClean="0"/>
              <a:t>if</a:t>
            </a:r>
            <a:r>
              <a:rPr lang="en-US" altLang="zh-TW" dirty="0" smtClean="0"/>
              <a:t> (</a:t>
            </a:r>
            <a:r>
              <a:rPr lang="en-US" altLang="zh-TW" i="1" dirty="0"/>
              <a:t>x</a:t>
            </a:r>
            <a:r>
              <a:rPr lang="en-US" altLang="zh-TW" dirty="0"/>
              <a:t> is an operand) </a:t>
            </a:r>
            <a:r>
              <a:rPr lang="en-US" altLang="zh-TW" i="1" dirty="0" err="1" smtClean="0"/>
              <a:t>stack.Push</a:t>
            </a:r>
            <a:r>
              <a:rPr lang="en-US" altLang="zh-TW" dirty="0" smtClean="0"/>
              <a:t>(</a:t>
            </a:r>
            <a:r>
              <a:rPr lang="en-US" altLang="zh-TW" i="1" dirty="0" smtClean="0"/>
              <a:t>x</a:t>
            </a:r>
            <a:r>
              <a:rPr lang="en-US" altLang="zh-TW" dirty="0" smtClean="0"/>
              <a:t>) </a:t>
            </a:r>
            <a:r>
              <a:rPr lang="en-US" altLang="zh-TW" b="1" dirty="0" smtClean="0"/>
              <a:t>;</a:t>
            </a:r>
            <a:r>
              <a:rPr lang="en-US" altLang="zh-TW" dirty="0" smtClean="0"/>
              <a:t> </a:t>
            </a:r>
            <a:r>
              <a:rPr lang="en-US" altLang="zh-TW" b="1" dirty="0"/>
              <a:t>//</a:t>
            </a:r>
            <a:r>
              <a:rPr lang="en-US" altLang="zh-TW" dirty="0"/>
              <a:t> add </a:t>
            </a:r>
            <a:r>
              <a:rPr lang="en-US" altLang="zh-TW" dirty="0" smtClean="0"/>
              <a:t>to </a:t>
            </a:r>
            <a:r>
              <a:rPr lang="en-US" altLang="zh-TW" i="1" dirty="0" smtClean="0"/>
              <a:t>stack</a:t>
            </a:r>
            <a:endParaRPr lang="en-US" altLang="zh-TW" i="1" dirty="0"/>
          </a:p>
          <a:p>
            <a:pPr marL="1074738">
              <a:spcBef>
                <a:spcPts val="480"/>
              </a:spcBef>
            </a:pPr>
            <a:r>
              <a:rPr lang="en-US" altLang="zh-TW" b="1" dirty="0" smtClean="0"/>
              <a:t>else {//</a:t>
            </a:r>
            <a:r>
              <a:rPr lang="en-US" altLang="zh-TW" dirty="0" smtClean="0"/>
              <a:t> operator</a:t>
            </a:r>
            <a:endParaRPr lang="en-US" altLang="zh-TW" dirty="0"/>
          </a:p>
          <a:p>
            <a:pPr marL="1617663">
              <a:spcBef>
                <a:spcPts val="480"/>
              </a:spcBef>
            </a:pPr>
            <a:r>
              <a:rPr lang="en-US" altLang="zh-TW" dirty="0"/>
              <a:t>remove the correct number of operands </a:t>
            </a:r>
            <a:r>
              <a:rPr lang="en-US" altLang="zh-TW" dirty="0" smtClean="0"/>
              <a:t>for operator </a:t>
            </a:r>
            <a:r>
              <a:rPr lang="en-US" altLang="zh-TW" i="1" dirty="0"/>
              <a:t>x</a:t>
            </a:r>
            <a:r>
              <a:rPr lang="en-US" altLang="zh-TW" dirty="0"/>
              <a:t> from </a:t>
            </a:r>
            <a:r>
              <a:rPr lang="en-US" altLang="zh-TW" i="1" dirty="0" smtClean="0"/>
              <a:t>stack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pPr marL="1617663">
              <a:spcBef>
                <a:spcPts val="480"/>
              </a:spcBef>
            </a:pPr>
            <a:r>
              <a:rPr lang="en-US" altLang="zh-TW" dirty="0"/>
              <a:t>perform the operation </a:t>
            </a:r>
            <a:r>
              <a:rPr lang="en-US" altLang="zh-TW" i="1" dirty="0"/>
              <a:t>x</a:t>
            </a:r>
            <a:r>
              <a:rPr lang="en-US" altLang="zh-TW" dirty="0"/>
              <a:t> and store </a:t>
            </a:r>
            <a:r>
              <a:rPr lang="en-US" altLang="zh-TW" dirty="0" smtClean="0"/>
              <a:t>the result </a:t>
            </a:r>
            <a:r>
              <a:rPr lang="en-US" altLang="zh-TW" dirty="0"/>
              <a:t>(if any) onto the </a:t>
            </a:r>
            <a:r>
              <a:rPr lang="en-US" altLang="zh-TW" dirty="0" smtClean="0"/>
              <a:t>stack;</a:t>
            </a:r>
            <a:endParaRPr lang="en-US" altLang="zh-TW" dirty="0"/>
          </a:p>
          <a:p>
            <a:pPr marL="1074738">
              <a:spcBef>
                <a:spcPts val="480"/>
              </a:spcBef>
            </a:pPr>
            <a:r>
              <a:rPr lang="en-US" altLang="zh-TW" b="1" dirty="0" smtClean="0"/>
              <a:t>}</a:t>
            </a:r>
            <a:endParaRPr lang="en-US" altLang="zh-TW" b="1" dirty="0"/>
          </a:p>
          <a:p>
            <a:pPr>
              <a:spcBef>
                <a:spcPts val="480"/>
              </a:spcBef>
            </a:pPr>
            <a:r>
              <a:rPr lang="en-US" altLang="zh-TW" b="1" dirty="0"/>
              <a:t>}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251460" y="5013198"/>
            <a:ext cx="5040820" cy="432000"/>
          </a:xfrm>
        </p:spPr>
        <p:txBody>
          <a:bodyPr/>
          <a:lstStyle/>
          <a:p>
            <a:r>
              <a:rPr lang="en-US" altLang="zh-TW" b="1" dirty="0">
                <a:solidFill>
                  <a:srgbClr val="000000"/>
                </a:solidFill>
              </a:rPr>
              <a:t>Program </a:t>
            </a:r>
            <a:r>
              <a:rPr lang="en-US" altLang="zh-TW" b="1" dirty="0" smtClean="0">
                <a:solidFill>
                  <a:srgbClr val="000000"/>
                </a:solidFill>
              </a:rPr>
              <a:t>3.18:  </a:t>
            </a:r>
            <a:r>
              <a:rPr lang="en-US" altLang="zh-TW" dirty="0" smtClean="0">
                <a:solidFill>
                  <a:srgbClr val="000000"/>
                </a:solidFill>
              </a:rPr>
              <a:t>Evaluating postfix expressions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5E85F-9D29-43CD-9E12-BE6708385A78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40575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 3.3 [</a:t>
            </a:r>
            <a:r>
              <a:rPr lang="en-US" altLang="zh-TW" i="1" smtClean="0"/>
              <a:t>Simple expression</a:t>
            </a:r>
            <a:r>
              <a:rPr lang="en-US" altLang="zh-TW" smtClean="0"/>
              <a:t>]</a:t>
            </a:r>
            <a:endParaRPr lang="zh-TW" altLang="en-US" smtClean="0"/>
          </a:p>
        </p:txBody>
      </p:sp>
      <p:sp>
        <p:nvSpPr>
          <p:cNvPr id="44035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1F4A2BE-F8F1-46DC-A3CF-3F9C6470BE9E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40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1700213"/>
          <a:ext cx="259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05063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zh-TW" sz="2400" spc="6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*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78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44079" name="文字方塊 8"/>
          <p:cNvSpPr txBox="1">
            <a:spLocks noChangeArrowheads="1"/>
          </p:cNvSpPr>
          <p:nvPr/>
        </p:nvSpPr>
        <p:spPr bwMode="auto">
          <a:xfrm>
            <a:off x="2260600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 3.3 [</a:t>
            </a:r>
            <a:r>
              <a:rPr lang="en-US" altLang="zh-TW" i="1" smtClean="0"/>
              <a:t>Simple expression</a:t>
            </a:r>
            <a:r>
              <a:rPr lang="en-US" altLang="zh-TW" smtClean="0"/>
              <a:t>]</a:t>
            </a:r>
            <a:endParaRPr lang="zh-TW" altLang="en-US" smtClean="0"/>
          </a:p>
        </p:txBody>
      </p:sp>
      <p:sp>
        <p:nvSpPr>
          <p:cNvPr id="4505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DE656BA-3A00-4B5A-B012-857CD91E0285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41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1700213"/>
          <a:ext cx="259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05063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zh-TW" sz="2400" spc="6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*+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102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45103" name="文字方塊 8"/>
          <p:cNvSpPr txBox="1">
            <a:spLocks noChangeArrowheads="1"/>
          </p:cNvSpPr>
          <p:nvPr/>
        </p:nvSpPr>
        <p:spPr bwMode="auto">
          <a:xfrm>
            <a:off x="2260600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46083" name="投影片編號版面配置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4F251FB-500B-4CDD-9102-52D179D73021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42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Additional Example</a:t>
            </a:r>
            <a:endParaRPr lang="zh-TW" altLang="en-US" smtClean="0"/>
          </a:p>
        </p:txBody>
      </p:sp>
      <p:sp>
        <p:nvSpPr>
          <p:cNvPr id="47107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C741DEF-75CC-4D0A-B91C-68F2A259B56B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43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1700213"/>
          <a:ext cx="259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05063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endParaRPr lang="zh-TW" altLang="en-US" sz="24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50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47151" name="文字方塊 8"/>
          <p:cNvSpPr txBox="1">
            <a:spLocks noChangeArrowheads="1"/>
          </p:cNvSpPr>
          <p:nvPr/>
        </p:nvSpPr>
        <p:spPr bwMode="auto">
          <a:xfrm>
            <a:off x="2260600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Additional Example</a:t>
            </a:r>
            <a:endParaRPr lang="zh-TW" altLang="en-US" smtClean="0"/>
          </a:p>
        </p:txBody>
      </p:sp>
      <p:sp>
        <p:nvSpPr>
          <p:cNvPr id="48131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1D683C6-C878-4DB0-AA69-318C1E450952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44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1700213"/>
          <a:ext cx="259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05063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</a:t>
            </a:r>
            <a:endParaRPr lang="zh-TW" altLang="en-US" sz="24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174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48175" name="文字方塊 8"/>
          <p:cNvSpPr txBox="1">
            <a:spLocks noChangeArrowheads="1"/>
          </p:cNvSpPr>
          <p:nvPr/>
        </p:nvSpPr>
        <p:spPr bwMode="auto">
          <a:xfrm>
            <a:off x="2260600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Additional Example</a:t>
            </a:r>
            <a:endParaRPr lang="zh-TW" altLang="en-US" smtClean="0"/>
          </a:p>
        </p:txBody>
      </p:sp>
      <p:sp>
        <p:nvSpPr>
          <p:cNvPr id="49155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EE5463A-86DF-4AB6-9618-F76E1518C5E4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45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1700213"/>
          <a:ext cx="259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05063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</a:t>
            </a:r>
            <a:endParaRPr lang="zh-TW" altLang="en-US" sz="24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198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49199" name="文字方塊 8"/>
          <p:cNvSpPr txBox="1">
            <a:spLocks noChangeArrowheads="1"/>
          </p:cNvSpPr>
          <p:nvPr/>
        </p:nvSpPr>
        <p:spPr bwMode="auto">
          <a:xfrm>
            <a:off x="2260600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Additional Example</a:t>
            </a:r>
            <a:endParaRPr lang="zh-TW" altLang="en-US" smtClean="0"/>
          </a:p>
        </p:txBody>
      </p:sp>
      <p:sp>
        <p:nvSpPr>
          <p:cNvPr id="5017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73DE003-80B6-4633-BAF6-A44A85C81E0E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46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1700213"/>
          <a:ext cx="259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05063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222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50223" name="文字方塊 8"/>
          <p:cNvSpPr txBox="1">
            <a:spLocks noChangeArrowheads="1"/>
          </p:cNvSpPr>
          <p:nvPr/>
        </p:nvSpPr>
        <p:spPr bwMode="auto">
          <a:xfrm>
            <a:off x="2260600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Additional Example</a:t>
            </a:r>
            <a:endParaRPr lang="zh-TW" altLang="en-US" smtClean="0"/>
          </a:p>
        </p:txBody>
      </p:sp>
      <p:sp>
        <p:nvSpPr>
          <p:cNvPr id="51203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CCABF94-711C-4F1F-AACE-06C6FBC048FE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47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1700213"/>
          <a:ext cx="259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05063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</a:t>
            </a:r>
            <a:r>
              <a:rPr lang="en-US" altLang="zh-TW" sz="2400" spc="6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*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246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51247" name="文字方塊 8"/>
          <p:cNvSpPr txBox="1">
            <a:spLocks noChangeArrowheads="1"/>
          </p:cNvSpPr>
          <p:nvPr/>
        </p:nvSpPr>
        <p:spPr bwMode="auto">
          <a:xfrm>
            <a:off x="2260600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Additional Example</a:t>
            </a:r>
            <a:endParaRPr lang="zh-TW" altLang="en-US" smtClean="0"/>
          </a:p>
        </p:txBody>
      </p:sp>
      <p:sp>
        <p:nvSpPr>
          <p:cNvPr id="52227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EE23BAA-3005-441A-8532-69D8EAA04753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48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1700213"/>
          <a:ext cx="259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05063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</a:t>
            </a:r>
            <a:r>
              <a:rPr lang="en-US" altLang="zh-TW" sz="2400" spc="6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*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270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52271" name="文字方塊 8"/>
          <p:cNvSpPr txBox="1">
            <a:spLocks noChangeArrowheads="1"/>
          </p:cNvSpPr>
          <p:nvPr/>
        </p:nvSpPr>
        <p:spPr bwMode="auto">
          <a:xfrm>
            <a:off x="2260600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Additional Example</a:t>
            </a:r>
            <a:endParaRPr lang="zh-TW" altLang="en-US" smtClean="0"/>
          </a:p>
        </p:txBody>
      </p:sp>
      <p:sp>
        <p:nvSpPr>
          <p:cNvPr id="53251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0DCB7AF-AEDE-4A98-975F-F48D1EDFCE61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49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1700213"/>
          <a:ext cx="259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05063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</a:t>
            </a:r>
            <a:r>
              <a:rPr lang="en-US" altLang="zh-TW" sz="2400" spc="6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*c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294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53295" name="文字方塊 8"/>
          <p:cNvSpPr txBox="1">
            <a:spLocks noChangeArrowheads="1"/>
          </p:cNvSpPr>
          <p:nvPr/>
        </p:nvSpPr>
        <p:spPr bwMode="auto">
          <a:xfrm>
            <a:off x="2260600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3456432"/>
          </a:xfrm>
        </p:spPr>
        <p:txBody>
          <a:bodyPr/>
          <a:lstStyle/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void</a:t>
            </a:r>
            <a:r>
              <a:rPr lang="en-US" altLang="zh-TW" sz="2000" dirty="0"/>
              <a:t> </a:t>
            </a:r>
            <a:r>
              <a:rPr lang="en-US" altLang="zh-TW" sz="2000" i="1" dirty="0" err="1" smtClean="0"/>
              <a:t>Eval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e</a:t>
            </a:r>
            <a:r>
              <a:rPr lang="en-US" altLang="zh-TW" sz="2000" dirty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{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i="1" dirty="0" smtClean="0"/>
              <a:t>	Stack</a:t>
            </a:r>
            <a:r>
              <a:rPr lang="en-US" altLang="zh-TW" sz="2000" dirty="0" smtClean="0">
                <a:latin typeface="Symbol" panose="05050102010706020507" pitchFamily="18" charset="2"/>
              </a:rPr>
              <a:t>&lt;</a:t>
            </a:r>
            <a:r>
              <a:rPr lang="en-US" altLang="zh-TW" sz="2000" i="1" dirty="0" smtClean="0"/>
              <a:t>Token</a:t>
            </a:r>
            <a:r>
              <a:rPr lang="en-US" altLang="zh-TW" sz="2000" dirty="0">
                <a:latin typeface="Symbol" panose="05050102010706020507" pitchFamily="18" charset="2"/>
              </a:rPr>
              <a:t>&gt;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stack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for</a:t>
            </a:r>
            <a:r>
              <a:rPr lang="en-US" altLang="zh-TW" sz="2000" dirty="0" smtClean="0"/>
              <a:t> (	</a:t>
            </a:r>
            <a:r>
              <a:rPr lang="en-US" altLang="zh-TW" sz="2000" i="1" dirty="0" smtClean="0"/>
              <a:t>Token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!=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‘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#</a:t>
            </a:r>
            <a:r>
              <a:rPr lang="en-US" altLang="zh-TW" sz="2000" dirty="0" smtClean="0">
                <a:solidFill>
                  <a:srgbClr val="000000"/>
                </a:solidFill>
              </a:rPr>
              <a:t>’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 )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if</a:t>
            </a:r>
            <a:r>
              <a:rPr lang="en-US" altLang="zh-TW" sz="2000" dirty="0" smtClean="0"/>
              <a:t> (</a:t>
            </a:r>
            <a:r>
              <a:rPr lang="en-US" altLang="zh-TW" sz="2000" i="1" dirty="0"/>
              <a:t>x</a:t>
            </a:r>
            <a:r>
              <a:rPr lang="en-US" altLang="zh-TW" sz="2000" dirty="0"/>
              <a:t> is an operand</a:t>
            </a:r>
            <a:r>
              <a:rPr lang="en-US" altLang="zh-TW" sz="2000" dirty="0" smtClean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else {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remove </a:t>
            </a:r>
            <a:r>
              <a:rPr lang="en-US" altLang="zh-TW" sz="2000" dirty="0"/>
              <a:t>the correct number of operands </a:t>
            </a:r>
            <a:r>
              <a:rPr lang="en-US" altLang="zh-TW" sz="2000" dirty="0" smtClean="0"/>
              <a:t>for operator </a:t>
            </a:r>
            <a:r>
              <a:rPr lang="en-US" altLang="zh-TW" sz="2000" i="1" dirty="0"/>
              <a:t>x</a:t>
            </a:r>
            <a:r>
              <a:rPr lang="en-US" altLang="zh-TW" sz="2000" dirty="0"/>
              <a:t> from </a:t>
            </a:r>
            <a:r>
              <a:rPr lang="en-US" altLang="zh-TW" sz="2000" i="1" dirty="0" smtClean="0"/>
              <a:t>stack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perform </a:t>
            </a:r>
            <a:r>
              <a:rPr lang="en-US" altLang="zh-TW" sz="2000" dirty="0"/>
              <a:t>the operation </a:t>
            </a:r>
            <a:r>
              <a:rPr lang="en-US" altLang="zh-TW" sz="2000" i="1" dirty="0"/>
              <a:t>x</a:t>
            </a:r>
            <a:r>
              <a:rPr lang="en-US" altLang="zh-TW" sz="2000" dirty="0"/>
              <a:t> and store </a:t>
            </a:r>
            <a:r>
              <a:rPr lang="en-US" altLang="zh-TW" sz="2000" dirty="0" smtClean="0"/>
              <a:t>the result </a:t>
            </a:r>
            <a:r>
              <a:rPr lang="en-US" altLang="zh-TW" sz="2000" dirty="0"/>
              <a:t>(if any) onto the </a:t>
            </a:r>
            <a:r>
              <a:rPr lang="en-US" altLang="zh-TW" sz="2000" dirty="0" smtClean="0"/>
              <a:t>stack;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}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}</a:t>
            </a:r>
            <a:endParaRPr lang="zh-TW" altLang="en-US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5E85F-9D29-43CD-9E12-BE6708385A78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53522"/>
              </p:ext>
            </p:extLst>
          </p:nvPr>
        </p:nvGraphicFramePr>
        <p:xfrm>
          <a:off x="539496" y="4725162"/>
          <a:ext cx="648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4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619997"/>
              </p:ext>
            </p:extLst>
          </p:nvPr>
        </p:nvGraphicFramePr>
        <p:xfrm>
          <a:off x="7452360" y="3861054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字方塊 14"/>
          <p:cNvSpPr txBox="1">
            <a:spLocks noChangeArrowheads="1"/>
          </p:cNvSpPr>
          <p:nvPr/>
        </p:nvSpPr>
        <p:spPr bwMode="auto">
          <a:xfrm>
            <a:off x="3419856" y="55892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algn="r"/>
            <a:r>
              <a:rPr lang="en-US" altLang="zh-TW" sz="2400" b="0" i="1" dirty="0" smtClean="0"/>
              <a:t>x</a:t>
            </a:r>
            <a:endParaRPr lang="zh-TW" altLang="en-US" sz="2400" b="0" i="1" dirty="0"/>
          </a:p>
        </p:txBody>
      </p:sp>
      <p:sp>
        <p:nvSpPr>
          <p:cNvPr id="11" name="文字方塊 15"/>
          <p:cNvSpPr txBox="1">
            <a:spLocks noChangeArrowheads="1"/>
          </p:cNvSpPr>
          <p:nvPr/>
        </p:nvSpPr>
        <p:spPr bwMode="auto">
          <a:xfrm>
            <a:off x="3851910" y="5589270"/>
            <a:ext cx="432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 anchorCtr="1"/>
          <a:lstStyle/>
          <a:p>
            <a:pPr algn="ctr"/>
            <a:endParaRPr lang="zh-TW" alt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7452360" y="6021324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0" i="1" dirty="0" smtClean="0"/>
              <a:t>stack</a:t>
            </a:r>
            <a:endParaRPr lang="zh-TW" alt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8442769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Additional Example</a:t>
            </a:r>
            <a:endParaRPr lang="zh-TW" altLang="en-US" smtClean="0"/>
          </a:p>
        </p:txBody>
      </p:sp>
      <p:sp>
        <p:nvSpPr>
          <p:cNvPr id="54275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63413A-138E-490D-BACC-8DBA40D6166F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50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1700213"/>
          <a:ext cx="259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05063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</a:t>
            </a:r>
            <a:r>
              <a:rPr lang="en-US" altLang="zh-TW" sz="2400" spc="6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*c+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318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54319" name="文字方塊 8"/>
          <p:cNvSpPr txBox="1">
            <a:spLocks noChangeArrowheads="1"/>
          </p:cNvSpPr>
          <p:nvPr/>
        </p:nvSpPr>
        <p:spPr bwMode="auto">
          <a:xfrm>
            <a:off x="2260600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55299" name="投影片編號版面配置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47C4F08-733D-4A07-B5DA-6906552A8BC2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51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Additional Example</a:t>
            </a:r>
            <a:endParaRPr lang="zh-TW" altLang="en-US" smtClean="0"/>
          </a:p>
        </p:txBody>
      </p:sp>
      <p:sp>
        <p:nvSpPr>
          <p:cNvPr id="56323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AB3BFD8-A46A-4A98-9BEA-8AEEFDC7AB5C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52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1700213"/>
          <a:ext cx="259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05063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endParaRPr lang="zh-TW" altLang="en-US" sz="24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66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56367" name="文字方塊 8"/>
          <p:cNvSpPr txBox="1">
            <a:spLocks noChangeArrowheads="1"/>
          </p:cNvSpPr>
          <p:nvPr/>
        </p:nvSpPr>
        <p:spPr bwMode="auto">
          <a:xfrm>
            <a:off x="2260600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Additional Example</a:t>
            </a:r>
            <a:endParaRPr lang="zh-TW" altLang="en-US" smtClean="0"/>
          </a:p>
        </p:txBody>
      </p:sp>
      <p:sp>
        <p:nvSpPr>
          <p:cNvPr id="57347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1B2E0F3-2E0A-4B29-A21D-39106822CCBA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53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1700213"/>
          <a:ext cx="259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05063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</a:t>
            </a:r>
            <a:endParaRPr lang="zh-TW" altLang="en-US" sz="24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390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57391" name="文字方塊 8"/>
          <p:cNvSpPr txBox="1">
            <a:spLocks noChangeArrowheads="1"/>
          </p:cNvSpPr>
          <p:nvPr/>
        </p:nvSpPr>
        <p:spPr bwMode="auto">
          <a:xfrm>
            <a:off x="2260600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Additional Example</a:t>
            </a:r>
            <a:endParaRPr lang="zh-TW" altLang="en-US" smtClean="0"/>
          </a:p>
        </p:txBody>
      </p:sp>
      <p:sp>
        <p:nvSpPr>
          <p:cNvPr id="58371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949DDAC-0B7D-4978-90D5-C900D65F5643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54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1700213"/>
          <a:ext cx="259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05063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</a:t>
            </a:r>
            <a:endParaRPr lang="zh-TW" altLang="en-US" sz="24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414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58415" name="文字方塊 8"/>
          <p:cNvSpPr txBox="1">
            <a:spLocks noChangeArrowheads="1"/>
          </p:cNvSpPr>
          <p:nvPr/>
        </p:nvSpPr>
        <p:spPr bwMode="auto">
          <a:xfrm>
            <a:off x="2260600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Additional Example</a:t>
            </a:r>
            <a:endParaRPr lang="zh-TW" altLang="en-US" smtClean="0"/>
          </a:p>
        </p:txBody>
      </p:sp>
      <p:sp>
        <p:nvSpPr>
          <p:cNvPr id="59395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782C0B-A388-48B8-9CA2-C4BF3BAD77F8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55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1700213"/>
          <a:ext cx="259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05063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438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59439" name="文字方塊 8"/>
          <p:cNvSpPr txBox="1">
            <a:spLocks noChangeArrowheads="1"/>
          </p:cNvSpPr>
          <p:nvPr/>
        </p:nvSpPr>
        <p:spPr bwMode="auto">
          <a:xfrm>
            <a:off x="2260600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Additional Example</a:t>
            </a:r>
            <a:endParaRPr lang="zh-TW" altLang="en-US" smtClean="0"/>
          </a:p>
        </p:txBody>
      </p:sp>
      <p:sp>
        <p:nvSpPr>
          <p:cNvPr id="6041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C08C6C7-5A6B-4490-AEFA-B169BF50655A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56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1700213"/>
          <a:ext cx="259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05063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</a:t>
            </a:r>
            <a:r>
              <a:rPr lang="en-US" altLang="zh-TW" sz="2400" spc="6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-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462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60463" name="文字方塊 8"/>
          <p:cNvSpPr txBox="1">
            <a:spLocks noChangeArrowheads="1"/>
          </p:cNvSpPr>
          <p:nvPr/>
        </p:nvSpPr>
        <p:spPr bwMode="auto">
          <a:xfrm>
            <a:off x="2260600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Additional Example</a:t>
            </a:r>
            <a:endParaRPr lang="zh-TW" altLang="en-US" smtClean="0"/>
          </a:p>
        </p:txBody>
      </p:sp>
      <p:sp>
        <p:nvSpPr>
          <p:cNvPr id="61443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8DF88D4-EE06-4E18-9F62-CED349706AD5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57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1700213"/>
          <a:ext cx="259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05063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</a:t>
            </a:r>
            <a:r>
              <a:rPr lang="en-US" altLang="zh-TW" sz="2400" spc="6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-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486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61487" name="文字方塊 8"/>
          <p:cNvSpPr txBox="1">
            <a:spLocks noChangeArrowheads="1"/>
          </p:cNvSpPr>
          <p:nvPr/>
        </p:nvSpPr>
        <p:spPr bwMode="auto">
          <a:xfrm>
            <a:off x="2260600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Additional Example</a:t>
            </a:r>
            <a:endParaRPr lang="zh-TW" altLang="en-US" smtClean="0"/>
          </a:p>
        </p:txBody>
      </p:sp>
      <p:sp>
        <p:nvSpPr>
          <p:cNvPr id="62467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DB38459-1450-4EF4-981A-514ADDFD8CF9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58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1700213"/>
          <a:ext cx="259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05063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</a:t>
            </a:r>
            <a:r>
              <a:rPr lang="en-US" altLang="zh-TW" sz="2400" spc="6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-c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510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62511" name="文字方塊 8"/>
          <p:cNvSpPr txBox="1">
            <a:spLocks noChangeArrowheads="1"/>
          </p:cNvSpPr>
          <p:nvPr/>
        </p:nvSpPr>
        <p:spPr bwMode="auto">
          <a:xfrm>
            <a:off x="2260600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Additional Example</a:t>
            </a:r>
            <a:endParaRPr lang="zh-TW" altLang="en-US" dirty="0" smtClean="0"/>
          </a:p>
        </p:txBody>
      </p:sp>
      <p:sp>
        <p:nvSpPr>
          <p:cNvPr id="63491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36861E2-C257-4F76-BBEB-5DE76DD3D38A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59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76600" y="1700213"/>
          <a:ext cx="2592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 smtClean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405063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</a:t>
            </a:r>
            <a:r>
              <a:rPr lang="en-US" altLang="zh-TW" sz="2400" spc="6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-c+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3534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63535" name="文字方塊 8"/>
          <p:cNvSpPr txBox="1">
            <a:spLocks noChangeArrowheads="1"/>
          </p:cNvSpPr>
          <p:nvPr/>
        </p:nvSpPr>
        <p:spPr bwMode="auto">
          <a:xfrm>
            <a:off x="2260600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3456432"/>
          </a:xfrm>
        </p:spPr>
        <p:txBody>
          <a:bodyPr/>
          <a:lstStyle/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void</a:t>
            </a:r>
            <a:r>
              <a:rPr lang="en-US" altLang="zh-TW" sz="2000" dirty="0"/>
              <a:t> </a:t>
            </a:r>
            <a:r>
              <a:rPr lang="en-US" altLang="zh-TW" sz="2000" i="1" dirty="0" err="1" smtClean="0"/>
              <a:t>Eval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e</a:t>
            </a:r>
            <a:r>
              <a:rPr lang="en-US" altLang="zh-TW" sz="2000" dirty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{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i="1" dirty="0" smtClean="0"/>
              <a:t>	Stack</a:t>
            </a:r>
            <a:r>
              <a:rPr lang="en-US" altLang="zh-TW" sz="2000" dirty="0" smtClean="0">
                <a:latin typeface="Symbol" panose="05050102010706020507" pitchFamily="18" charset="2"/>
              </a:rPr>
              <a:t>&lt;</a:t>
            </a:r>
            <a:r>
              <a:rPr lang="en-US" altLang="zh-TW" sz="2000" i="1" dirty="0" smtClean="0"/>
              <a:t>Token</a:t>
            </a:r>
            <a:r>
              <a:rPr lang="en-US" altLang="zh-TW" sz="2000" dirty="0">
                <a:latin typeface="Symbol" panose="05050102010706020507" pitchFamily="18" charset="2"/>
              </a:rPr>
              <a:t>&gt;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stack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for</a:t>
            </a:r>
            <a:r>
              <a:rPr lang="en-US" altLang="zh-TW" sz="2000" dirty="0" smtClean="0"/>
              <a:t> (	</a:t>
            </a:r>
            <a:r>
              <a:rPr lang="en-US" altLang="zh-TW" sz="2000" i="1" dirty="0" smtClean="0"/>
              <a:t>Token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!=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‘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#</a:t>
            </a:r>
            <a:r>
              <a:rPr lang="en-US" altLang="zh-TW" sz="2000" dirty="0" smtClean="0">
                <a:solidFill>
                  <a:srgbClr val="000000"/>
                </a:solidFill>
              </a:rPr>
              <a:t>’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 )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if</a:t>
            </a:r>
            <a:r>
              <a:rPr lang="en-US" altLang="zh-TW" sz="2000" dirty="0" smtClean="0"/>
              <a:t> (</a:t>
            </a:r>
            <a:r>
              <a:rPr lang="en-US" altLang="zh-TW" sz="2000" i="1" dirty="0"/>
              <a:t>x</a:t>
            </a:r>
            <a:r>
              <a:rPr lang="en-US" altLang="zh-TW" sz="2000" dirty="0"/>
              <a:t> is an operand</a:t>
            </a:r>
            <a:r>
              <a:rPr lang="en-US" altLang="zh-TW" sz="2000" dirty="0" smtClean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else {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remove </a:t>
            </a:r>
            <a:r>
              <a:rPr lang="en-US" altLang="zh-TW" sz="2000" dirty="0"/>
              <a:t>the correct number of operands </a:t>
            </a:r>
            <a:r>
              <a:rPr lang="en-US" altLang="zh-TW" sz="2000" dirty="0" smtClean="0"/>
              <a:t>for operator </a:t>
            </a:r>
            <a:r>
              <a:rPr lang="en-US" altLang="zh-TW" sz="2000" i="1" dirty="0"/>
              <a:t>x</a:t>
            </a:r>
            <a:r>
              <a:rPr lang="en-US" altLang="zh-TW" sz="2000" dirty="0"/>
              <a:t> from </a:t>
            </a:r>
            <a:r>
              <a:rPr lang="en-US" altLang="zh-TW" sz="2000" i="1" dirty="0" smtClean="0"/>
              <a:t>stack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perform </a:t>
            </a:r>
            <a:r>
              <a:rPr lang="en-US" altLang="zh-TW" sz="2000" dirty="0"/>
              <a:t>the operation </a:t>
            </a:r>
            <a:r>
              <a:rPr lang="en-US" altLang="zh-TW" sz="2000" i="1" dirty="0"/>
              <a:t>x</a:t>
            </a:r>
            <a:r>
              <a:rPr lang="en-US" altLang="zh-TW" sz="2000" dirty="0"/>
              <a:t> and store </a:t>
            </a:r>
            <a:r>
              <a:rPr lang="en-US" altLang="zh-TW" sz="2000" dirty="0" smtClean="0"/>
              <a:t>the result </a:t>
            </a:r>
            <a:r>
              <a:rPr lang="en-US" altLang="zh-TW" sz="2000" dirty="0"/>
              <a:t>(if any) onto the </a:t>
            </a:r>
            <a:r>
              <a:rPr lang="en-US" altLang="zh-TW" sz="2000" dirty="0" smtClean="0"/>
              <a:t>stack;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}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}</a:t>
            </a:r>
            <a:endParaRPr lang="zh-TW" altLang="en-US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5E85F-9D29-43CD-9E12-BE6708385A78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90325"/>
              </p:ext>
            </p:extLst>
          </p:nvPr>
        </p:nvGraphicFramePr>
        <p:xfrm>
          <a:off x="539496" y="4725162"/>
          <a:ext cx="648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4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504013"/>
              </p:ext>
            </p:extLst>
          </p:nvPr>
        </p:nvGraphicFramePr>
        <p:xfrm>
          <a:off x="7452360" y="3861054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字方塊 14"/>
          <p:cNvSpPr txBox="1">
            <a:spLocks noChangeArrowheads="1"/>
          </p:cNvSpPr>
          <p:nvPr/>
        </p:nvSpPr>
        <p:spPr bwMode="auto">
          <a:xfrm>
            <a:off x="3419856" y="55892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algn="r"/>
            <a:r>
              <a:rPr lang="en-US" altLang="zh-TW" sz="2400" b="0" i="1" dirty="0" smtClean="0"/>
              <a:t>x</a:t>
            </a:r>
            <a:endParaRPr lang="zh-TW" altLang="en-US" sz="2400" b="0" i="1" dirty="0"/>
          </a:p>
        </p:txBody>
      </p:sp>
      <p:sp>
        <p:nvSpPr>
          <p:cNvPr id="11" name="文字方塊 15"/>
          <p:cNvSpPr txBox="1">
            <a:spLocks noChangeArrowheads="1"/>
          </p:cNvSpPr>
          <p:nvPr/>
        </p:nvSpPr>
        <p:spPr bwMode="auto">
          <a:xfrm>
            <a:off x="3851910" y="5589270"/>
            <a:ext cx="432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 anchorCtr="1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zh-TW" alt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7452360" y="6021324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0" i="1" dirty="0" smtClean="0"/>
              <a:t>stack</a:t>
            </a:r>
            <a:endParaRPr lang="zh-TW" alt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1971182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3.3 [</a:t>
            </a:r>
            <a:r>
              <a:rPr lang="en-US" altLang="zh-TW" i="1" dirty="0" smtClean="0"/>
              <a:t>Simple expression</a:t>
            </a:r>
            <a:r>
              <a:rPr lang="en-US" altLang="zh-TW" dirty="0" smtClean="0"/>
              <a:t>]</a:t>
            </a:r>
            <a:endParaRPr lang="zh-TW" altLang="en-US" dirty="0" smtClean="0"/>
          </a:p>
        </p:txBody>
      </p:sp>
      <p:sp>
        <p:nvSpPr>
          <p:cNvPr id="64515" name="內容版面配置區 3"/>
          <p:cNvSpPr>
            <a:spLocks noGrp="1"/>
          </p:cNvSpPr>
          <p:nvPr>
            <p:ph idx="1"/>
          </p:nvPr>
        </p:nvSpPr>
        <p:spPr>
          <a:xfrm>
            <a:off x="395288" y="1412747"/>
            <a:ext cx="8351837" cy="2016253"/>
          </a:xfrm>
        </p:spPr>
        <p:txBody>
          <a:bodyPr/>
          <a:lstStyle/>
          <a:p>
            <a:r>
              <a:rPr lang="en-US" altLang="zh-TW" sz="2400" dirty="0" smtClean="0"/>
              <a:t>In general, operators with higher precedence must be output before those with lower precedence.</a:t>
            </a:r>
          </a:p>
          <a:p>
            <a:r>
              <a:rPr lang="en-US" altLang="zh-TW" sz="2400" dirty="0" smtClean="0"/>
              <a:t>Therefore, </a:t>
            </a:r>
            <a:r>
              <a:rPr lang="en-US" altLang="zh-TW" sz="2400" dirty="0" smtClean="0">
                <a:solidFill>
                  <a:srgbClr val="FF0000"/>
                </a:solidFill>
              </a:rPr>
              <a:t>we stack operators as long as the precedence of the operator at the top of the stack is less than the precedence of the incoming operator</a:t>
            </a:r>
            <a:r>
              <a:rPr lang="en-US" altLang="zh-TW" sz="2400" dirty="0" smtClean="0"/>
              <a:t>.</a:t>
            </a:r>
            <a:endParaRPr lang="zh-TW" altLang="en-US" sz="2400" dirty="0" smtClean="0"/>
          </a:p>
        </p:txBody>
      </p:sp>
      <p:sp>
        <p:nvSpPr>
          <p:cNvPr id="64516" name="投影片編號版面配置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964246A-233A-43A6-BFAC-6089F2DA3D05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60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smtClean="0"/>
              <a:t>Example 3.4 [</a:t>
            </a:r>
            <a:r>
              <a:rPr lang="en-US" altLang="zh-TW" sz="4000" i="1" smtClean="0"/>
              <a:t>Parenthesized expression</a:t>
            </a:r>
            <a:r>
              <a:rPr lang="en-US" altLang="zh-TW" sz="4000" smtClean="0"/>
              <a:t>]</a:t>
            </a:r>
            <a:endParaRPr lang="zh-TW" altLang="en-US" sz="4000" smtClean="0"/>
          </a:p>
        </p:txBody>
      </p:sp>
      <p:sp>
        <p:nvSpPr>
          <p:cNvPr id="6553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6E0ED6-2D63-4F07-90A2-31A384179EBE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61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260600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endParaRPr lang="zh-TW" altLang="en-US" sz="24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5554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65555" name="文字方塊 8"/>
          <p:cNvSpPr txBox="1">
            <a:spLocks noChangeArrowheads="1"/>
          </p:cNvSpPr>
          <p:nvPr/>
        </p:nvSpPr>
        <p:spPr bwMode="auto">
          <a:xfrm>
            <a:off x="2116138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127375" y="1695450"/>
          <a:ext cx="4320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smtClean="0"/>
              <a:t>Example 3.4 [</a:t>
            </a:r>
            <a:r>
              <a:rPr lang="en-US" altLang="zh-TW" sz="4000" i="1" smtClean="0"/>
              <a:t>Parenthesized expression</a:t>
            </a:r>
            <a:r>
              <a:rPr lang="en-US" altLang="zh-TW" sz="4000" smtClean="0"/>
              <a:t>]</a:t>
            </a:r>
            <a:endParaRPr lang="zh-TW" altLang="en-US" sz="4000" smtClean="0"/>
          </a:p>
        </p:txBody>
      </p:sp>
      <p:sp>
        <p:nvSpPr>
          <p:cNvPr id="66563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92665AC-A8A9-4B11-9482-A7890A069D0D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62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260600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</a:t>
            </a:r>
            <a:endParaRPr lang="zh-TW" altLang="en-US" sz="24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578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66579" name="文字方塊 8"/>
          <p:cNvSpPr txBox="1">
            <a:spLocks noChangeArrowheads="1"/>
          </p:cNvSpPr>
          <p:nvPr/>
        </p:nvSpPr>
        <p:spPr bwMode="auto">
          <a:xfrm>
            <a:off x="2116138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127375" y="1695450"/>
          <a:ext cx="4320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smtClean="0"/>
              <a:t>Example 3.4 [</a:t>
            </a:r>
            <a:r>
              <a:rPr lang="en-US" altLang="zh-TW" sz="4000" i="1" smtClean="0"/>
              <a:t>Parenthesized expression</a:t>
            </a:r>
            <a:r>
              <a:rPr lang="en-US" altLang="zh-TW" sz="4000" smtClean="0"/>
              <a:t>]</a:t>
            </a:r>
            <a:endParaRPr lang="zh-TW" altLang="en-US" sz="4000" smtClean="0"/>
          </a:p>
        </p:txBody>
      </p:sp>
      <p:sp>
        <p:nvSpPr>
          <p:cNvPr id="67587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F5CA89D-1205-4ED6-8FF0-88441D84626E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63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260600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</a:t>
            </a:r>
            <a:endParaRPr lang="zh-TW" altLang="en-US" sz="24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602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67603" name="文字方塊 8"/>
          <p:cNvSpPr txBox="1">
            <a:spLocks noChangeArrowheads="1"/>
          </p:cNvSpPr>
          <p:nvPr/>
        </p:nvSpPr>
        <p:spPr bwMode="auto">
          <a:xfrm>
            <a:off x="2116138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127375" y="1695450"/>
          <a:ext cx="4320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smtClean="0"/>
              <a:t>Example 3.4 [</a:t>
            </a:r>
            <a:r>
              <a:rPr lang="en-US" altLang="zh-TW" sz="4000" i="1" smtClean="0"/>
              <a:t>Parenthesized expression</a:t>
            </a:r>
            <a:r>
              <a:rPr lang="en-US" altLang="zh-TW" sz="4000" smtClean="0"/>
              <a:t>]</a:t>
            </a:r>
            <a:endParaRPr lang="zh-TW" altLang="en-US" sz="4000" smtClean="0"/>
          </a:p>
        </p:txBody>
      </p:sp>
      <p:sp>
        <p:nvSpPr>
          <p:cNvPr id="68611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9A7027-5345-457A-83DE-D087B0BD413E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64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260600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</a:t>
            </a:r>
            <a:endParaRPr lang="zh-TW" altLang="en-US" sz="24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8626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68627" name="文字方塊 8"/>
          <p:cNvSpPr txBox="1">
            <a:spLocks noChangeArrowheads="1"/>
          </p:cNvSpPr>
          <p:nvPr/>
        </p:nvSpPr>
        <p:spPr bwMode="auto">
          <a:xfrm>
            <a:off x="2116138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127375" y="1695450"/>
          <a:ext cx="4320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smtClean="0"/>
              <a:t>Example 3.4 [</a:t>
            </a:r>
            <a:r>
              <a:rPr lang="en-US" altLang="zh-TW" sz="4000" i="1" smtClean="0"/>
              <a:t>Parenthesized expression</a:t>
            </a:r>
            <a:r>
              <a:rPr lang="en-US" altLang="zh-TW" sz="4000" smtClean="0"/>
              <a:t>]</a:t>
            </a:r>
            <a:endParaRPr lang="zh-TW" altLang="en-US" sz="4000" smtClean="0"/>
          </a:p>
        </p:txBody>
      </p:sp>
      <p:sp>
        <p:nvSpPr>
          <p:cNvPr id="69635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0978D3-4B97-40F7-A520-09D924E4CF1A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65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260600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650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69651" name="文字方塊 8"/>
          <p:cNvSpPr txBox="1">
            <a:spLocks noChangeArrowheads="1"/>
          </p:cNvSpPr>
          <p:nvPr/>
        </p:nvSpPr>
        <p:spPr bwMode="auto">
          <a:xfrm>
            <a:off x="2116138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127375" y="1695450"/>
          <a:ext cx="4320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smtClean="0"/>
              <a:t>Example 3.4 [</a:t>
            </a:r>
            <a:r>
              <a:rPr lang="en-US" altLang="zh-TW" sz="4000" i="1" smtClean="0"/>
              <a:t>Parenthesized expression</a:t>
            </a:r>
            <a:r>
              <a:rPr lang="en-US" altLang="zh-TW" sz="4000" smtClean="0"/>
              <a:t>]</a:t>
            </a:r>
            <a:endParaRPr lang="zh-TW" altLang="en-US" sz="4000" smtClean="0"/>
          </a:p>
        </p:txBody>
      </p:sp>
      <p:sp>
        <p:nvSpPr>
          <p:cNvPr id="7065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3EF78B3-0ADD-409B-84CD-FF2EEEBC2DCA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66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260600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674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70675" name="文字方塊 8"/>
          <p:cNvSpPr txBox="1">
            <a:spLocks noChangeArrowheads="1"/>
          </p:cNvSpPr>
          <p:nvPr/>
        </p:nvSpPr>
        <p:spPr bwMode="auto">
          <a:xfrm>
            <a:off x="2116138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127375" y="1695450"/>
          <a:ext cx="4320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smtClean="0"/>
              <a:t>Example 3.4 [</a:t>
            </a:r>
            <a:r>
              <a:rPr lang="en-US" altLang="zh-TW" sz="4000" i="1" smtClean="0"/>
              <a:t>Parenthesized expression</a:t>
            </a:r>
            <a:r>
              <a:rPr lang="en-US" altLang="zh-TW" sz="4000" smtClean="0"/>
              <a:t>]</a:t>
            </a:r>
            <a:endParaRPr lang="zh-TW" altLang="en-US" sz="4000" smtClean="0"/>
          </a:p>
        </p:txBody>
      </p:sp>
      <p:sp>
        <p:nvSpPr>
          <p:cNvPr id="71683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EB82651-5D91-4AF0-A609-8D837412AB08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67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260600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abc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698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71699" name="文字方塊 8"/>
          <p:cNvSpPr txBox="1">
            <a:spLocks noChangeArrowheads="1"/>
          </p:cNvSpPr>
          <p:nvPr/>
        </p:nvSpPr>
        <p:spPr bwMode="auto">
          <a:xfrm>
            <a:off x="2116138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127375" y="1695450"/>
          <a:ext cx="4320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smtClean="0"/>
              <a:t>Example 3.4 [</a:t>
            </a:r>
            <a:r>
              <a:rPr lang="en-US" altLang="zh-TW" sz="4000" i="1" smtClean="0"/>
              <a:t>Parenthesized expression</a:t>
            </a:r>
            <a:r>
              <a:rPr lang="en-US" altLang="zh-TW" sz="4000" smtClean="0"/>
              <a:t>]</a:t>
            </a:r>
            <a:endParaRPr lang="zh-TW" altLang="en-US" sz="4000" smtClean="0"/>
          </a:p>
        </p:txBody>
      </p:sp>
      <p:sp>
        <p:nvSpPr>
          <p:cNvPr id="72707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BD13A8C-5374-4F6E-9818-DDBEB2089C10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68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260600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zh-TW" sz="2400" spc="6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+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722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72723" name="文字方塊 8"/>
          <p:cNvSpPr txBox="1">
            <a:spLocks noChangeArrowheads="1"/>
          </p:cNvSpPr>
          <p:nvPr/>
        </p:nvSpPr>
        <p:spPr bwMode="auto">
          <a:xfrm>
            <a:off x="2116138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127375" y="1695450"/>
          <a:ext cx="4320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smtClean="0"/>
              <a:t>Example 3.4 [</a:t>
            </a:r>
            <a:r>
              <a:rPr lang="en-US" altLang="zh-TW" sz="4000" i="1" smtClean="0"/>
              <a:t>Parenthesized expression</a:t>
            </a:r>
            <a:r>
              <a:rPr lang="en-US" altLang="zh-TW" sz="4000" smtClean="0"/>
              <a:t>]</a:t>
            </a:r>
            <a:endParaRPr lang="zh-TW" altLang="en-US" sz="4000" smtClean="0"/>
          </a:p>
        </p:txBody>
      </p:sp>
      <p:sp>
        <p:nvSpPr>
          <p:cNvPr id="73731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5CBEEF4-9BAC-4869-8C11-343CAE0BC115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69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260600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zh-TW" sz="2400" spc="6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+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746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73747" name="文字方塊 8"/>
          <p:cNvSpPr txBox="1">
            <a:spLocks noChangeArrowheads="1"/>
          </p:cNvSpPr>
          <p:nvPr/>
        </p:nvSpPr>
        <p:spPr bwMode="auto">
          <a:xfrm>
            <a:off x="2116138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127375" y="1695450"/>
          <a:ext cx="4320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3456432"/>
          </a:xfrm>
        </p:spPr>
        <p:txBody>
          <a:bodyPr/>
          <a:lstStyle/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void</a:t>
            </a:r>
            <a:r>
              <a:rPr lang="en-US" altLang="zh-TW" sz="2000" dirty="0"/>
              <a:t> </a:t>
            </a:r>
            <a:r>
              <a:rPr lang="en-US" altLang="zh-TW" sz="2000" i="1" dirty="0" err="1" smtClean="0"/>
              <a:t>Eval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e</a:t>
            </a:r>
            <a:r>
              <a:rPr lang="en-US" altLang="zh-TW" sz="2000" dirty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{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i="1" dirty="0" smtClean="0"/>
              <a:t>	Stack</a:t>
            </a:r>
            <a:r>
              <a:rPr lang="en-US" altLang="zh-TW" sz="2000" dirty="0" smtClean="0">
                <a:latin typeface="Symbol" panose="05050102010706020507" pitchFamily="18" charset="2"/>
              </a:rPr>
              <a:t>&lt;</a:t>
            </a:r>
            <a:r>
              <a:rPr lang="en-US" altLang="zh-TW" sz="2000" i="1" dirty="0" smtClean="0"/>
              <a:t>Token</a:t>
            </a:r>
            <a:r>
              <a:rPr lang="en-US" altLang="zh-TW" sz="2000" dirty="0">
                <a:latin typeface="Symbol" panose="05050102010706020507" pitchFamily="18" charset="2"/>
              </a:rPr>
              <a:t>&gt;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stack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for</a:t>
            </a:r>
            <a:r>
              <a:rPr lang="en-US" altLang="zh-TW" sz="2000" dirty="0" smtClean="0"/>
              <a:t> (	</a:t>
            </a:r>
            <a:r>
              <a:rPr lang="en-US" altLang="zh-TW" sz="2000" i="1" dirty="0" smtClean="0"/>
              <a:t>Token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!=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‘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#</a:t>
            </a:r>
            <a:r>
              <a:rPr lang="en-US" altLang="zh-TW" sz="2000" dirty="0" smtClean="0">
                <a:solidFill>
                  <a:srgbClr val="000000"/>
                </a:solidFill>
              </a:rPr>
              <a:t>’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 )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if</a:t>
            </a:r>
            <a:r>
              <a:rPr lang="en-US" altLang="zh-TW" sz="2000" dirty="0" smtClean="0"/>
              <a:t> (</a:t>
            </a:r>
            <a:r>
              <a:rPr lang="en-US" altLang="zh-TW" sz="2000" i="1" dirty="0"/>
              <a:t>x</a:t>
            </a:r>
            <a:r>
              <a:rPr lang="en-US" altLang="zh-TW" sz="2000" dirty="0"/>
              <a:t> is an operand</a:t>
            </a:r>
            <a:r>
              <a:rPr lang="en-US" altLang="zh-TW" sz="2000" dirty="0" smtClean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else {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remove </a:t>
            </a:r>
            <a:r>
              <a:rPr lang="en-US" altLang="zh-TW" sz="2000" dirty="0"/>
              <a:t>the correct number of operands </a:t>
            </a:r>
            <a:r>
              <a:rPr lang="en-US" altLang="zh-TW" sz="2000" dirty="0" smtClean="0"/>
              <a:t>for operator </a:t>
            </a:r>
            <a:r>
              <a:rPr lang="en-US" altLang="zh-TW" sz="2000" i="1" dirty="0"/>
              <a:t>x</a:t>
            </a:r>
            <a:r>
              <a:rPr lang="en-US" altLang="zh-TW" sz="2000" dirty="0"/>
              <a:t> from </a:t>
            </a:r>
            <a:r>
              <a:rPr lang="en-US" altLang="zh-TW" sz="2000" i="1" dirty="0" smtClean="0"/>
              <a:t>stack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perform </a:t>
            </a:r>
            <a:r>
              <a:rPr lang="en-US" altLang="zh-TW" sz="2000" dirty="0"/>
              <a:t>the operation </a:t>
            </a:r>
            <a:r>
              <a:rPr lang="en-US" altLang="zh-TW" sz="2000" i="1" dirty="0"/>
              <a:t>x</a:t>
            </a:r>
            <a:r>
              <a:rPr lang="en-US" altLang="zh-TW" sz="2000" dirty="0"/>
              <a:t> and store </a:t>
            </a:r>
            <a:r>
              <a:rPr lang="en-US" altLang="zh-TW" sz="2000" dirty="0" smtClean="0"/>
              <a:t>the result </a:t>
            </a:r>
            <a:r>
              <a:rPr lang="en-US" altLang="zh-TW" sz="2000" dirty="0"/>
              <a:t>(if any) onto the </a:t>
            </a:r>
            <a:r>
              <a:rPr lang="en-US" altLang="zh-TW" sz="2000" dirty="0" smtClean="0"/>
              <a:t>stack;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}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}</a:t>
            </a:r>
            <a:endParaRPr lang="zh-TW" altLang="en-US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5E85F-9D29-43CD-9E12-BE6708385A78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43610"/>
              </p:ext>
            </p:extLst>
          </p:nvPr>
        </p:nvGraphicFramePr>
        <p:xfrm>
          <a:off x="539496" y="4725162"/>
          <a:ext cx="648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4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175099"/>
              </p:ext>
            </p:extLst>
          </p:nvPr>
        </p:nvGraphicFramePr>
        <p:xfrm>
          <a:off x="7452360" y="3861054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字方塊 14"/>
          <p:cNvSpPr txBox="1">
            <a:spLocks noChangeArrowheads="1"/>
          </p:cNvSpPr>
          <p:nvPr/>
        </p:nvSpPr>
        <p:spPr bwMode="auto">
          <a:xfrm>
            <a:off x="3419856" y="55892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algn="r"/>
            <a:r>
              <a:rPr lang="en-US" altLang="zh-TW" sz="2400" b="0" i="1" dirty="0" smtClean="0"/>
              <a:t>x</a:t>
            </a:r>
            <a:endParaRPr lang="zh-TW" altLang="en-US" sz="2400" b="0" i="1" dirty="0"/>
          </a:p>
        </p:txBody>
      </p:sp>
      <p:sp>
        <p:nvSpPr>
          <p:cNvPr id="11" name="文字方塊 15"/>
          <p:cNvSpPr txBox="1">
            <a:spLocks noChangeArrowheads="1"/>
          </p:cNvSpPr>
          <p:nvPr/>
        </p:nvSpPr>
        <p:spPr bwMode="auto">
          <a:xfrm>
            <a:off x="3851910" y="5589270"/>
            <a:ext cx="432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 anchorCtr="1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6</a:t>
            </a:r>
            <a:endParaRPr lang="zh-TW" alt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7452360" y="6021324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0" i="1" dirty="0" smtClean="0"/>
              <a:t>stack</a:t>
            </a:r>
            <a:endParaRPr lang="zh-TW" alt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24014787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smtClean="0"/>
              <a:t>Example 3.4 [</a:t>
            </a:r>
            <a:r>
              <a:rPr lang="en-US" altLang="zh-TW" sz="4000" i="1" smtClean="0"/>
              <a:t>Parenthesized expression</a:t>
            </a:r>
            <a:r>
              <a:rPr lang="en-US" altLang="zh-TW" sz="4000" smtClean="0"/>
              <a:t>]</a:t>
            </a:r>
            <a:endParaRPr lang="zh-TW" altLang="en-US" sz="4000" smtClean="0"/>
          </a:p>
        </p:txBody>
      </p:sp>
      <p:sp>
        <p:nvSpPr>
          <p:cNvPr id="74755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0CCFDFB-2F72-434A-B9B5-E98FC47E9EB3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70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260600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zh-TW" sz="2400" spc="6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+*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770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74771" name="文字方塊 8"/>
          <p:cNvSpPr txBox="1">
            <a:spLocks noChangeArrowheads="1"/>
          </p:cNvSpPr>
          <p:nvPr/>
        </p:nvSpPr>
        <p:spPr bwMode="auto">
          <a:xfrm>
            <a:off x="2116138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127375" y="1695450"/>
          <a:ext cx="4320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smtClean="0"/>
              <a:t>Example 3.4 [</a:t>
            </a:r>
            <a:r>
              <a:rPr lang="en-US" altLang="zh-TW" sz="4000" i="1" smtClean="0"/>
              <a:t>Parenthesized expression</a:t>
            </a:r>
            <a:r>
              <a:rPr lang="en-US" altLang="zh-TW" sz="4000" smtClean="0"/>
              <a:t>]</a:t>
            </a:r>
            <a:endParaRPr lang="zh-TW" altLang="en-US" sz="4000" smtClean="0"/>
          </a:p>
        </p:txBody>
      </p:sp>
      <p:sp>
        <p:nvSpPr>
          <p:cNvPr id="7577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1446F58-0D31-489B-924D-5897AAB0C0D5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71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260600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zh-TW" sz="2400" spc="6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+*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794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75795" name="文字方塊 8"/>
          <p:cNvSpPr txBox="1">
            <a:spLocks noChangeArrowheads="1"/>
          </p:cNvSpPr>
          <p:nvPr/>
        </p:nvSpPr>
        <p:spPr bwMode="auto">
          <a:xfrm>
            <a:off x="2116138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127375" y="1695450"/>
          <a:ext cx="4320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smtClean="0"/>
              <a:t>Example 3.4 [</a:t>
            </a:r>
            <a:r>
              <a:rPr lang="en-US" altLang="zh-TW" sz="4000" i="1" smtClean="0"/>
              <a:t>Parenthesized expression</a:t>
            </a:r>
            <a:r>
              <a:rPr lang="en-US" altLang="zh-TW" sz="4000" smtClean="0"/>
              <a:t>]</a:t>
            </a:r>
            <a:endParaRPr lang="zh-TW" altLang="en-US" sz="4000" smtClean="0"/>
          </a:p>
        </p:txBody>
      </p:sp>
      <p:sp>
        <p:nvSpPr>
          <p:cNvPr id="76803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752C18E-9517-4BDD-AC53-3C1B6D8901F6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72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260600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zh-TW" sz="2400" spc="6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+*d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818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76819" name="文字方塊 8"/>
          <p:cNvSpPr txBox="1">
            <a:spLocks noChangeArrowheads="1"/>
          </p:cNvSpPr>
          <p:nvPr/>
        </p:nvSpPr>
        <p:spPr bwMode="auto">
          <a:xfrm>
            <a:off x="2116138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127375" y="1695450"/>
          <a:ext cx="4320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smtClean="0"/>
              <a:t>Example 3.4 [</a:t>
            </a:r>
            <a:r>
              <a:rPr lang="en-US" altLang="zh-TW" sz="4000" i="1" smtClean="0"/>
              <a:t>Parenthesized expression</a:t>
            </a:r>
            <a:r>
              <a:rPr lang="en-US" altLang="zh-TW" sz="4000" smtClean="0"/>
              <a:t>]</a:t>
            </a:r>
            <a:endParaRPr lang="zh-TW" altLang="en-US" sz="4000" smtClean="0"/>
          </a:p>
        </p:txBody>
      </p:sp>
      <p:sp>
        <p:nvSpPr>
          <p:cNvPr id="77827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DA34894-37F1-4CBF-8DE3-DAA73F1FD949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73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260600" y="3429000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572000" y="3429000"/>
            <a:ext cx="2879725" cy="2160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zh-TW" sz="2400" spc="6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+*d*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842" name="文字方塊 7"/>
          <p:cNvSpPr txBox="1">
            <a:spLocks noChangeArrowheads="1"/>
          </p:cNvSpPr>
          <p:nvPr/>
        </p:nvSpPr>
        <p:spPr bwMode="auto">
          <a:xfrm>
            <a:off x="5294313" y="5595938"/>
            <a:ext cx="1439862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77843" name="文字方塊 8"/>
          <p:cNvSpPr txBox="1">
            <a:spLocks noChangeArrowheads="1"/>
          </p:cNvSpPr>
          <p:nvPr/>
        </p:nvSpPr>
        <p:spPr bwMode="auto">
          <a:xfrm>
            <a:off x="2116138" y="5595938"/>
            <a:ext cx="11525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127375" y="1695450"/>
          <a:ext cx="4320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78851" name="投影片編號版面配置區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CAF8E51-7810-4B06-8C3D-F0DD424EE94C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74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dirty="0" smtClean="0"/>
              <a:t>Additional Example </a:t>
            </a:r>
            <a:endParaRPr lang="zh-TW" altLang="en-US" sz="4000" dirty="0" smtClean="0"/>
          </a:p>
        </p:txBody>
      </p:sp>
      <p:sp>
        <p:nvSpPr>
          <p:cNvPr id="79875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0868E4D-E131-4C15-A98E-579314186BC2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75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79613" y="3284538"/>
          <a:ext cx="864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140200" y="3284538"/>
            <a:ext cx="3455988" cy="2592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892" name="文字方塊 7"/>
          <p:cNvSpPr txBox="1">
            <a:spLocks noChangeArrowheads="1"/>
          </p:cNvSpPr>
          <p:nvPr/>
        </p:nvSpPr>
        <p:spPr bwMode="auto">
          <a:xfrm>
            <a:off x="5292725" y="5876925"/>
            <a:ext cx="14398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79893" name="文字方塊 8"/>
          <p:cNvSpPr txBox="1">
            <a:spLocks noChangeArrowheads="1"/>
          </p:cNvSpPr>
          <p:nvPr/>
        </p:nvSpPr>
        <p:spPr bwMode="auto">
          <a:xfrm>
            <a:off x="1835150" y="5876925"/>
            <a:ext cx="11525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79613" y="1557338"/>
          <a:ext cx="6048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dirty="0" smtClean="0"/>
              <a:t>Additional Example </a:t>
            </a:r>
            <a:endParaRPr lang="zh-TW" altLang="en-US" sz="4000" dirty="0" smtClean="0"/>
          </a:p>
        </p:txBody>
      </p:sp>
      <p:sp>
        <p:nvSpPr>
          <p:cNvPr id="8089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9D79919-6955-4A05-AAFE-9D4F8E6316E0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76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79613" y="3284538"/>
          <a:ext cx="864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140200" y="3284538"/>
            <a:ext cx="3455988" cy="2592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916" name="文字方塊 7"/>
          <p:cNvSpPr txBox="1">
            <a:spLocks noChangeArrowheads="1"/>
          </p:cNvSpPr>
          <p:nvPr/>
        </p:nvSpPr>
        <p:spPr bwMode="auto">
          <a:xfrm>
            <a:off x="5292725" y="5876925"/>
            <a:ext cx="14398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80917" name="文字方塊 8"/>
          <p:cNvSpPr txBox="1">
            <a:spLocks noChangeArrowheads="1"/>
          </p:cNvSpPr>
          <p:nvPr/>
        </p:nvSpPr>
        <p:spPr bwMode="auto">
          <a:xfrm>
            <a:off x="1835150" y="5876925"/>
            <a:ext cx="11525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79613" y="1557338"/>
          <a:ext cx="6048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dirty="0" smtClean="0"/>
              <a:t>Additional Example </a:t>
            </a:r>
            <a:endParaRPr lang="zh-TW" altLang="en-US" sz="4000" dirty="0" smtClean="0"/>
          </a:p>
        </p:txBody>
      </p:sp>
      <p:sp>
        <p:nvSpPr>
          <p:cNvPr id="81923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489DA23-8392-4E2F-9402-E5E7382A1622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77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79613" y="3284538"/>
          <a:ext cx="864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140200" y="3284538"/>
            <a:ext cx="3455988" cy="2592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40" name="文字方塊 7"/>
          <p:cNvSpPr txBox="1">
            <a:spLocks noChangeArrowheads="1"/>
          </p:cNvSpPr>
          <p:nvPr/>
        </p:nvSpPr>
        <p:spPr bwMode="auto">
          <a:xfrm>
            <a:off x="5292725" y="5876925"/>
            <a:ext cx="14398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81941" name="文字方塊 8"/>
          <p:cNvSpPr txBox="1">
            <a:spLocks noChangeArrowheads="1"/>
          </p:cNvSpPr>
          <p:nvPr/>
        </p:nvSpPr>
        <p:spPr bwMode="auto">
          <a:xfrm>
            <a:off x="1835150" y="5876925"/>
            <a:ext cx="11525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79613" y="1557338"/>
          <a:ext cx="6048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dirty="0" smtClean="0"/>
              <a:t>Additional Example </a:t>
            </a:r>
            <a:endParaRPr lang="zh-TW" altLang="en-US" sz="4000" dirty="0" smtClean="0"/>
          </a:p>
        </p:txBody>
      </p:sp>
      <p:sp>
        <p:nvSpPr>
          <p:cNvPr id="82947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75A000F-6B68-4CD2-B770-8F5D60F99F7C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78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79613" y="3284538"/>
          <a:ext cx="864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140200" y="3284538"/>
            <a:ext cx="3455988" cy="2592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2964" name="文字方塊 7"/>
          <p:cNvSpPr txBox="1">
            <a:spLocks noChangeArrowheads="1"/>
          </p:cNvSpPr>
          <p:nvPr/>
        </p:nvSpPr>
        <p:spPr bwMode="auto">
          <a:xfrm>
            <a:off x="5292725" y="5876925"/>
            <a:ext cx="14398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82965" name="文字方塊 8"/>
          <p:cNvSpPr txBox="1">
            <a:spLocks noChangeArrowheads="1"/>
          </p:cNvSpPr>
          <p:nvPr/>
        </p:nvSpPr>
        <p:spPr bwMode="auto">
          <a:xfrm>
            <a:off x="1835150" y="5876925"/>
            <a:ext cx="11525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79613" y="1557338"/>
          <a:ext cx="6048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dirty="0" smtClean="0"/>
              <a:t>Additional Example </a:t>
            </a:r>
            <a:endParaRPr lang="zh-TW" altLang="en-US" sz="4000" dirty="0" smtClean="0"/>
          </a:p>
        </p:txBody>
      </p:sp>
      <p:sp>
        <p:nvSpPr>
          <p:cNvPr id="83971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823266B-1793-4B76-85EA-C914349C1235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79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79613" y="3284538"/>
          <a:ext cx="864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140200" y="3284538"/>
            <a:ext cx="3455988" cy="2592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3988" name="文字方塊 7"/>
          <p:cNvSpPr txBox="1">
            <a:spLocks noChangeArrowheads="1"/>
          </p:cNvSpPr>
          <p:nvPr/>
        </p:nvSpPr>
        <p:spPr bwMode="auto">
          <a:xfrm>
            <a:off x="5292725" y="5876925"/>
            <a:ext cx="14398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83989" name="文字方塊 8"/>
          <p:cNvSpPr txBox="1">
            <a:spLocks noChangeArrowheads="1"/>
          </p:cNvSpPr>
          <p:nvPr/>
        </p:nvSpPr>
        <p:spPr bwMode="auto">
          <a:xfrm>
            <a:off x="1835150" y="5876925"/>
            <a:ext cx="11525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79613" y="1557338"/>
          <a:ext cx="6048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3456432"/>
          </a:xfrm>
        </p:spPr>
        <p:txBody>
          <a:bodyPr/>
          <a:lstStyle/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void</a:t>
            </a:r>
            <a:r>
              <a:rPr lang="en-US" altLang="zh-TW" sz="2000" dirty="0"/>
              <a:t> </a:t>
            </a:r>
            <a:r>
              <a:rPr lang="en-US" altLang="zh-TW" sz="2000" i="1" dirty="0" err="1" smtClean="0"/>
              <a:t>Eval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e</a:t>
            </a:r>
            <a:r>
              <a:rPr lang="en-US" altLang="zh-TW" sz="2000" dirty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{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i="1" dirty="0" smtClean="0"/>
              <a:t>	Stack</a:t>
            </a:r>
            <a:r>
              <a:rPr lang="en-US" altLang="zh-TW" sz="2000" dirty="0" smtClean="0">
                <a:latin typeface="Symbol" panose="05050102010706020507" pitchFamily="18" charset="2"/>
              </a:rPr>
              <a:t>&lt;</a:t>
            </a:r>
            <a:r>
              <a:rPr lang="en-US" altLang="zh-TW" sz="2000" i="1" dirty="0" smtClean="0"/>
              <a:t>Token</a:t>
            </a:r>
            <a:r>
              <a:rPr lang="en-US" altLang="zh-TW" sz="2000" dirty="0">
                <a:latin typeface="Symbol" panose="05050102010706020507" pitchFamily="18" charset="2"/>
              </a:rPr>
              <a:t>&gt;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stack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for</a:t>
            </a:r>
            <a:r>
              <a:rPr lang="en-US" altLang="zh-TW" sz="2000" dirty="0" smtClean="0"/>
              <a:t> (	</a:t>
            </a:r>
            <a:r>
              <a:rPr lang="en-US" altLang="zh-TW" sz="2000" i="1" dirty="0" smtClean="0"/>
              <a:t>Token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!=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‘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#</a:t>
            </a:r>
            <a:r>
              <a:rPr lang="en-US" altLang="zh-TW" sz="2000" dirty="0" smtClean="0">
                <a:solidFill>
                  <a:srgbClr val="000000"/>
                </a:solidFill>
              </a:rPr>
              <a:t>’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 )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if</a:t>
            </a:r>
            <a:r>
              <a:rPr lang="en-US" altLang="zh-TW" sz="2000" dirty="0" smtClean="0"/>
              <a:t> (</a:t>
            </a:r>
            <a:r>
              <a:rPr lang="en-US" altLang="zh-TW" sz="2000" i="1" dirty="0"/>
              <a:t>x</a:t>
            </a:r>
            <a:r>
              <a:rPr lang="en-US" altLang="zh-TW" sz="2000" dirty="0"/>
              <a:t> is an operand</a:t>
            </a:r>
            <a:r>
              <a:rPr lang="en-US" altLang="zh-TW" sz="2000" dirty="0" smtClean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else {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remove </a:t>
            </a:r>
            <a:r>
              <a:rPr lang="en-US" altLang="zh-TW" sz="2000" dirty="0"/>
              <a:t>the correct number of operands </a:t>
            </a:r>
            <a:r>
              <a:rPr lang="en-US" altLang="zh-TW" sz="2000" dirty="0" smtClean="0"/>
              <a:t>for operator </a:t>
            </a:r>
            <a:r>
              <a:rPr lang="en-US" altLang="zh-TW" sz="2000" i="1" dirty="0"/>
              <a:t>x</a:t>
            </a:r>
            <a:r>
              <a:rPr lang="en-US" altLang="zh-TW" sz="2000" dirty="0"/>
              <a:t> from </a:t>
            </a:r>
            <a:r>
              <a:rPr lang="en-US" altLang="zh-TW" sz="2000" i="1" dirty="0" smtClean="0"/>
              <a:t>stack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perform </a:t>
            </a:r>
            <a:r>
              <a:rPr lang="en-US" altLang="zh-TW" sz="2000" dirty="0"/>
              <a:t>the operation </a:t>
            </a:r>
            <a:r>
              <a:rPr lang="en-US" altLang="zh-TW" sz="2000" i="1" dirty="0"/>
              <a:t>x</a:t>
            </a:r>
            <a:r>
              <a:rPr lang="en-US" altLang="zh-TW" sz="2000" dirty="0"/>
              <a:t> and store </a:t>
            </a:r>
            <a:r>
              <a:rPr lang="en-US" altLang="zh-TW" sz="2000" dirty="0" smtClean="0"/>
              <a:t>the result </a:t>
            </a:r>
            <a:r>
              <a:rPr lang="en-US" altLang="zh-TW" sz="2000" dirty="0"/>
              <a:t>(if any) onto the </a:t>
            </a:r>
            <a:r>
              <a:rPr lang="en-US" altLang="zh-TW" sz="2000" dirty="0" smtClean="0"/>
              <a:t>stack;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}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}</a:t>
            </a:r>
            <a:endParaRPr lang="zh-TW" altLang="en-US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5E85F-9D29-43CD-9E12-BE6708385A78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520383"/>
              </p:ext>
            </p:extLst>
          </p:nvPr>
        </p:nvGraphicFramePr>
        <p:xfrm>
          <a:off x="539496" y="4725162"/>
          <a:ext cx="648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4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97091"/>
              </p:ext>
            </p:extLst>
          </p:nvPr>
        </p:nvGraphicFramePr>
        <p:xfrm>
          <a:off x="7452360" y="3861054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字方塊 14"/>
          <p:cNvSpPr txBox="1">
            <a:spLocks noChangeArrowheads="1"/>
          </p:cNvSpPr>
          <p:nvPr/>
        </p:nvSpPr>
        <p:spPr bwMode="auto">
          <a:xfrm>
            <a:off x="3419856" y="55892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algn="r"/>
            <a:r>
              <a:rPr lang="en-US" altLang="zh-TW" sz="2400" b="0" i="1" dirty="0" smtClean="0"/>
              <a:t>x</a:t>
            </a:r>
            <a:endParaRPr lang="zh-TW" altLang="en-US" sz="2400" b="0" i="1" dirty="0"/>
          </a:p>
        </p:txBody>
      </p:sp>
      <p:sp>
        <p:nvSpPr>
          <p:cNvPr id="11" name="文字方塊 15"/>
          <p:cNvSpPr txBox="1">
            <a:spLocks noChangeArrowheads="1"/>
          </p:cNvSpPr>
          <p:nvPr/>
        </p:nvSpPr>
        <p:spPr bwMode="auto">
          <a:xfrm>
            <a:off x="3851910" y="5589270"/>
            <a:ext cx="432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 anchorCtr="1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zh-TW" alt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7452360" y="6021324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0" i="1" dirty="0" smtClean="0"/>
              <a:t>stack</a:t>
            </a:r>
            <a:endParaRPr lang="zh-TW" alt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9640205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dirty="0" smtClean="0"/>
              <a:t>Additional Example </a:t>
            </a:r>
            <a:endParaRPr lang="zh-TW" altLang="en-US" sz="4000" dirty="0" smtClean="0"/>
          </a:p>
        </p:txBody>
      </p:sp>
      <p:sp>
        <p:nvSpPr>
          <p:cNvPr id="84995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C91D56D-6D8A-4FBF-A4CA-9FBCE386520E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80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79613" y="3284538"/>
          <a:ext cx="864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140200" y="3284538"/>
            <a:ext cx="3455988" cy="2592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5012" name="文字方塊 7"/>
          <p:cNvSpPr txBox="1">
            <a:spLocks noChangeArrowheads="1"/>
          </p:cNvSpPr>
          <p:nvPr/>
        </p:nvSpPr>
        <p:spPr bwMode="auto">
          <a:xfrm>
            <a:off x="5292725" y="5876925"/>
            <a:ext cx="14398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85013" name="文字方塊 8"/>
          <p:cNvSpPr txBox="1">
            <a:spLocks noChangeArrowheads="1"/>
          </p:cNvSpPr>
          <p:nvPr/>
        </p:nvSpPr>
        <p:spPr bwMode="auto">
          <a:xfrm>
            <a:off x="1835150" y="5876925"/>
            <a:ext cx="11525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79613" y="1557338"/>
          <a:ext cx="6048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dirty="0" smtClean="0"/>
              <a:t>Additional Example </a:t>
            </a:r>
            <a:endParaRPr lang="zh-TW" altLang="en-US" sz="4000" dirty="0" smtClean="0"/>
          </a:p>
        </p:txBody>
      </p:sp>
      <p:sp>
        <p:nvSpPr>
          <p:cNvPr id="8601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ECADEDA-977F-4C18-AD97-A7631C02589F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81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79613" y="3284538"/>
          <a:ext cx="864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140200" y="3284538"/>
            <a:ext cx="3455988" cy="2592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6036" name="文字方塊 7"/>
          <p:cNvSpPr txBox="1">
            <a:spLocks noChangeArrowheads="1"/>
          </p:cNvSpPr>
          <p:nvPr/>
        </p:nvSpPr>
        <p:spPr bwMode="auto">
          <a:xfrm>
            <a:off x="5292725" y="5876925"/>
            <a:ext cx="14398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86037" name="文字方塊 8"/>
          <p:cNvSpPr txBox="1">
            <a:spLocks noChangeArrowheads="1"/>
          </p:cNvSpPr>
          <p:nvPr/>
        </p:nvSpPr>
        <p:spPr bwMode="auto">
          <a:xfrm>
            <a:off x="1835150" y="5876925"/>
            <a:ext cx="11525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79613" y="1557338"/>
          <a:ext cx="6048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dirty="0" smtClean="0"/>
              <a:t>Additional Example </a:t>
            </a:r>
            <a:endParaRPr lang="zh-TW" altLang="en-US" sz="4000" dirty="0" smtClean="0"/>
          </a:p>
        </p:txBody>
      </p:sp>
      <p:sp>
        <p:nvSpPr>
          <p:cNvPr id="87043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759B98A-81AA-44CE-9651-456C67D9B6FC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82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79613" y="3284538"/>
          <a:ext cx="864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140200" y="3284538"/>
            <a:ext cx="3455988" cy="2592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abc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060" name="文字方塊 7"/>
          <p:cNvSpPr txBox="1">
            <a:spLocks noChangeArrowheads="1"/>
          </p:cNvSpPr>
          <p:nvPr/>
        </p:nvSpPr>
        <p:spPr bwMode="auto">
          <a:xfrm>
            <a:off x="5292725" y="5876925"/>
            <a:ext cx="14398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87061" name="文字方塊 8"/>
          <p:cNvSpPr txBox="1">
            <a:spLocks noChangeArrowheads="1"/>
          </p:cNvSpPr>
          <p:nvPr/>
        </p:nvSpPr>
        <p:spPr bwMode="auto">
          <a:xfrm>
            <a:off x="1835150" y="5876925"/>
            <a:ext cx="11525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79613" y="1557338"/>
          <a:ext cx="6048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dirty="0" smtClean="0"/>
              <a:t>Additional Example </a:t>
            </a:r>
            <a:endParaRPr lang="zh-TW" altLang="en-US" sz="4000" dirty="0" smtClean="0"/>
          </a:p>
        </p:txBody>
      </p:sp>
      <p:sp>
        <p:nvSpPr>
          <p:cNvPr id="88067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5A0BA1B-A166-4186-AC8E-2917A18BB45B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83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79613" y="3284538"/>
          <a:ext cx="864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140200" y="3284538"/>
            <a:ext cx="3455988" cy="2592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abc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084" name="文字方塊 7"/>
          <p:cNvSpPr txBox="1">
            <a:spLocks noChangeArrowheads="1"/>
          </p:cNvSpPr>
          <p:nvPr/>
        </p:nvSpPr>
        <p:spPr bwMode="auto">
          <a:xfrm>
            <a:off x="5292725" y="5876925"/>
            <a:ext cx="14398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88085" name="文字方塊 8"/>
          <p:cNvSpPr txBox="1">
            <a:spLocks noChangeArrowheads="1"/>
          </p:cNvSpPr>
          <p:nvPr/>
        </p:nvSpPr>
        <p:spPr bwMode="auto">
          <a:xfrm>
            <a:off x="1835150" y="5876925"/>
            <a:ext cx="11525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79613" y="1557338"/>
          <a:ext cx="6048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dirty="0" smtClean="0"/>
              <a:t>Additional Example </a:t>
            </a:r>
            <a:endParaRPr lang="zh-TW" altLang="en-US" sz="4000" dirty="0" smtClean="0"/>
          </a:p>
        </p:txBody>
      </p:sp>
      <p:sp>
        <p:nvSpPr>
          <p:cNvPr id="89091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E2F6904-6A75-4621-95F4-28AA6D254F86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84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79613" y="3284538"/>
          <a:ext cx="864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140200" y="3284538"/>
            <a:ext cx="3455988" cy="2592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abcd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9108" name="文字方塊 7"/>
          <p:cNvSpPr txBox="1">
            <a:spLocks noChangeArrowheads="1"/>
          </p:cNvSpPr>
          <p:nvPr/>
        </p:nvSpPr>
        <p:spPr bwMode="auto">
          <a:xfrm>
            <a:off x="5292725" y="5876925"/>
            <a:ext cx="14398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89109" name="文字方塊 8"/>
          <p:cNvSpPr txBox="1">
            <a:spLocks noChangeArrowheads="1"/>
          </p:cNvSpPr>
          <p:nvPr/>
        </p:nvSpPr>
        <p:spPr bwMode="auto">
          <a:xfrm>
            <a:off x="1835150" y="5876925"/>
            <a:ext cx="11525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79613" y="1557338"/>
          <a:ext cx="6048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dirty="0" smtClean="0"/>
              <a:t>Additional Example </a:t>
            </a:r>
            <a:endParaRPr lang="zh-TW" altLang="en-US" sz="4000" dirty="0" smtClean="0"/>
          </a:p>
        </p:txBody>
      </p:sp>
      <p:sp>
        <p:nvSpPr>
          <p:cNvPr id="90115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B4BD41-E925-4430-8E6A-04224695F504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85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79613" y="3284538"/>
          <a:ext cx="864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140200" y="3284538"/>
            <a:ext cx="3455988" cy="2592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abcd</a:t>
            </a:r>
            <a:r>
              <a:rPr lang="en-US" altLang="zh-TW" sz="2400" spc="6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*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132" name="文字方塊 7"/>
          <p:cNvSpPr txBox="1">
            <a:spLocks noChangeArrowheads="1"/>
          </p:cNvSpPr>
          <p:nvPr/>
        </p:nvSpPr>
        <p:spPr bwMode="auto">
          <a:xfrm>
            <a:off x="5292725" y="5876925"/>
            <a:ext cx="14398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90133" name="文字方塊 8"/>
          <p:cNvSpPr txBox="1">
            <a:spLocks noChangeArrowheads="1"/>
          </p:cNvSpPr>
          <p:nvPr/>
        </p:nvSpPr>
        <p:spPr bwMode="auto">
          <a:xfrm>
            <a:off x="1835150" y="5876925"/>
            <a:ext cx="11525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79613" y="1557338"/>
          <a:ext cx="6048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dirty="0" smtClean="0"/>
              <a:t>Additional Example </a:t>
            </a:r>
            <a:endParaRPr lang="zh-TW" altLang="en-US" sz="4000" dirty="0" smtClean="0"/>
          </a:p>
        </p:txBody>
      </p:sp>
      <p:sp>
        <p:nvSpPr>
          <p:cNvPr id="9113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FC8B38C-D8FF-499A-93A2-2B58C214608A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86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79613" y="3284538"/>
          <a:ext cx="864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140200" y="3284538"/>
            <a:ext cx="3455988" cy="2592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abcd</a:t>
            </a:r>
            <a:r>
              <a:rPr lang="en-US" altLang="zh-TW" sz="2400" spc="6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*+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156" name="文字方塊 7"/>
          <p:cNvSpPr txBox="1">
            <a:spLocks noChangeArrowheads="1"/>
          </p:cNvSpPr>
          <p:nvPr/>
        </p:nvSpPr>
        <p:spPr bwMode="auto">
          <a:xfrm>
            <a:off x="5292725" y="5876925"/>
            <a:ext cx="14398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91157" name="文字方塊 8"/>
          <p:cNvSpPr txBox="1">
            <a:spLocks noChangeArrowheads="1"/>
          </p:cNvSpPr>
          <p:nvPr/>
        </p:nvSpPr>
        <p:spPr bwMode="auto">
          <a:xfrm>
            <a:off x="1835150" y="5876925"/>
            <a:ext cx="11525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79613" y="1557338"/>
          <a:ext cx="6048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dirty="0" smtClean="0"/>
              <a:t>Additional Example </a:t>
            </a:r>
            <a:endParaRPr lang="zh-TW" altLang="en-US" sz="4000" dirty="0" smtClean="0"/>
          </a:p>
        </p:txBody>
      </p:sp>
      <p:sp>
        <p:nvSpPr>
          <p:cNvPr id="92163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2E717F0-ABAE-44F0-93E9-8A5FA5E908D9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87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79613" y="3284538"/>
          <a:ext cx="864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140200" y="3284538"/>
            <a:ext cx="3455988" cy="2592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abcd</a:t>
            </a:r>
            <a:r>
              <a:rPr lang="en-US" altLang="zh-TW" sz="2400" spc="6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*+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80" name="文字方塊 7"/>
          <p:cNvSpPr txBox="1">
            <a:spLocks noChangeArrowheads="1"/>
          </p:cNvSpPr>
          <p:nvPr/>
        </p:nvSpPr>
        <p:spPr bwMode="auto">
          <a:xfrm>
            <a:off x="5292725" y="5876925"/>
            <a:ext cx="14398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92181" name="文字方塊 8"/>
          <p:cNvSpPr txBox="1">
            <a:spLocks noChangeArrowheads="1"/>
          </p:cNvSpPr>
          <p:nvPr/>
        </p:nvSpPr>
        <p:spPr bwMode="auto">
          <a:xfrm>
            <a:off x="1835150" y="5876925"/>
            <a:ext cx="11525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79613" y="1557338"/>
          <a:ext cx="6048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dirty="0" smtClean="0"/>
              <a:t>Additional Example </a:t>
            </a:r>
            <a:endParaRPr lang="zh-TW" altLang="en-US" sz="4000" dirty="0" smtClean="0"/>
          </a:p>
        </p:txBody>
      </p:sp>
      <p:sp>
        <p:nvSpPr>
          <p:cNvPr id="93187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D62FC11-36E3-4AF3-B8CD-6A38F5D0CD54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88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79613" y="3284538"/>
          <a:ext cx="864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140200" y="3284538"/>
            <a:ext cx="3455988" cy="2592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abcd</a:t>
            </a:r>
            <a:r>
              <a:rPr lang="en-US" altLang="zh-TW" sz="2400" spc="6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*+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204" name="文字方塊 7"/>
          <p:cNvSpPr txBox="1">
            <a:spLocks noChangeArrowheads="1"/>
          </p:cNvSpPr>
          <p:nvPr/>
        </p:nvSpPr>
        <p:spPr bwMode="auto">
          <a:xfrm>
            <a:off x="5292725" y="5876925"/>
            <a:ext cx="14398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93205" name="文字方塊 8"/>
          <p:cNvSpPr txBox="1">
            <a:spLocks noChangeArrowheads="1"/>
          </p:cNvSpPr>
          <p:nvPr/>
        </p:nvSpPr>
        <p:spPr bwMode="auto">
          <a:xfrm>
            <a:off x="1835150" y="5876925"/>
            <a:ext cx="11525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79613" y="1557338"/>
          <a:ext cx="6048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dirty="0" smtClean="0"/>
              <a:t>Additional Example </a:t>
            </a:r>
            <a:endParaRPr lang="zh-TW" altLang="en-US" sz="4000" dirty="0" smtClean="0"/>
          </a:p>
        </p:txBody>
      </p:sp>
      <p:sp>
        <p:nvSpPr>
          <p:cNvPr id="94211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71B5910-A0F8-403C-85A0-47D10811F76B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89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79613" y="3284538"/>
          <a:ext cx="864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140200" y="3284538"/>
            <a:ext cx="3455988" cy="2592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abcd</a:t>
            </a:r>
            <a:r>
              <a:rPr lang="en-US" altLang="zh-TW" sz="2400" spc="6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*+e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4228" name="文字方塊 7"/>
          <p:cNvSpPr txBox="1">
            <a:spLocks noChangeArrowheads="1"/>
          </p:cNvSpPr>
          <p:nvPr/>
        </p:nvSpPr>
        <p:spPr bwMode="auto">
          <a:xfrm>
            <a:off x="5292725" y="5876925"/>
            <a:ext cx="14398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94229" name="文字方塊 8"/>
          <p:cNvSpPr txBox="1">
            <a:spLocks noChangeArrowheads="1"/>
          </p:cNvSpPr>
          <p:nvPr/>
        </p:nvSpPr>
        <p:spPr bwMode="auto">
          <a:xfrm>
            <a:off x="1835150" y="5876925"/>
            <a:ext cx="11525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79613" y="1557338"/>
          <a:ext cx="6048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0"/>
            <a:ext cx="8641080" cy="3456432"/>
          </a:xfrm>
        </p:spPr>
        <p:txBody>
          <a:bodyPr/>
          <a:lstStyle/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void</a:t>
            </a:r>
            <a:r>
              <a:rPr lang="en-US" altLang="zh-TW" sz="2000" dirty="0"/>
              <a:t> </a:t>
            </a:r>
            <a:r>
              <a:rPr lang="en-US" altLang="zh-TW" sz="2000" i="1" dirty="0" err="1" smtClean="0"/>
              <a:t>Eval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expression</a:t>
            </a:r>
            <a:r>
              <a:rPr lang="en-US" altLang="zh-TW" sz="2000" dirty="0" smtClean="0"/>
              <a:t> </a:t>
            </a:r>
            <a:r>
              <a:rPr lang="en-US" altLang="zh-TW" sz="2000" i="1" dirty="0"/>
              <a:t>e</a:t>
            </a:r>
            <a:r>
              <a:rPr lang="en-US" altLang="zh-TW" sz="2000" dirty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{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i="1" dirty="0" smtClean="0"/>
              <a:t>	Stack</a:t>
            </a:r>
            <a:r>
              <a:rPr lang="en-US" altLang="zh-TW" sz="2000" dirty="0" smtClean="0">
                <a:latin typeface="Symbol" panose="05050102010706020507" pitchFamily="18" charset="2"/>
              </a:rPr>
              <a:t>&lt;</a:t>
            </a:r>
            <a:r>
              <a:rPr lang="en-US" altLang="zh-TW" sz="2000" i="1" dirty="0" smtClean="0"/>
              <a:t>Token</a:t>
            </a:r>
            <a:r>
              <a:rPr lang="en-US" altLang="zh-TW" sz="2000" dirty="0">
                <a:latin typeface="Symbol" panose="05050102010706020507" pitchFamily="18" charset="2"/>
              </a:rPr>
              <a:t>&gt;</a:t>
            </a:r>
            <a:r>
              <a:rPr lang="en-US" altLang="zh-TW" sz="2000" dirty="0"/>
              <a:t> </a:t>
            </a:r>
            <a:r>
              <a:rPr lang="en-US" altLang="zh-TW" sz="2000" i="1" dirty="0" smtClean="0"/>
              <a:t>stack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for</a:t>
            </a:r>
            <a:r>
              <a:rPr lang="en-US" altLang="zh-TW" sz="2000" dirty="0" smtClean="0"/>
              <a:t> (	</a:t>
            </a:r>
            <a:r>
              <a:rPr lang="en-US" altLang="zh-TW" sz="2000" i="1" dirty="0" smtClean="0"/>
              <a:t>Token</a:t>
            </a:r>
            <a:r>
              <a:rPr lang="en-US" altLang="zh-TW" sz="2000" dirty="0" smtClean="0"/>
              <a:t>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!=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00"/>
                </a:solidFill>
              </a:rPr>
              <a:t>‘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#</a:t>
            </a:r>
            <a:r>
              <a:rPr lang="en-US" altLang="zh-TW" sz="2000" dirty="0" smtClean="0">
                <a:solidFill>
                  <a:srgbClr val="000000"/>
                </a:solidFill>
              </a:rPr>
              <a:t>’</a:t>
            </a:r>
            <a:r>
              <a:rPr lang="en-US" altLang="zh-TW" sz="2000" b="1" dirty="0" smtClean="0"/>
              <a:t>;</a:t>
            </a:r>
            <a:r>
              <a:rPr lang="en-US" altLang="zh-TW" sz="2000" dirty="0" smtClean="0"/>
              <a:t>  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latin typeface="Symbol" panose="05050102010706020507" pitchFamily="18" charset="2"/>
              </a:rPr>
              <a:t>=</a:t>
            </a:r>
            <a:r>
              <a:rPr lang="en-US" altLang="zh-TW" sz="2000" dirty="0" smtClean="0"/>
              <a:t> </a:t>
            </a:r>
            <a:r>
              <a:rPr lang="en-US" altLang="zh-TW" sz="2000" i="1" dirty="0" err="1" smtClean="0"/>
              <a:t>NextToken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e</a:t>
            </a:r>
            <a:r>
              <a:rPr lang="en-US" altLang="zh-TW" sz="2000" dirty="0" smtClean="0"/>
              <a:t>) )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if</a:t>
            </a:r>
            <a:r>
              <a:rPr lang="en-US" altLang="zh-TW" sz="2000" dirty="0" smtClean="0"/>
              <a:t> (</a:t>
            </a:r>
            <a:r>
              <a:rPr lang="en-US" altLang="zh-TW" sz="2000" i="1" dirty="0"/>
              <a:t>x</a:t>
            </a:r>
            <a:r>
              <a:rPr lang="en-US" altLang="zh-TW" sz="2000" dirty="0"/>
              <a:t> is an operand</a:t>
            </a:r>
            <a:r>
              <a:rPr lang="en-US" altLang="zh-TW" sz="2000" dirty="0" smtClean="0"/>
              <a:t>)</a:t>
            </a:r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/>
              <a:t>	</a:t>
            </a:r>
            <a:r>
              <a:rPr lang="en-US" altLang="zh-TW" sz="2000" dirty="0" smtClean="0"/>
              <a:t>		</a:t>
            </a:r>
            <a:r>
              <a:rPr lang="en-US" altLang="zh-TW" sz="2000" i="1" dirty="0" err="1" smtClean="0"/>
              <a:t>stack.Push</a:t>
            </a:r>
            <a:r>
              <a:rPr lang="en-US" altLang="zh-TW" sz="2000" dirty="0" smtClean="0"/>
              <a:t>(</a:t>
            </a:r>
            <a:r>
              <a:rPr lang="en-US" altLang="zh-TW" sz="2000" i="1" dirty="0" smtClean="0"/>
              <a:t>x</a:t>
            </a:r>
            <a:r>
              <a:rPr lang="en-US" altLang="zh-TW" sz="2000" dirty="0" smtClean="0"/>
              <a:t>)</a:t>
            </a:r>
            <a:r>
              <a:rPr lang="en-US" altLang="zh-TW" sz="2000" b="1" dirty="0" smtClean="0"/>
              <a:t>;</a:t>
            </a:r>
            <a:endParaRPr lang="en-US" altLang="zh-TW" sz="2000" i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else {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remove </a:t>
            </a:r>
            <a:r>
              <a:rPr lang="en-US" altLang="zh-TW" sz="2000" dirty="0"/>
              <a:t>the correct number of operands </a:t>
            </a:r>
            <a:r>
              <a:rPr lang="en-US" altLang="zh-TW" sz="2000" dirty="0" smtClean="0"/>
              <a:t>for operator </a:t>
            </a:r>
            <a:r>
              <a:rPr lang="en-US" altLang="zh-TW" sz="2000" i="1" dirty="0"/>
              <a:t>x</a:t>
            </a:r>
            <a:r>
              <a:rPr lang="en-US" altLang="zh-TW" sz="2000" dirty="0"/>
              <a:t> from </a:t>
            </a:r>
            <a:r>
              <a:rPr lang="en-US" altLang="zh-TW" sz="2000" i="1" dirty="0" smtClean="0"/>
              <a:t>stack</a:t>
            </a:r>
            <a:r>
              <a:rPr lang="en-US" altLang="zh-TW" sz="2000" dirty="0" smtClean="0"/>
              <a:t>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dirty="0" smtClean="0"/>
              <a:t>			perform </a:t>
            </a:r>
            <a:r>
              <a:rPr lang="en-US" altLang="zh-TW" sz="2000" dirty="0"/>
              <a:t>the operation </a:t>
            </a:r>
            <a:r>
              <a:rPr lang="en-US" altLang="zh-TW" sz="2000" i="1" dirty="0"/>
              <a:t>x</a:t>
            </a:r>
            <a:r>
              <a:rPr lang="en-US" altLang="zh-TW" sz="2000" dirty="0"/>
              <a:t> and store </a:t>
            </a:r>
            <a:r>
              <a:rPr lang="en-US" altLang="zh-TW" sz="2000" dirty="0" smtClean="0"/>
              <a:t>the result </a:t>
            </a:r>
            <a:r>
              <a:rPr lang="en-US" altLang="zh-TW" sz="2000" dirty="0"/>
              <a:t>(if any) onto the </a:t>
            </a:r>
            <a:r>
              <a:rPr lang="en-US" altLang="zh-TW" sz="2000" dirty="0" smtClean="0"/>
              <a:t>stack;</a:t>
            </a:r>
            <a:endParaRPr lang="en-US" altLang="zh-TW" sz="2000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 smtClean="0"/>
              <a:t>		}</a:t>
            </a:r>
            <a:endParaRPr lang="en-US" altLang="zh-TW" sz="2000" b="1" dirty="0"/>
          </a:p>
          <a:p>
            <a:pPr>
              <a:tabLst>
                <a:tab pos="540000" algn="l"/>
                <a:tab pos="1080000" algn="l"/>
                <a:tab pos="1620000" algn="l"/>
              </a:tabLst>
            </a:pPr>
            <a:r>
              <a:rPr lang="en-US" altLang="zh-TW" sz="2000" b="1" dirty="0"/>
              <a:t>}</a:t>
            </a:r>
            <a:endParaRPr lang="zh-TW" altLang="en-US" sz="20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5E85F-9D29-43CD-9E12-BE6708385A78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675602"/>
              </p:ext>
            </p:extLst>
          </p:nvPr>
        </p:nvGraphicFramePr>
        <p:xfrm>
          <a:off x="539496" y="4725162"/>
          <a:ext cx="648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4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3600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409329"/>
              </p:ext>
            </p:extLst>
          </p:nvPr>
        </p:nvGraphicFramePr>
        <p:xfrm>
          <a:off x="7452360" y="3861054"/>
          <a:ext cx="864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2000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54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字方塊 14"/>
          <p:cNvSpPr txBox="1">
            <a:spLocks noChangeArrowheads="1"/>
          </p:cNvSpPr>
          <p:nvPr/>
        </p:nvSpPr>
        <p:spPr bwMode="auto">
          <a:xfrm>
            <a:off x="3419856" y="5589270"/>
            <a:ext cx="432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72000" anchor="b" anchorCtr="0"/>
          <a:lstStyle/>
          <a:p>
            <a:pPr algn="r"/>
            <a:r>
              <a:rPr lang="en-US" altLang="zh-TW" sz="2400" b="0" i="1" dirty="0" smtClean="0"/>
              <a:t>x</a:t>
            </a:r>
            <a:endParaRPr lang="zh-TW" altLang="en-US" sz="2400" b="0" i="1" dirty="0"/>
          </a:p>
        </p:txBody>
      </p:sp>
      <p:sp>
        <p:nvSpPr>
          <p:cNvPr id="11" name="文字方塊 15"/>
          <p:cNvSpPr txBox="1">
            <a:spLocks noChangeArrowheads="1"/>
          </p:cNvSpPr>
          <p:nvPr/>
        </p:nvSpPr>
        <p:spPr bwMode="auto">
          <a:xfrm>
            <a:off x="3851910" y="5589270"/>
            <a:ext cx="432000" cy="432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 anchorCtr="1"/>
          <a:lstStyle/>
          <a:p>
            <a:pPr algn="ctr"/>
            <a:r>
              <a:rPr lang="en-US" altLang="zh-TW" dirty="0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zh-TW" altLang="en-US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文字方塊 8"/>
          <p:cNvSpPr txBox="1">
            <a:spLocks noChangeArrowheads="1"/>
          </p:cNvSpPr>
          <p:nvPr/>
        </p:nvSpPr>
        <p:spPr bwMode="auto">
          <a:xfrm>
            <a:off x="7452360" y="6021324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400" b="0" i="1" dirty="0" smtClean="0"/>
              <a:t>stack</a:t>
            </a:r>
            <a:endParaRPr lang="zh-TW" alt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26459265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dirty="0" smtClean="0"/>
              <a:t>Additional Example </a:t>
            </a:r>
            <a:endParaRPr lang="zh-TW" altLang="en-US" sz="4000" dirty="0" smtClean="0"/>
          </a:p>
        </p:txBody>
      </p:sp>
      <p:sp>
        <p:nvSpPr>
          <p:cNvPr id="95235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6B92645-6718-47D4-9474-17C0A772E911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90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79613" y="3284538"/>
          <a:ext cx="864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140200" y="3284538"/>
            <a:ext cx="3455988" cy="2592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abcd</a:t>
            </a:r>
            <a:r>
              <a:rPr lang="en-US" altLang="zh-TW" sz="2400" spc="6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*+e*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5252" name="文字方塊 7"/>
          <p:cNvSpPr txBox="1">
            <a:spLocks noChangeArrowheads="1"/>
          </p:cNvSpPr>
          <p:nvPr/>
        </p:nvSpPr>
        <p:spPr bwMode="auto">
          <a:xfrm>
            <a:off x="5292725" y="5876925"/>
            <a:ext cx="14398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95253" name="文字方塊 8"/>
          <p:cNvSpPr txBox="1">
            <a:spLocks noChangeArrowheads="1"/>
          </p:cNvSpPr>
          <p:nvPr/>
        </p:nvSpPr>
        <p:spPr bwMode="auto">
          <a:xfrm>
            <a:off x="1835150" y="5876925"/>
            <a:ext cx="11525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79613" y="1557338"/>
          <a:ext cx="6048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dirty="0" smtClean="0"/>
              <a:t>Additional Example </a:t>
            </a:r>
            <a:endParaRPr lang="zh-TW" altLang="en-US" sz="4000" dirty="0" smtClean="0"/>
          </a:p>
        </p:txBody>
      </p:sp>
      <p:sp>
        <p:nvSpPr>
          <p:cNvPr id="9625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212FDDF-5B37-447F-9A5B-F95D5D90BE1C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91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79613" y="3284538"/>
          <a:ext cx="864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140200" y="3284538"/>
            <a:ext cx="3455988" cy="2592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abcd</a:t>
            </a:r>
            <a:r>
              <a:rPr lang="en-US" altLang="zh-TW" sz="2400" spc="6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*+e*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6276" name="文字方塊 7"/>
          <p:cNvSpPr txBox="1">
            <a:spLocks noChangeArrowheads="1"/>
          </p:cNvSpPr>
          <p:nvPr/>
        </p:nvSpPr>
        <p:spPr bwMode="auto">
          <a:xfrm>
            <a:off x="5292725" y="5876925"/>
            <a:ext cx="14398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96277" name="文字方塊 8"/>
          <p:cNvSpPr txBox="1">
            <a:spLocks noChangeArrowheads="1"/>
          </p:cNvSpPr>
          <p:nvPr/>
        </p:nvSpPr>
        <p:spPr bwMode="auto">
          <a:xfrm>
            <a:off x="1835150" y="5876925"/>
            <a:ext cx="11525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79613" y="1557338"/>
          <a:ext cx="6048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dirty="0" smtClean="0"/>
              <a:t>Additional Example </a:t>
            </a:r>
            <a:endParaRPr lang="zh-TW" altLang="en-US" sz="4000" dirty="0" smtClean="0"/>
          </a:p>
        </p:txBody>
      </p:sp>
      <p:sp>
        <p:nvSpPr>
          <p:cNvPr id="97283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E24CB8A-FED1-41A2-A034-A975552ED0E0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92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79613" y="3284538"/>
          <a:ext cx="864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b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140200" y="3284538"/>
            <a:ext cx="3455988" cy="2592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>
              <a:defRPr/>
            </a:pPr>
            <a:r>
              <a:rPr lang="en-US" altLang="zh-TW" sz="2400" spc="600" dirty="0" err="1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abcd</a:t>
            </a:r>
            <a:r>
              <a:rPr lang="en-US" altLang="zh-TW" sz="2400" spc="600" dirty="0">
                <a:ln w="3175">
                  <a:noFill/>
                </a:ln>
                <a:latin typeface="Courier New" pitchFamily="49" charset="0"/>
                <a:cs typeface="Courier New" pitchFamily="49" charset="0"/>
              </a:rPr>
              <a:t>*+e**</a:t>
            </a:r>
            <a:endParaRPr lang="zh-TW" altLang="en-US" sz="2400" spc="600" dirty="0">
              <a:ln w="3175">
                <a:noFill/>
              </a:ln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7300" name="文字方塊 7"/>
          <p:cNvSpPr txBox="1">
            <a:spLocks noChangeArrowheads="1"/>
          </p:cNvSpPr>
          <p:nvPr/>
        </p:nvSpPr>
        <p:spPr bwMode="auto">
          <a:xfrm>
            <a:off x="5292725" y="5876925"/>
            <a:ext cx="14398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Output</a:t>
            </a:r>
            <a:endParaRPr lang="zh-TW" altLang="en-US" sz="2800" b="0"/>
          </a:p>
        </p:txBody>
      </p:sp>
      <p:sp>
        <p:nvSpPr>
          <p:cNvPr id="97301" name="文字方塊 8"/>
          <p:cNvSpPr txBox="1">
            <a:spLocks noChangeArrowheads="1"/>
          </p:cNvSpPr>
          <p:nvPr/>
        </p:nvSpPr>
        <p:spPr bwMode="auto">
          <a:xfrm>
            <a:off x="1835150" y="5876925"/>
            <a:ext cx="11525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TW" sz="2800" b="0"/>
              <a:t>Stack</a:t>
            </a:r>
            <a:endParaRPr lang="zh-TW" altLang="en-US" sz="2800" b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979613" y="1557338"/>
          <a:ext cx="6048000" cy="129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\0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2000" marR="72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  <a:sym typeface="Symbol"/>
                        </a:rPr>
                        <a:t>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144000" marB="0" anchor="b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</a:t>
                      </a:r>
                      <a:endParaRPr lang="zh-TW" altLang="en-US" b="1" dirty="0">
                        <a:solidFill>
                          <a:srgbClr val="C0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0" anchorCtr="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smtClean="0"/>
              <a:t>Example 3.4 [</a:t>
            </a:r>
            <a:r>
              <a:rPr lang="en-US" altLang="zh-TW" sz="4000" i="1" smtClean="0"/>
              <a:t>Parenthesized expression</a:t>
            </a:r>
            <a:r>
              <a:rPr lang="en-US" altLang="zh-TW" sz="4000" smtClean="0"/>
              <a:t>]</a:t>
            </a:r>
            <a:endParaRPr lang="zh-TW" altLang="en-US" sz="4000" smtClean="0"/>
          </a:p>
        </p:txBody>
      </p:sp>
      <p:sp>
        <p:nvSpPr>
          <p:cNvPr id="98307" name="內容版面配置區 10"/>
          <p:cNvSpPr>
            <a:spLocks noGrp="1"/>
          </p:cNvSpPr>
          <p:nvPr>
            <p:ph idx="1"/>
          </p:nvPr>
        </p:nvSpPr>
        <p:spPr>
          <a:xfrm>
            <a:off x="250825" y="1268413"/>
            <a:ext cx="8640763" cy="3312731"/>
          </a:xfrm>
        </p:spPr>
        <p:txBody>
          <a:bodyPr/>
          <a:lstStyle/>
          <a:p>
            <a:r>
              <a:rPr lang="en-US" altLang="zh-TW" sz="2400" dirty="0" smtClean="0"/>
              <a:t>We stack operators until we reach the right parenthesis.</a:t>
            </a:r>
          </a:p>
          <a:p>
            <a:r>
              <a:rPr lang="en-US" altLang="zh-TW" sz="2400" dirty="0" smtClean="0"/>
              <a:t>At this point, we </a:t>
            </a:r>
            <a:r>
              <a:rPr lang="en-US" altLang="zh-TW" sz="2400" dirty="0" err="1" smtClean="0"/>
              <a:t>unstack</a:t>
            </a:r>
            <a:r>
              <a:rPr lang="en-US" altLang="zh-TW" sz="2400" dirty="0" smtClean="0"/>
              <a:t> until we reach the corresponding left parenthesis.</a:t>
            </a:r>
          </a:p>
          <a:p>
            <a:r>
              <a:rPr lang="en-US" altLang="zh-TW" sz="2400" dirty="0" smtClean="0"/>
              <a:t>We then delete the left parenthesis from the stack.</a:t>
            </a:r>
          </a:p>
          <a:p>
            <a:r>
              <a:rPr lang="en-US" altLang="zh-TW" sz="2400" dirty="0" smtClean="0">
                <a:solidFill>
                  <a:srgbClr val="C00000"/>
                </a:solidFill>
              </a:rPr>
              <a:t>The left parenthesis behaves like a low-precedence operator when it is on the stack, and a high-precedence one when it is not.</a:t>
            </a:r>
          </a:p>
          <a:p>
            <a:r>
              <a:rPr lang="en-US" altLang="zh-TW" sz="2400" dirty="0" smtClean="0"/>
              <a:t>It is placed in the stack whenever it is found in the expression, but it is </a:t>
            </a:r>
            <a:r>
              <a:rPr lang="en-US" altLang="zh-TW" sz="2400" dirty="0" err="1" smtClean="0"/>
              <a:t>unstacked</a:t>
            </a:r>
            <a:r>
              <a:rPr lang="en-US" altLang="zh-TW" sz="2400" dirty="0" smtClean="0"/>
              <a:t> only when its matching right parenthesis is found.</a:t>
            </a:r>
            <a:endParaRPr lang="zh-TW" altLang="en-US" sz="2400" dirty="0" smtClean="0"/>
          </a:p>
        </p:txBody>
      </p:sp>
      <p:sp>
        <p:nvSpPr>
          <p:cNvPr id="9830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834B4B5-01BD-4D00-9C71-8E35FAC9B995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93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標題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640763" cy="863600"/>
          </a:xfrm>
        </p:spPr>
        <p:txBody>
          <a:bodyPr/>
          <a:lstStyle/>
          <a:p>
            <a:r>
              <a:rPr lang="en-US" altLang="zh-TW" sz="4000" smtClean="0"/>
              <a:t>Example 3.4 [</a:t>
            </a:r>
            <a:r>
              <a:rPr lang="en-US" altLang="zh-TW" sz="4000" i="1" smtClean="0"/>
              <a:t>Parenthesized expression</a:t>
            </a:r>
            <a:r>
              <a:rPr lang="en-US" altLang="zh-TW" sz="4000" smtClean="0"/>
              <a:t>]</a:t>
            </a:r>
            <a:endParaRPr lang="zh-TW" altLang="en-US" sz="4000" smtClean="0"/>
          </a:p>
        </p:txBody>
      </p:sp>
      <p:sp>
        <p:nvSpPr>
          <p:cNvPr id="11" name="內容版面配置區 10"/>
          <p:cNvSpPr>
            <a:spLocks noGrp="1"/>
          </p:cNvSpPr>
          <p:nvPr>
            <p:ph idx="1"/>
          </p:nvPr>
        </p:nvSpPr>
        <p:spPr>
          <a:xfrm>
            <a:off x="250825" y="1268413"/>
            <a:ext cx="8640763" cy="4752911"/>
          </a:xfrm>
        </p:spPr>
        <p:txBody>
          <a:bodyPr/>
          <a:lstStyle/>
          <a:p>
            <a:pPr>
              <a:defRPr/>
            </a:pPr>
            <a:r>
              <a:rPr lang="en-US" altLang="zh-TW" sz="2400" dirty="0" smtClean="0"/>
              <a:t>Thus, we have two types of precedence, an </a:t>
            </a:r>
            <a:r>
              <a:rPr lang="en-US" altLang="zh-TW" sz="2400" i="1" dirty="0" smtClean="0">
                <a:solidFill>
                  <a:srgbClr val="C00000"/>
                </a:solidFill>
              </a:rPr>
              <a:t>in-stack precedence</a:t>
            </a:r>
            <a:r>
              <a:rPr lang="en-US" altLang="zh-TW" sz="2400" dirty="0" smtClean="0"/>
              <a:t> (</a:t>
            </a:r>
            <a:r>
              <a:rPr lang="en-US" altLang="zh-TW" sz="2400" i="1" dirty="0" err="1" smtClean="0">
                <a:solidFill>
                  <a:srgbClr val="C00000"/>
                </a:solidFill>
              </a:rPr>
              <a:t>isp</a:t>
            </a:r>
            <a:r>
              <a:rPr lang="en-US" altLang="zh-TW" sz="2400" dirty="0" smtClean="0"/>
              <a:t>) and an </a:t>
            </a:r>
            <a:r>
              <a:rPr lang="en-US" altLang="zh-TW" sz="2400" i="1" dirty="0" smtClean="0">
                <a:solidFill>
                  <a:srgbClr val="C00000"/>
                </a:solidFill>
              </a:rPr>
              <a:t>incoming precedence</a:t>
            </a:r>
            <a:r>
              <a:rPr lang="en-US" altLang="zh-TW" sz="2400" dirty="0" smtClean="0"/>
              <a:t> (</a:t>
            </a:r>
            <a:r>
              <a:rPr lang="en-US" altLang="zh-TW" sz="2400" i="1" dirty="0" err="1" smtClean="0">
                <a:solidFill>
                  <a:srgbClr val="C00000"/>
                </a:solidFill>
              </a:rPr>
              <a:t>icp</a:t>
            </a:r>
            <a:r>
              <a:rPr lang="en-US" altLang="zh-TW" sz="2400" dirty="0" smtClean="0"/>
              <a:t>).</a:t>
            </a:r>
          </a:p>
          <a:p>
            <a:pPr>
              <a:defRPr/>
            </a:pPr>
            <a:r>
              <a:rPr lang="en-US" altLang="zh-TW" sz="2400" dirty="0" smtClean="0"/>
              <a:t>The declarations that establish these precedences are:</a:t>
            </a:r>
          </a:p>
          <a:p>
            <a:pPr>
              <a:spcBef>
                <a:spcPts val="1200"/>
              </a:spcBef>
              <a:buFont typeface="Arial" charset="0"/>
              <a:buNone/>
              <a:tabLst>
                <a:tab pos="719138" algn="l"/>
              </a:tabLst>
              <a:defRPr/>
            </a:pPr>
            <a:r>
              <a:rPr lang="en-US" altLang="zh-TW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2000" b="1" spc="-100" dirty="0" smtClean="0">
                <a:latin typeface="Courier New" pitchFamily="49" charset="0"/>
                <a:cs typeface="Courier New" pitchFamily="49" charset="0"/>
              </a:rPr>
              <a:t>/*	</a:t>
            </a:r>
            <a:r>
              <a:rPr lang="en-US" altLang="zh-TW" sz="2000" b="1" spc="-100" dirty="0" err="1" smtClean="0">
                <a:latin typeface="Courier New" pitchFamily="49" charset="0"/>
                <a:cs typeface="Courier New" pitchFamily="49" charset="0"/>
              </a:rPr>
              <a:t>isp</a:t>
            </a:r>
            <a:r>
              <a:rPr lang="en-US" altLang="zh-TW" sz="2000" b="1" spc="-100" dirty="0" smtClean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altLang="zh-TW" sz="2000" b="1" spc="-100" dirty="0" err="1" smtClean="0">
                <a:latin typeface="Courier New" pitchFamily="49" charset="0"/>
                <a:cs typeface="Courier New" pitchFamily="49" charset="0"/>
              </a:rPr>
              <a:t>icp</a:t>
            </a:r>
            <a:r>
              <a:rPr lang="en-US" altLang="zh-TW" sz="2000" b="1" spc="-100" dirty="0" smtClean="0">
                <a:latin typeface="Courier New" pitchFamily="49" charset="0"/>
                <a:cs typeface="Courier New" pitchFamily="49" charset="0"/>
              </a:rPr>
              <a:t> arrays – index is value of precedence 	</a:t>
            </a:r>
            <a:r>
              <a:rPr lang="en-US" altLang="zh-TW" sz="2000" b="1" spc="-100" dirty="0" err="1" smtClean="0">
                <a:latin typeface="Courier New" pitchFamily="49" charset="0"/>
                <a:cs typeface="Courier New" pitchFamily="49" charset="0"/>
              </a:rPr>
              <a:t>lparen</a:t>
            </a:r>
            <a:r>
              <a:rPr lang="en-US" altLang="zh-TW" sz="2000" b="1" spc="-100" dirty="0" smtClean="0">
                <a:latin typeface="Courier New" pitchFamily="49" charset="0"/>
                <a:cs typeface="Courier New" pitchFamily="49" charset="0"/>
              </a:rPr>
              <a:t>, plus, minus, times, divide, mod, </a:t>
            </a:r>
            <a:r>
              <a:rPr lang="en-US" altLang="zh-TW" sz="2000" b="1" spc="-100" dirty="0" err="1" smtClean="0">
                <a:latin typeface="Courier New" pitchFamily="49" charset="0"/>
                <a:cs typeface="Courier New" pitchFamily="49" charset="0"/>
              </a:rPr>
              <a:t>eos</a:t>
            </a:r>
            <a:r>
              <a:rPr lang="en-US" altLang="zh-TW" sz="2000" b="1" spc="-100" dirty="0" smtClean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zh-TW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altLang="zh-TW" sz="2000" b="1" dirty="0" err="1" smtClean="0">
                <a:latin typeface="Courier New" pitchFamily="49" charset="0"/>
                <a:cs typeface="Courier New" pitchFamily="49" charset="0"/>
              </a:rPr>
              <a:t>isp</a:t>
            </a: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[] = {8, 3, 3, 2, 2, 2, 8};</a:t>
            </a:r>
          </a:p>
          <a:p>
            <a:pPr>
              <a:buNone/>
              <a:defRPr/>
            </a:pP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altLang="zh-TW" sz="2000" b="1" dirty="0" err="1" smtClean="0">
                <a:latin typeface="Courier New" pitchFamily="49" charset="0"/>
                <a:cs typeface="Courier New" pitchFamily="49" charset="0"/>
              </a:rPr>
              <a:t>icp</a:t>
            </a: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[] = {0, 3, 3, </a:t>
            </a:r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2, 2, </a:t>
            </a:r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zh-TW" sz="20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spcBef>
                <a:spcPts val="1200"/>
              </a:spcBef>
              <a:defRPr/>
            </a:pPr>
            <a:r>
              <a:rPr lang="en-US" altLang="zh-TW" sz="2400" dirty="0" smtClean="0"/>
              <a:t>The precedences are taken from Figure 3.12.</a:t>
            </a:r>
          </a:p>
          <a:p>
            <a:pPr>
              <a:defRPr/>
            </a:pPr>
            <a:r>
              <a:rPr lang="en-US" altLang="zh-TW" sz="2400" dirty="0" smtClean="0"/>
              <a:t>We remove an operator from the stack only if its instack precedence is greater than or equal to the incoming precedence of the new operator.</a:t>
            </a:r>
            <a:endParaRPr lang="zh-TW" altLang="en-US" sz="2400" dirty="0"/>
          </a:p>
        </p:txBody>
      </p:sp>
      <p:sp>
        <p:nvSpPr>
          <p:cNvPr id="9933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A373E89-E295-4759-A544-261840A0940F}" type="slidenum">
              <a:rPr lang="zh-TW" altLang="en-US" smtClean="0">
                <a:latin typeface="Times New Roman" pitchFamily="18" charset="0"/>
                <a:ea typeface="新細明體" pitchFamily="18" charset="-120"/>
              </a:rPr>
              <a:pPr/>
              <a:t>94</a:t>
            </a:fld>
            <a:endParaRPr lang="zh-TW" altLang="en-US" smtClean="0">
              <a:latin typeface="Times New Roman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half" idx="1"/>
          </p:nvPr>
        </p:nvSpPr>
        <p:spPr>
          <a:xfrm>
            <a:off x="395477" y="260350"/>
            <a:ext cx="8353045" cy="6337046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it-IT" altLang="zh-TW" sz="18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void</a:t>
            </a:r>
            <a:r>
              <a:rPr lang="it-IT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it-IT" altLang="zh-TW" sz="18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Postfix</a:t>
            </a:r>
            <a:r>
              <a:rPr lang="it-IT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it-IT" altLang="zh-TW" sz="18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Expression e</a:t>
            </a:r>
            <a:r>
              <a:rPr lang="it-IT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18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Aft>
                <a:spcPts val="0"/>
              </a:spcAft>
              <a:tabLst>
                <a:tab pos="93663" algn="l"/>
              </a:tabLst>
            </a:pPr>
            <a:r>
              <a:rPr lang="it-IT" altLang="zh-TW" sz="18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	//</a:t>
            </a:r>
            <a:r>
              <a:rPr lang="it-IT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Output </a:t>
            </a:r>
            <a:r>
              <a:rPr lang="en-US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the </a:t>
            </a:r>
            <a:r>
              <a:rPr lang="en-US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postfix form </a:t>
            </a:r>
            <a:r>
              <a:rPr lang="en-US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of </a:t>
            </a:r>
            <a:r>
              <a:rPr lang="en-US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the infix expression </a:t>
            </a:r>
            <a:r>
              <a:rPr lang="en-US" altLang="zh-TW" sz="1800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. </a:t>
            </a:r>
            <a:r>
              <a:rPr lang="it-IT" altLang="zh-TW" sz="1800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endParaRPr lang="en-US" altLang="zh-TW" sz="1800" kern="100" dirty="0" smtClean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Aft>
                <a:spcPts val="0"/>
              </a:spcAft>
              <a:tabLst>
                <a:tab pos="93663" algn="l"/>
              </a:tabLst>
            </a:pPr>
            <a:r>
              <a:rPr lang="en-US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18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is as in function </a:t>
            </a:r>
            <a:r>
              <a:rPr lang="it-IT" altLang="zh-TW" sz="1800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Eval</a:t>
            </a:r>
            <a:r>
              <a:rPr lang="en-US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(Program </a:t>
            </a:r>
            <a:r>
              <a:rPr lang="it-IT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3.18). It is assumed that</a:t>
            </a:r>
            <a:endParaRPr lang="zh-TW" altLang="zh-TW" sz="18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Aft>
                <a:spcPts val="0"/>
              </a:spcAft>
              <a:tabLst>
                <a:tab pos="93663" algn="l"/>
              </a:tabLst>
            </a:pPr>
            <a:r>
              <a:rPr lang="it-IT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it-IT" altLang="zh-TW" sz="18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it-IT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the last token in </a:t>
            </a:r>
            <a:r>
              <a:rPr lang="en-US" altLang="zh-TW" sz="1800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is </a:t>
            </a:r>
            <a:r>
              <a:rPr lang="de-DE" altLang="zh-TW" sz="18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18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18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.’</a:t>
            </a:r>
            <a:r>
              <a:rPr lang="en-US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Also, </a:t>
            </a:r>
            <a:r>
              <a:rPr lang="de-DE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18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is used at the bottom of the stack</a:t>
            </a:r>
            <a:endParaRPr lang="zh-TW" altLang="zh-TW" sz="18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541338">
              <a:spcAft>
                <a:spcPts val="0"/>
              </a:spcAft>
            </a:pPr>
            <a:r>
              <a:rPr lang="en-US" altLang="zh-TW" sz="1800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1800" kern="100" dirty="0" smtClean="0">
                <a:latin typeface="Symbol" panose="05050102010706020507" pitchFamily="18" charset="2"/>
                <a:ea typeface="新細明體" panose="02020500000000000000" pitchFamily="18" charset="-120"/>
              </a:rPr>
              <a:t>&lt;</a:t>
            </a:r>
            <a:r>
              <a:rPr lang="en-US" altLang="zh-TW" sz="1800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1800" kern="100" dirty="0" smtClean="0">
                <a:latin typeface="Symbol" panose="05050102010706020507" pitchFamily="18" charset="2"/>
                <a:ea typeface="新細明體" panose="02020500000000000000" pitchFamily="18" charset="-120"/>
              </a:rPr>
              <a:t>&gt;</a:t>
            </a:r>
            <a:r>
              <a:rPr lang="en-US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18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initialize </a:t>
            </a:r>
            <a:r>
              <a:rPr lang="en-US" altLang="zh-TW" sz="1800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endParaRPr lang="zh-TW" altLang="zh-TW" sz="18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541338">
              <a:spcAft>
                <a:spcPts val="0"/>
              </a:spcAft>
            </a:pPr>
            <a:r>
              <a:rPr lang="en-US" altLang="zh-TW" sz="1800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1800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1800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(‘</a:t>
            </a:r>
            <a:r>
              <a:rPr lang="en-US" altLang="zh-TW" sz="18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en-US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’);</a:t>
            </a:r>
            <a:endParaRPr lang="zh-TW" altLang="zh-TW" sz="18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541338">
              <a:spcAft>
                <a:spcPts val="0"/>
              </a:spcAft>
            </a:pPr>
            <a:r>
              <a:rPr lang="en-US" altLang="zh-TW" sz="18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18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1800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en-US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18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18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18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!=</a:t>
            </a:r>
            <a:r>
              <a:rPr lang="en-US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18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18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18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1800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=</a:t>
            </a:r>
            <a:r>
              <a:rPr lang="de-DE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18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18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))</a:t>
            </a:r>
            <a:endParaRPr lang="zh-TW" altLang="zh-TW" sz="18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1074738">
              <a:spcAft>
                <a:spcPts val="0"/>
              </a:spcAft>
            </a:pPr>
            <a:r>
              <a:rPr lang="de-DE" altLang="zh-TW" sz="18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1800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operand</a:t>
            </a:r>
            <a:r>
              <a:rPr lang="de-DE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 </a:t>
            </a:r>
            <a:r>
              <a:rPr lang="de-DE" altLang="zh-TW" sz="18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cout </a:t>
            </a:r>
            <a:r>
              <a:rPr lang="de-DE" altLang="zh-TW" sz="1800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&lt;&lt;</a:t>
            </a:r>
            <a:r>
              <a:rPr lang="de-DE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18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18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1074738">
              <a:spcAft>
                <a:spcPts val="0"/>
              </a:spcAft>
            </a:pPr>
            <a:r>
              <a:rPr lang="de-DE" altLang="zh-TW" sz="18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else</a:t>
            </a:r>
            <a:r>
              <a:rPr lang="de-DE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18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18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1800" kern="100" dirty="0" smtClean="0">
                <a:latin typeface="Symbol" panose="05050102010706020507" pitchFamily="18" charset="2"/>
                <a:ea typeface="新細明體" panose="02020500000000000000" pitchFamily="18" charset="-120"/>
              </a:rPr>
              <a:t>==</a:t>
            </a:r>
            <a:r>
              <a:rPr lang="de-DE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18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‘)’</a:t>
            </a:r>
            <a:r>
              <a:rPr lang="de-DE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18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1617663">
              <a:spcAft>
                <a:spcPts val="0"/>
              </a:spcAft>
            </a:pPr>
            <a:r>
              <a:rPr lang="de-DE" altLang="zh-TW" sz="18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{//</a:t>
            </a:r>
            <a:r>
              <a:rPr lang="de-DE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18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18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2151063">
              <a:spcAft>
                <a:spcPts val="0"/>
              </a:spcAft>
            </a:pPr>
            <a:r>
              <a:rPr lang="de-DE" altLang="zh-TW" sz="18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de-DE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18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1800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1800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1800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!=</a:t>
            </a:r>
            <a:r>
              <a:rPr lang="de-DE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18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r>
              <a:rPr lang="en-US" altLang="zh-TW" sz="18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1800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1800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1800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())</a:t>
            </a:r>
            <a:endParaRPr lang="zh-TW" altLang="zh-TW" sz="18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2692400">
              <a:spcAft>
                <a:spcPts val="0"/>
              </a:spcAft>
            </a:pPr>
            <a:r>
              <a:rPr lang="en-US" altLang="zh-TW" sz="18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cout </a:t>
            </a:r>
            <a:r>
              <a:rPr lang="en-US" altLang="zh-TW" sz="1800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&lt;&lt;</a:t>
            </a:r>
            <a:r>
              <a:rPr lang="en-US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1800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1800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18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2151063">
              <a:spcAft>
                <a:spcPts val="0"/>
              </a:spcAft>
            </a:pPr>
            <a:r>
              <a:rPr lang="en-US" altLang="zh-TW" sz="1800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1800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1800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18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18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unstack </a:t>
            </a:r>
            <a:r>
              <a:rPr lang="de-DE" altLang="zh-TW" sz="18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18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1617663">
              <a:spcAft>
                <a:spcPts val="0"/>
              </a:spcAft>
            </a:pPr>
            <a:r>
              <a:rPr lang="en-US" altLang="zh-TW" sz="18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sz="18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1074738">
              <a:spcAft>
                <a:spcPts val="0"/>
              </a:spcAft>
            </a:pPr>
            <a:r>
              <a:rPr lang="en-US" altLang="zh-TW" sz="18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else </a:t>
            </a:r>
            <a:r>
              <a:rPr lang="en-US" altLang="zh-TW" sz="18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{</a:t>
            </a:r>
            <a:r>
              <a:rPr lang="en-US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18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1617663">
              <a:spcAft>
                <a:spcPts val="0"/>
              </a:spcAft>
            </a:pPr>
            <a:r>
              <a:rPr lang="en-US" altLang="zh-TW" sz="18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for </a:t>
            </a:r>
            <a:r>
              <a:rPr lang="en-US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18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1800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1800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1800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1800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sz="1800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&lt;=</a:t>
            </a:r>
            <a:r>
              <a:rPr lang="en-US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18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18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1800" i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1800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1800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())</a:t>
            </a:r>
            <a:endParaRPr lang="zh-TW" altLang="zh-TW" sz="18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2151063">
              <a:spcAft>
                <a:spcPts val="0"/>
              </a:spcAft>
            </a:pPr>
            <a:r>
              <a:rPr lang="en-US" altLang="zh-TW" sz="18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cout </a:t>
            </a:r>
            <a:r>
              <a:rPr lang="en-US" altLang="zh-TW" sz="1800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&lt;&lt;</a:t>
            </a:r>
            <a:r>
              <a:rPr lang="en-US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1800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1800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18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1617663">
              <a:spcAft>
                <a:spcPts val="0"/>
              </a:spcAft>
            </a:pPr>
            <a:r>
              <a:rPr lang="en-US" altLang="zh-TW" sz="1800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1800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1800" i="1" kern="100" dirty="0" err="1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1800" i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18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1074738">
              <a:spcAft>
                <a:spcPts val="0"/>
              </a:spcAft>
            </a:pPr>
            <a:r>
              <a:rPr lang="en-US" altLang="zh-TW" sz="18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zh-TW" sz="18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541338">
              <a:spcAft>
                <a:spcPts val="0"/>
              </a:spcAft>
            </a:pPr>
            <a:r>
              <a:rPr lang="en-US" altLang="zh-TW" sz="18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end of expression; empty the stack</a:t>
            </a:r>
            <a:endParaRPr lang="zh-TW" altLang="zh-TW" sz="18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541338">
              <a:spcAft>
                <a:spcPts val="0"/>
              </a:spcAft>
            </a:pPr>
            <a:r>
              <a:rPr lang="en-US" altLang="zh-TW" sz="18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for</a:t>
            </a:r>
            <a:r>
              <a:rPr lang="en-US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18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!</a:t>
            </a:r>
            <a:r>
              <a:rPr lang="en-US" altLang="zh-TW" sz="1800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1800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1800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18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18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cout </a:t>
            </a:r>
            <a:r>
              <a:rPr lang="en-US" altLang="zh-TW" sz="1800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&lt;&lt;</a:t>
            </a:r>
            <a:r>
              <a:rPr lang="en-US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1800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1800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(), </a:t>
            </a:r>
            <a:r>
              <a:rPr lang="en-US" altLang="zh-TW" sz="1800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1800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1800" i="1" kern="100" dirty="0" err="1"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1800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())</a:t>
            </a:r>
            <a:r>
              <a:rPr lang="en-US" altLang="zh-TW" sz="18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18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541338">
              <a:spcAft>
                <a:spcPts val="0"/>
              </a:spcAft>
            </a:pPr>
            <a:r>
              <a:rPr lang="en-US" altLang="zh-TW" sz="1800" b="1" kern="100" dirty="0" smtClean="0">
                <a:latin typeface="Times New Roman" panose="02020603050405020304" pitchFamily="18" charset="0"/>
                <a:ea typeface="新細明體" panose="02020500000000000000" pitchFamily="18" charset="-120"/>
              </a:rPr>
              <a:t>cout </a:t>
            </a:r>
            <a:r>
              <a:rPr lang="en-US" altLang="zh-TW" sz="1800" kern="100" dirty="0">
                <a:latin typeface="Symbol" panose="05050102010706020507" pitchFamily="18" charset="2"/>
                <a:ea typeface="新細明體" panose="02020500000000000000" pitchFamily="18" charset="-120"/>
              </a:rPr>
              <a:t>&lt;&lt;</a:t>
            </a:r>
            <a:r>
              <a:rPr lang="en-US" altLang="zh-TW" sz="18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18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endl;</a:t>
            </a:r>
            <a:endParaRPr lang="zh-TW" altLang="zh-TW" sz="1800" kern="1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>
              <a:spcAft>
                <a:spcPts val="0"/>
              </a:spcAft>
            </a:pPr>
            <a:r>
              <a:rPr lang="en-US" altLang="zh-TW" sz="18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}</a:t>
            </a:r>
            <a:endParaRPr lang="zh-TW" altLang="en-US" sz="1800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>
          <a:xfrm>
            <a:off x="2555748" y="6165342"/>
            <a:ext cx="5760720" cy="432000"/>
          </a:xfrm>
        </p:spPr>
        <p:txBody>
          <a:bodyPr/>
          <a:lstStyle/>
          <a:p>
            <a:r>
              <a:rPr lang="en-US" altLang="zh-TW" b="1" dirty="0">
                <a:solidFill>
                  <a:srgbClr val="000000"/>
                </a:solidFill>
              </a:rPr>
              <a:t>Program </a:t>
            </a:r>
            <a:r>
              <a:rPr lang="en-US" altLang="zh-TW" b="1" dirty="0" smtClean="0">
                <a:solidFill>
                  <a:srgbClr val="000000"/>
                </a:solidFill>
              </a:rPr>
              <a:t>3.19</a:t>
            </a:r>
            <a:r>
              <a:rPr lang="en-US" altLang="zh-TW" dirty="0" smtClean="0">
                <a:solidFill>
                  <a:srgbClr val="000000"/>
                </a:solidFill>
              </a:rPr>
              <a:t>: Converting </a:t>
            </a:r>
            <a:r>
              <a:rPr lang="en-US" altLang="zh-TW" dirty="0">
                <a:solidFill>
                  <a:srgbClr val="000000"/>
                </a:solidFill>
              </a:rPr>
              <a:t>from infix to </a:t>
            </a:r>
            <a:r>
              <a:rPr lang="en-US" altLang="zh-TW" dirty="0" smtClean="0">
                <a:solidFill>
                  <a:srgbClr val="000000"/>
                </a:solidFill>
              </a:rPr>
              <a:t>postfix form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66FD77-03F9-4270-BF20-D7B3811C28BE}" type="slidenum">
              <a:rPr lang="zh-TW" altLang="en-US" smtClean="0"/>
              <a:pPr>
                <a:defRPr/>
              </a:pPr>
              <a:t>95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325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39496" y="404622"/>
            <a:ext cx="8065008" cy="6191728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it-IT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void</a:t>
            </a:r>
            <a:r>
              <a:rPr lang="it-IT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it-IT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Postfix</a:t>
            </a:r>
            <a:r>
              <a:rPr lang="it-IT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(</a:t>
            </a:r>
            <a:r>
              <a:rPr lang="it-IT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Expression e</a:t>
            </a:r>
            <a:r>
              <a:rPr lang="it-IT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  <a:p>
            <a:pPr lvl="0">
              <a:spcAft>
                <a:spcPts val="0"/>
              </a:spcAft>
              <a:tabLst>
                <a:tab pos="93663" algn="l"/>
              </a:tabLst>
            </a:pPr>
            <a:r>
              <a:rPr lang="it-IT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{	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  <a:p>
            <a:pPr marL="541338" lvl="0">
              <a:spcAft>
                <a:spcPts val="0"/>
              </a:spcAft>
            </a:pP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Stack</a:t>
            </a:r>
            <a:r>
              <a:rPr lang="en-US" altLang="zh-TW" sz="200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+mn-cs"/>
              </a:rPr>
              <a:t>&lt;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+mn-cs"/>
              </a:rPr>
              <a:t>&gt;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stack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initialize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stack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  <a:p>
            <a:pPr marL="541338" lvl="0">
              <a:spcAft>
                <a:spcPts val="0"/>
              </a:spcAft>
            </a:pP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Push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(‘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#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’);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  <a:p>
            <a:pPr marL="541338" lvl="0">
              <a:spcAft>
                <a:spcPts val="0"/>
              </a:spcAf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for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+mn-cs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+mn-cs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+mn-cs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e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))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  <a:p>
            <a:pPr marL="1074738" lvl="0">
              <a:spcAft>
                <a:spcPts val="0"/>
              </a:spcAft>
            </a:pP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if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is an operand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)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cout </a:t>
            </a:r>
            <a:r>
              <a:rPr lang="de-DE" altLang="zh-TW" sz="200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+mn-cs"/>
              </a:rPr>
              <a:t>&lt;&lt;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  <a:p>
            <a:pPr marL="1074738" lvl="0">
              <a:spcAft>
                <a:spcPts val="0"/>
              </a:spcAft>
            </a:pP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else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if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+mn-cs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  <a:p>
            <a:pPr marL="1617663" lvl="0">
              <a:spcAft>
                <a:spcPts val="0"/>
              </a:spcAft>
            </a:pP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{//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  <a:p>
            <a:pPr marL="2151063" lvl="0">
              <a:spcAft>
                <a:spcPts val="0"/>
              </a:spcAft>
            </a:pP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for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(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+mn-cs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())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  <a:p>
            <a:pPr marL="2692400" lvl="0">
              <a:spcAft>
                <a:spcPts val="0"/>
              </a:spcAf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cout </a:t>
            </a:r>
            <a:r>
              <a:rPr lang="en-US" altLang="zh-TW" sz="200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+mn-cs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  <a:p>
            <a:pPr marL="2151063" lvl="0">
              <a:spcAft>
                <a:spcPts val="0"/>
              </a:spcAft>
            </a:pP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;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  <a:p>
            <a:pPr marL="1617663" lvl="0">
              <a:spcAft>
                <a:spcPts val="0"/>
              </a:spcAf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  <a:p>
            <a:pPr marL="1074738" lvl="0">
              <a:spcAft>
                <a:spcPts val="0"/>
              </a:spcAf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else 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  <a:p>
            <a:pPr marL="1617663" lvl="0">
              <a:spcAft>
                <a:spcPts val="0"/>
              </a:spcAf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for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(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()) </a:t>
            </a:r>
            <a:r>
              <a:rPr lang="en-US" altLang="zh-TW" sz="200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+mn-cs"/>
              </a:rPr>
              <a:t>&lt;=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())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  <a:p>
            <a:pPr marL="2151063" lvl="0">
              <a:spcAft>
                <a:spcPts val="0"/>
              </a:spcAf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cout </a:t>
            </a:r>
            <a:r>
              <a:rPr lang="en-US" altLang="zh-TW" sz="200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+mn-cs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  <a:p>
            <a:pPr marL="1617663" lvl="0">
              <a:spcAft>
                <a:spcPts val="0"/>
              </a:spcAft>
            </a:pP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Push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  <a:p>
            <a:pPr marL="1074738" lvl="0"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  <a:p>
            <a:pPr marL="541338" lvl="0">
              <a:spcAft>
                <a:spcPts val="0"/>
              </a:spcAf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for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(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IsEmpty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; cout </a:t>
            </a:r>
            <a:r>
              <a:rPr lang="en-US" altLang="zh-TW" sz="200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+mn-cs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(),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())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  <a:p>
            <a:pPr marL="541338" lvl="0">
              <a:spcAft>
                <a:spcPts val="0"/>
              </a:spcAf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cout </a:t>
            </a:r>
            <a:r>
              <a:rPr lang="en-US" altLang="zh-TW" sz="2000" kern="100" dirty="0">
                <a:solidFill>
                  <a:srgbClr val="000000"/>
                </a:solidFill>
                <a:latin typeface="Symbol" panose="05050102010706020507" pitchFamily="18" charset="2"/>
                <a:ea typeface="新細明體" panose="02020500000000000000" pitchFamily="18" charset="-120"/>
                <a:cs typeface="+mn-cs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endl;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  <a:p>
            <a:pPr lvl="0">
              <a:spcAft>
                <a:spcPts val="0"/>
              </a:spcAf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}</a:t>
            </a:r>
            <a:endParaRPr lang="zh-TW" altLang="en-US" sz="20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55E85F-9D29-43CD-9E12-BE6708385A78}" type="slidenum">
              <a:rPr lang="zh-TW" altLang="en-US" smtClean="0"/>
              <a:pPr>
                <a:defRPr/>
              </a:pPr>
              <a:t>96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375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  <a:tabLst>
                <a:tab pos="540000" algn="l"/>
                <a:tab pos="1530000" algn="l"/>
              </a:tabLst>
            </a:pPr>
            <a:r>
              <a:rPr lang="en-US" altLang="zh-TW" b="1" dirty="0"/>
              <a:t>int</a:t>
            </a:r>
            <a:r>
              <a:rPr lang="en-US" altLang="zh-TW" dirty="0"/>
              <a:t> </a:t>
            </a:r>
            <a:r>
              <a:rPr lang="en-US" altLang="zh-TW" i="1" dirty="0" err="1"/>
              <a:t>isp</a:t>
            </a:r>
            <a:r>
              <a:rPr lang="en-US" altLang="zh-TW" dirty="0"/>
              <a:t>( </a:t>
            </a:r>
            <a:r>
              <a:rPr lang="en-US" altLang="zh-TW" i="1" dirty="0"/>
              <a:t>Token x</a:t>
            </a:r>
            <a:r>
              <a:rPr lang="en-US" altLang="zh-TW" dirty="0"/>
              <a:t> )</a:t>
            </a:r>
          </a:p>
          <a:p>
            <a:pPr>
              <a:spcBef>
                <a:spcPts val="0"/>
              </a:spcBef>
              <a:tabLst>
                <a:tab pos="540000" algn="l"/>
                <a:tab pos="1530000" algn="l"/>
              </a:tabLst>
            </a:pPr>
            <a:r>
              <a:rPr lang="en-US" altLang="zh-TW" b="1" dirty="0"/>
              <a:t>{</a:t>
            </a:r>
          </a:p>
          <a:p>
            <a:pPr>
              <a:spcBef>
                <a:spcPts val="0"/>
              </a:spcBef>
              <a:tabLst>
                <a:tab pos="540000" algn="l"/>
                <a:tab pos="1530000" algn="l"/>
              </a:tabLst>
            </a:pPr>
            <a:r>
              <a:rPr lang="en-US" altLang="zh-TW" b="1" dirty="0" smtClean="0"/>
              <a:t>	switch</a:t>
            </a:r>
            <a:r>
              <a:rPr lang="en-US" altLang="zh-TW" dirty="0"/>
              <a:t>( </a:t>
            </a:r>
            <a:r>
              <a:rPr lang="en-US" altLang="zh-TW" i="1" dirty="0"/>
              <a:t>x</a:t>
            </a:r>
            <a:r>
              <a:rPr lang="en-US" altLang="zh-TW" dirty="0"/>
              <a:t> )</a:t>
            </a:r>
          </a:p>
          <a:p>
            <a:pPr>
              <a:spcBef>
                <a:spcPts val="0"/>
              </a:spcBef>
              <a:tabLst>
                <a:tab pos="540000" algn="l"/>
                <a:tab pos="1530000" algn="l"/>
              </a:tabLst>
            </a:pPr>
            <a:r>
              <a:rPr lang="en-US" altLang="zh-TW" dirty="0" smtClean="0"/>
              <a:t>	</a:t>
            </a:r>
            <a:r>
              <a:rPr lang="en-US" altLang="zh-TW" b="1" dirty="0" smtClean="0"/>
              <a:t>{</a:t>
            </a:r>
            <a:endParaRPr lang="en-US" altLang="zh-TW" b="1" dirty="0"/>
          </a:p>
          <a:p>
            <a:pPr>
              <a:spcBef>
                <a:spcPts val="0"/>
              </a:spcBef>
              <a:tabLst>
                <a:tab pos="540000" algn="l"/>
                <a:tab pos="1530000" algn="l"/>
              </a:tabLst>
            </a:pPr>
            <a:r>
              <a:rPr lang="en-US" altLang="zh-TW" dirty="0" smtClean="0"/>
              <a:t>	</a:t>
            </a:r>
            <a:r>
              <a:rPr lang="en-US" altLang="zh-TW" b="1" dirty="0" smtClean="0"/>
              <a:t>case</a:t>
            </a:r>
            <a:r>
              <a:rPr lang="en-US" altLang="zh-TW" dirty="0" smtClean="0"/>
              <a:t> </a:t>
            </a:r>
            <a:r>
              <a:rPr lang="en-US" altLang="zh-TW" spc="300" dirty="0" smtClean="0"/>
              <a:t>'(</a:t>
            </a:r>
            <a:r>
              <a:rPr lang="en-US" altLang="zh-TW" dirty="0" smtClean="0"/>
              <a:t>':	</a:t>
            </a:r>
            <a:r>
              <a:rPr lang="en-US" altLang="zh-TW" b="1" dirty="0" smtClean="0"/>
              <a:t>return</a:t>
            </a:r>
            <a:r>
              <a:rPr lang="en-US" altLang="zh-TW" dirty="0" smtClean="0"/>
              <a:t> </a:t>
            </a:r>
            <a:r>
              <a:rPr lang="en-US" altLang="zh-TW" dirty="0"/>
              <a:t>8;</a:t>
            </a:r>
          </a:p>
          <a:p>
            <a:pPr>
              <a:spcBef>
                <a:spcPts val="0"/>
              </a:spcBef>
              <a:tabLst>
                <a:tab pos="540000" algn="l"/>
                <a:tab pos="1530000" algn="l"/>
              </a:tabLst>
            </a:pPr>
            <a:r>
              <a:rPr lang="en-US" altLang="zh-TW" dirty="0" smtClean="0"/>
              <a:t>	</a:t>
            </a:r>
            <a:r>
              <a:rPr lang="en-US" altLang="zh-TW" b="1" dirty="0" smtClean="0"/>
              <a:t>case</a:t>
            </a:r>
            <a:r>
              <a:rPr lang="en-US" altLang="zh-TW" dirty="0" smtClean="0"/>
              <a:t> </a:t>
            </a:r>
            <a:r>
              <a:rPr lang="en-US" altLang="zh-TW" spc="300" dirty="0" smtClean="0"/>
              <a:t>'</a:t>
            </a:r>
            <a:r>
              <a:rPr lang="en-US" altLang="zh-TW" b="1" spc="300" dirty="0" smtClean="0"/>
              <a:t>+</a:t>
            </a:r>
            <a:r>
              <a:rPr lang="en-US" altLang="zh-TW" dirty="0" smtClean="0"/>
              <a:t>':	</a:t>
            </a:r>
            <a:r>
              <a:rPr lang="en-US" altLang="zh-TW" b="1" dirty="0" smtClean="0"/>
              <a:t>return</a:t>
            </a:r>
            <a:r>
              <a:rPr lang="en-US" altLang="zh-TW" dirty="0" smtClean="0"/>
              <a:t> </a:t>
            </a:r>
            <a:r>
              <a:rPr lang="en-US" altLang="zh-TW" dirty="0"/>
              <a:t>3;</a:t>
            </a:r>
          </a:p>
          <a:p>
            <a:pPr>
              <a:spcBef>
                <a:spcPts val="0"/>
              </a:spcBef>
              <a:tabLst>
                <a:tab pos="540000" algn="l"/>
                <a:tab pos="1530000" algn="l"/>
              </a:tabLst>
            </a:pPr>
            <a:r>
              <a:rPr lang="en-US" altLang="zh-TW" dirty="0" smtClean="0"/>
              <a:t>	</a:t>
            </a:r>
            <a:r>
              <a:rPr lang="en-US" altLang="zh-TW" b="1" dirty="0" smtClean="0"/>
              <a:t>case</a:t>
            </a:r>
            <a:r>
              <a:rPr lang="en-US" altLang="zh-TW" dirty="0" smtClean="0"/>
              <a:t> </a:t>
            </a:r>
            <a:r>
              <a:rPr lang="en-US" altLang="zh-TW" spc="300" dirty="0" smtClean="0"/>
              <a:t>'</a:t>
            </a:r>
            <a:r>
              <a:rPr lang="en-US" altLang="zh-TW" b="1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zh-TW" dirty="0" smtClean="0"/>
              <a:t>':	</a:t>
            </a:r>
            <a:r>
              <a:rPr lang="en-US" altLang="zh-TW" b="1" dirty="0" smtClean="0"/>
              <a:t>return</a:t>
            </a:r>
            <a:r>
              <a:rPr lang="en-US" altLang="zh-TW" dirty="0" smtClean="0"/>
              <a:t> </a:t>
            </a:r>
            <a:r>
              <a:rPr lang="en-US" altLang="zh-TW" dirty="0"/>
              <a:t>3;</a:t>
            </a:r>
          </a:p>
          <a:p>
            <a:pPr>
              <a:spcBef>
                <a:spcPts val="0"/>
              </a:spcBef>
              <a:tabLst>
                <a:tab pos="540000" algn="l"/>
                <a:tab pos="1530000" algn="l"/>
              </a:tabLst>
            </a:pPr>
            <a:r>
              <a:rPr lang="en-US" altLang="zh-TW" dirty="0" smtClean="0"/>
              <a:t>	</a:t>
            </a:r>
            <a:r>
              <a:rPr lang="en-US" altLang="zh-TW" b="1" dirty="0" smtClean="0"/>
              <a:t>case</a:t>
            </a:r>
            <a:r>
              <a:rPr lang="en-US" altLang="zh-TW" dirty="0" smtClean="0"/>
              <a:t> </a:t>
            </a:r>
            <a:r>
              <a:rPr lang="en-US" altLang="zh-TW" spc="300" dirty="0" smtClean="0"/>
              <a:t>'*</a:t>
            </a:r>
            <a:r>
              <a:rPr lang="en-US" altLang="zh-TW" dirty="0" smtClean="0"/>
              <a:t>':	</a:t>
            </a:r>
            <a:r>
              <a:rPr lang="en-US" altLang="zh-TW" b="1" dirty="0" smtClean="0"/>
              <a:t>return</a:t>
            </a:r>
            <a:r>
              <a:rPr lang="en-US" altLang="zh-TW" dirty="0" smtClean="0"/>
              <a:t> </a:t>
            </a:r>
            <a:r>
              <a:rPr lang="en-US" altLang="zh-TW" dirty="0"/>
              <a:t>2;</a:t>
            </a:r>
          </a:p>
          <a:p>
            <a:pPr>
              <a:spcBef>
                <a:spcPts val="0"/>
              </a:spcBef>
              <a:tabLst>
                <a:tab pos="540000" algn="l"/>
                <a:tab pos="1530000" algn="l"/>
              </a:tabLst>
            </a:pPr>
            <a:r>
              <a:rPr lang="en-US" altLang="zh-TW" dirty="0" smtClean="0"/>
              <a:t>	</a:t>
            </a:r>
            <a:r>
              <a:rPr lang="en-US" altLang="zh-TW" b="1" dirty="0" smtClean="0"/>
              <a:t>case</a:t>
            </a:r>
            <a:r>
              <a:rPr lang="en-US" altLang="zh-TW" dirty="0" smtClean="0"/>
              <a:t> </a:t>
            </a:r>
            <a:r>
              <a:rPr lang="en-US" altLang="zh-TW" spc="300" dirty="0" smtClean="0"/>
              <a:t>'</a:t>
            </a:r>
            <a:r>
              <a:rPr lang="en-US" altLang="zh-TW" b="1" spc="300" dirty="0" smtClean="0"/>
              <a:t>/</a:t>
            </a:r>
            <a:r>
              <a:rPr lang="en-US" altLang="zh-TW" dirty="0" smtClean="0"/>
              <a:t>':	</a:t>
            </a:r>
            <a:r>
              <a:rPr lang="en-US" altLang="zh-TW" b="1" dirty="0" smtClean="0"/>
              <a:t>return</a:t>
            </a:r>
            <a:r>
              <a:rPr lang="en-US" altLang="zh-TW" dirty="0" smtClean="0"/>
              <a:t> </a:t>
            </a:r>
            <a:r>
              <a:rPr lang="en-US" altLang="zh-TW" dirty="0"/>
              <a:t>2;</a:t>
            </a:r>
          </a:p>
          <a:p>
            <a:pPr>
              <a:spcBef>
                <a:spcPts val="0"/>
              </a:spcBef>
              <a:tabLst>
                <a:tab pos="540000" algn="l"/>
                <a:tab pos="1530000" algn="l"/>
              </a:tabLst>
            </a:pPr>
            <a:r>
              <a:rPr lang="en-US" altLang="zh-TW" dirty="0" smtClean="0"/>
              <a:t>	</a:t>
            </a:r>
            <a:r>
              <a:rPr lang="en-US" altLang="zh-TW" b="1" dirty="0" smtClean="0"/>
              <a:t>case</a:t>
            </a:r>
            <a:r>
              <a:rPr lang="en-US" altLang="zh-TW" dirty="0" smtClean="0"/>
              <a:t> </a:t>
            </a:r>
            <a:r>
              <a:rPr lang="en-US" altLang="zh-TW" spc="300" dirty="0" smtClean="0"/>
              <a:t>'%</a:t>
            </a:r>
            <a:r>
              <a:rPr lang="en-US" altLang="zh-TW" dirty="0" smtClean="0"/>
              <a:t>':	</a:t>
            </a:r>
            <a:r>
              <a:rPr lang="en-US" altLang="zh-TW" b="1" dirty="0" smtClean="0"/>
              <a:t>return</a:t>
            </a:r>
            <a:r>
              <a:rPr lang="en-US" altLang="zh-TW" dirty="0" smtClean="0"/>
              <a:t> </a:t>
            </a:r>
            <a:r>
              <a:rPr lang="en-US" altLang="zh-TW" dirty="0"/>
              <a:t>2;</a:t>
            </a:r>
          </a:p>
          <a:p>
            <a:pPr>
              <a:spcBef>
                <a:spcPts val="0"/>
              </a:spcBef>
              <a:tabLst>
                <a:tab pos="540000" algn="l"/>
                <a:tab pos="1530000" algn="l"/>
              </a:tabLst>
            </a:pPr>
            <a:r>
              <a:rPr lang="en-US" altLang="zh-TW" dirty="0" smtClean="0"/>
              <a:t>	</a:t>
            </a:r>
            <a:r>
              <a:rPr lang="en-US" altLang="zh-TW" b="1" dirty="0" smtClean="0"/>
              <a:t>case</a:t>
            </a:r>
            <a:r>
              <a:rPr lang="en-US" altLang="zh-TW" dirty="0" smtClean="0"/>
              <a:t> </a:t>
            </a:r>
            <a:r>
              <a:rPr lang="en-US" altLang="zh-TW" spc="300" dirty="0" smtClean="0"/>
              <a:t>'#</a:t>
            </a:r>
            <a:r>
              <a:rPr lang="en-US" altLang="zh-TW" dirty="0" smtClean="0"/>
              <a:t>':	</a:t>
            </a:r>
            <a:r>
              <a:rPr lang="en-US" altLang="zh-TW" b="1" dirty="0" smtClean="0"/>
              <a:t>return</a:t>
            </a:r>
            <a:r>
              <a:rPr lang="en-US" altLang="zh-TW" dirty="0" smtClean="0"/>
              <a:t> </a:t>
            </a:r>
            <a:r>
              <a:rPr lang="en-US" altLang="zh-TW" dirty="0"/>
              <a:t>8;</a:t>
            </a:r>
          </a:p>
          <a:p>
            <a:pPr>
              <a:spcBef>
                <a:spcPts val="0"/>
              </a:spcBef>
              <a:tabLst>
                <a:tab pos="540000" algn="l"/>
                <a:tab pos="1530000" algn="l"/>
              </a:tabLst>
            </a:pPr>
            <a:r>
              <a:rPr lang="en-US" altLang="zh-TW" dirty="0" smtClean="0"/>
              <a:t>	</a:t>
            </a:r>
            <a:r>
              <a:rPr lang="en-US" altLang="zh-TW" b="1" dirty="0" smtClean="0"/>
              <a:t>default</a:t>
            </a:r>
            <a:r>
              <a:rPr lang="en-US" altLang="zh-TW" dirty="0" smtClean="0"/>
              <a:t>:	</a:t>
            </a:r>
            <a:r>
              <a:rPr lang="en-US" altLang="zh-TW" b="1" dirty="0" smtClean="0"/>
              <a:t>return</a:t>
            </a:r>
            <a:r>
              <a:rPr lang="en-US" altLang="zh-TW" dirty="0" smtClean="0"/>
              <a:t> </a:t>
            </a:r>
            <a:r>
              <a:rPr lang="en-US" altLang="zh-TW" dirty="0"/>
              <a:t>9;</a:t>
            </a:r>
          </a:p>
          <a:p>
            <a:pPr>
              <a:spcBef>
                <a:spcPts val="0"/>
              </a:spcBef>
              <a:tabLst>
                <a:tab pos="540000" algn="l"/>
                <a:tab pos="1530000" algn="l"/>
              </a:tabLst>
            </a:pPr>
            <a:r>
              <a:rPr lang="en-US" altLang="zh-TW" dirty="0" smtClean="0"/>
              <a:t>	</a:t>
            </a:r>
            <a:r>
              <a:rPr lang="en-US" altLang="zh-TW" b="1" dirty="0" smtClean="0"/>
              <a:t>}</a:t>
            </a:r>
            <a:endParaRPr lang="en-US" altLang="zh-TW" b="1" dirty="0"/>
          </a:p>
          <a:p>
            <a:pPr>
              <a:spcBef>
                <a:spcPts val="0"/>
              </a:spcBef>
              <a:tabLst>
                <a:tab pos="540000" algn="l"/>
                <a:tab pos="1530000" algn="l"/>
              </a:tabLst>
            </a:pPr>
            <a:r>
              <a:rPr lang="en-US" altLang="zh-TW" b="1" dirty="0"/>
              <a:t>}</a:t>
            </a:r>
            <a:endParaRPr lang="zh-TW" altLang="en-US" b="1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5291999" y="1269000"/>
            <a:ext cx="2880001" cy="4140000"/>
          </a:xfrm>
        </p:spPr>
        <p:txBody>
          <a:bodyPr/>
          <a:lstStyle/>
          <a:p>
            <a:pPr>
              <a:spcBef>
                <a:spcPts val="0"/>
              </a:spcBef>
              <a:tabLst>
                <a:tab pos="540000" algn="l"/>
                <a:tab pos="1530000" algn="l"/>
              </a:tabLst>
            </a:pPr>
            <a:r>
              <a:rPr lang="en-US" altLang="zh-TW" b="1" dirty="0"/>
              <a:t>int</a:t>
            </a:r>
            <a:r>
              <a:rPr lang="en-US" altLang="zh-TW" dirty="0"/>
              <a:t> </a:t>
            </a:r>
            <a:r>
              <a:rPr lang="en-US" altLang="zh-TW" i="1" dirty="0" err="1"/>
              <a:t>icp</a:t>
            </a:r>
            <a:r>
              <a:rPr lang="en-US" altLang="zh-TW" dirty="0"/>
              <a:t>( </a:t>
            </a:r>
            <a:r>
              <a:rPr lang="en-US" altLang="zh-TW" i="1" dirty="0"/>
              <a:t>Token x</a:t>
            </a:r>
            <a:r>
              <a:rPr lang="en-US" altLang="zh-TW" dirty="0"/>
              <a:t> )</a:t>
            </a:r>
          </a:p>
          <a:p>
            <a:pPr>
              <a:spcBef>
                <a:spcPts val="0"/>
              </a:spcBef>
              <a:tabLst>
                <a:tab pos="540000" algn="l"/>
                <a:tab pos="1530000" algn="l"/>
              </a:tabLst>
            </a:pPr>
            <a:r>
              <a:rPr lang="en-US" altLang="zh-TW" b="1" dirty="0"/>
              <a:t>{</a:t>
            </a:r>
          </a:p>
          <a:p>
            <a:pPr>
              <a:spcBef>
                <a:spcPts val="0"/>
              </a:spcBef>
              <a:tabLst>
                <a:tab pos="540000" algn="l"/>
                <a:tab pos="1530000" algn="l"/>
              </a:tabLst>
            </a:pPr>
            <a:r>
              <a:rPr lang="en-US" altLang="zh-TW" b="1" dirty="0" smtClean="0"/>
              <a:t>	switch</a:t>
            </a:r>
            <a:r>
              <a:rPr lang="en-US" altLang="zh-TW" dirty="0"/>
              <a:t>( </a:t>
            </a:r>
            <a:r>
              <a:rPr lang="en-US" altLang="zh-TW" i="1" dirty="0"/>
              <a:t>x</a:t>
            </a:r>
            <a:r>
              <a:rPr lang="en-US" altLang="zh-TW" dirty="0"/>
              <a:t> )</a:t>
            </a:r>
          </a:p>
          <a:p>
            <a:pPr lvl="0">
              <a:spcBef>
                <a:spcPts val="0"/>
              </a:spcBef>
              <a:tabLst>
                <a:tab pos="540000" algn="l"/>
                <a:tab pos="153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{</a:t>
            </a:r>
          </a:p>
          <a:p>
            <a:pPr lvl="0">
              <a:spcBef>
                <a:spcPts val="0"/>
              </a:spcBef>
              <a:tabLst>
                <a:tab pos="540000" algn="l"/>
                <a:tab pos="153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case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</a:rPr>
              <a:t>'(</a:t>
            </a:r>
            <a:r>
              <a:rPr lang="en-US" altLang="zh-TW" dirty="0">
                <a:solidFill>
                  <a:srgbClr val="000000"/>
                </a:solidFill>
              </a:rPr>
              <a:t>':	</a:t>
            </a:r>
            <a:r>
              <a:rPr lang="en-US" altLang="zh-TW" b="1" dirty="0">
                <a:solidFill>
                  <a:srgbClr val="000000"/>
                </a:solidFill>
              </a:rPr>
              <a:t>return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0;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tabLst>
                <a:tab pos="540000" algn="l"/>
                <a:tab pos="153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case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</a:rPr>
              <a:t>'</a:t>
            </a:r>
            <a:r>
              <a:rPr lang="en-US" altLang="zh-TW" b="1" spc="300" dirty="0">
                <a:solidFill>
                  <a:srgbClr val="000000"/>
                </a:solidFill>
              </a:rPr>
              <a:t>+</a:t>
            </a:r>
            <a:r>
              <a:rPr lang="en-US" altLang="zh-TW" dirty="0">
                <a:solidFill>
                  <a:srgbClr val="000000"/>
                </a:solidFill>
              </a:rPr>
              <a:t>':	</a:t>
            </a:r>
            <a:r>
              <a:rPr lang="en-US" altLang="zh-TW" b="1" dirty="0">
                <a:solidFill>
                  <a:srgbClr val="000000"/>
                </a:solidFill>
              </a:rPr>
              <a:t>return</a:t>
            </a:r>
            <a:r>
              <a:rPr lang="en-US" altLang="zh-TW" dirty="0">
                <a:solidFill>
                  <a:srgbClr val="000000"/>
                </a:solidFill>
              </a:rPr>
              <a:t> 3;</a:t>
            </a:r>
          </a:p>
          <a:p>
            <a:pPr lvl="0">
              <a:spcBef>
                <a:spcPts val="0"/>
              </a:spcBef>
              <a:tabLst>
                <a:tab pos="540000" algn="l"/>
                <a:tab pos="153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case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</a:rPr>
              <a:t>'</a:t>
            </a:r>
            <a:r>
              <a:rPr lang="en-US" altLang="zh-TW" b="1" spc="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zh-TW" dirty="0">
                <a:solidFill>
                  <a:srgbClr val="000000"/>
                </a:solidFill>
              </a:rPr>
              <a:t>':	</a:t>
            </a:r>
            <a:r>
              <a:rPr lang="en-US" altLang="zh-TW" b="1" dirty="0">
                <a:solidFill>
                  <a:srgbClr val="000000"/>
                </a:solidFill>
              </a:rPr>
              <a:t>return</a:t>
            </a:r>
            <a:r>
              <a:rPr lang="en-US" altLang="zh-TW" dirty="0">
                <a:solidFill>
                  <a:srgbClr val="000000"/>
                </a:solidFill>
              </a:rPr>
              <a:t> 3;</a:t>
            </a:r>
          </a:p>
          <a:p>
            <a:pPr lvl="0">
              <a:spcBef>
                <a:spcPts val="0"/>
              </a:spcBef>
              <a:tabLst>
                <a:tab pos="540000" algn="l"/>
                <a:tab pos="153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case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</a:rPr>
              <a:t>'*</a:t>
            </a:r>
            <a:r>
              <a:rPr lang="en-US" altLang="zh-TW" dirty="0">
                <a:solidFill>
                  <a:srgbClr val="000000"/>
                </a:solidFill>
              </a:rPr>
              <a:t>':	</a:t>
            </a:r>
            <a:r>
              <a:rPr lang="en-US" altLang="zh-TW" b="1" dirty="0">
                <a:solidFill>
                  <a:srgbClr val="000000"/>
                </a:solidFill>
              </a:rPr>
              <a:t>return</a:t>
            </a:r>
            <a:r>
              <a:rPr lang="en-US" altLang="zh-TW" dirty="0">
                <a:solidFill>
                  <a:srgbClr val="000000"/>
                </a:solidFill>
              </a:rPr>
              <a:t> 2;</a:t>
            </a:r>
          </a:p>
          <a:p>
            <a:pPr lvl="0">
              <a:spcBef>
                <a:spcPts val="0"/>
              </a:spcBef>
              <a:tabLst>
                <a:tab pos="540000" algn="l"/>
                <a:tab pos="153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case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</a:rPr>
              <a:t>'</a:t>
            </a:r>
            <a:r>
              <a:rPr lang="en-US" altLang="zh-TW" b="1" spc="300" dirty="0">
                <a:solidFill>
                  <a:srgbClr val="000000"/>
                </a:solidFill>
              </a:rPr>
              <a:t>/</a:t>
            </a:r>
            <a:r>
              <a:rPr lang="en-US" altLang="zh-TW" dirty="0">
                <a:solidFill>
                  <a:srgbClr val="000000"/>
                </a:solidFill>
              </a:rPr>
              <a:t>':	</a:t>
            </a:r>
            <a:r>
              <a:rPr lang="en-US" altLang="zh-TW" b="1" dirty="0">
                <a:solidFill>
                  <a:srgbClr val="000000"/>
                </a:solidFill>
              </a:rPr>
              <a:t>return</a:t>
            </a:r>
            <a:r>
              <a:rPr lang="en-US" altLang="zh-TW" dirty="0">
                <a:solidFill>
                  <a:srgbClr val="000000"/>
                </a:solidFill>
              </a:rPr>
              <a:t> 2;</a:t>
            </a:r>
          </a:p>
          <a:p>
            <a:pPr lvl="0">
              <a:spcBef>
                <a:spcPts val="0"/>
              </a:spcBef>
              <a:tabLst>
                <a:tab pos="540000" algn="l"/>
                <a:tab pos="1530000" algn="l"/>
              </a:tabLst>
            </a:pPr>
            <a:r>
              <a:rPr lang="en-US" altLang="zh-TW" dirty="0">
                <a:solidFill>
                  <a:srgbClr val="000000"/>
                </a:solidFill>
              </a:rPr>
              <a:t>	</a:t>
            </a:r>
            <a:r>
              <a:rPr lang="en-US" altLang="zh-TW" b="1" dirty="0">
                <a:solidFill>
                  <a:srgbClr val="000000"/>
                </a:solidFill>
              </a:rPr>
              <a:t>case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spc="300" dirty="0">
                <a:solidFill>
                  <a:srgbClr val="000000"/>
                </a:solidFill>
              </a:rPr>
              <a:t>'%</a:t>
            </a:r>
            <a:r>
              <a:rPr lang="en-US" altLang="zh-TW" dirty="0">
                <a:solidFill>
                  <a:srgbClr val="000000"/>
                </a:solidFill>
              </a:rPr>
              <a:t>':	</a:t>
            </a:r>
            <a:r>
              <a:rPr lang="en-US" altLang="zh-TW" b="1" dirty="0">
                <a:solidFill>
                  <a:srgbClr val="000000"/>
                </a:solidFill>
              </a:rPr>
              <a:t>return</a:t>
            </a:r>
            <a:r>
              <a:rPr lang="en-US" altLang="zh-TW" dirty="0">
                <a:solidFill>
                  <a:srgbClr val="000000"/>
                </a:solidFill>
              </a:rPr>
              <a:t> 2;</a:t>
            </a:r>
          </a:p>
          <a:p>
            <a:pPr>
              <a:spcBef>
                <a:spcPts val="0"/>
              </a:spcBef>
              <a:tabLst>
                <a:tab pos="540000" algn="l"/>
                <a:tab pos="1530000" algn="l"/>
              </a:tabLst>
            </a:pPr>
            <a:r>
              <a:rPr lang="en-US" altLang="zh-TW" dirty="0" smtClean="0"/>
              <a:t>	</a:t>
            </a:r>
            <a:r>
              <a:rPr lang="en-US" altLang="zh-TW" b="1" dirty="0" smtClean="0"/>
              <a:t>default</a:t>
            </a:r>
            <a:r>
              <a:rPr lang="en-US" altLang="zh-TW" dirty="0" smtClean="0"/>
              <a:t>:	</a:t>
            </a:r>
            <a:r>
              <a:rPr lang="en-US" altLang="zh-TW" b="1" dirty="0" smtClean="0"/>
              <a:t>return</a:t>
            </a:r>
            <a:r>
              <a:rPr lang="en-US" altLang="zh-TW" dirty="0" smtClean="0"/>
              <a:t> </a:t>
            </a:r>
            <a:r>
              <a:rPr lang="en-US" altLang="zh-TW" dirty="0"/>
              <a:t>0;</a:t>
            </a:r>
          </a:p>
          <a:p>
            <a:pPr>
              <a:spcBef>
                <a:spcPts val="0"/>
              </a:spcBef>
              <a:tabLst>
                <a:tab pos="540000" algn="l"/>
                <a:tab pos="1530000" algn="l"/>
              </a:tabLst>
            </a:pPr>
            <a:r>
              <a:rPr lang="en-US" altLang="zh-TW" dirty="0" smtClean="0"/>
              <a:t>	</a:t>
            </a:r>
            <a:r>
              <a:rPr lang="en-US" altLang="zh-TW" b="1" dirty="0" smtClean="0"/>
              <a:t>}</a:t>
            </a:r>
            <a:endParaRPr lang="en-US" altLang="zh-TW" b="1" dirty="0"/>
          </a:p>
          <a:p>
            <a:pPr>
              <a:spcBef>
                <a:spcPts val="0"/>
              </a:spcBef>
              <a:tabLst>
                <a:tab pos="540000" algn="l"/>
                <a:tab pos="1530000" algn="l"/>
              </a:tabLst>
            </a:pPr>
            <a:r>
              <a:rPr lang="en-US" altLang="zh-TW" b="1" dirty="0"/>
              <a:t>}</a:t>
            </a:r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DC678-9A14-4140-8138-1AE79A207958}" type="slidenum">
              <a:rPr lang="zh-TW" altLang="en-US" smtClean="0"/>
              <a:pPr>
                <a:defRPr/>
              </a:pPr>
              <a:t>97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932767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3592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79001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1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 lIns="36000" rIns="0"/>
          <a:lstStyle/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#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NextToken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e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operan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de-DE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 </a:t>
            </a:r>
            <a:r>
              <a:rPr lang="de-DE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‘)’)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zh-TW" altLang="en-US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unstack until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de-DE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de-DE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de-DE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de-DE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 </a:t>
            </a:r>
            <a:r>
              <a:rPr lang="de-DE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!=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‘(’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unstack </a:t>
            </a:r>
            <a:r>
              <a:rPr lang="de-DE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‘(’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else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{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//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is an operator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())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icp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	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Push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i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}</a:t>
            </a:r>
            <a:endParaRPr lang="en-US" altLang="zh-TW" b="1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fo</a:t>
            </a:r>
            <a:r>
              <a:rPr lang="en-US" altLang="zh-TW" sz="2000" b="1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</a:t>
            </a:r>
            <a:r>
              <a:rPr lang="en-US" altLang="zh-TW" sz="2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!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IsEmpty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2000" kern="100" spc="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lvl="0">
              <a:spcAft>
                <a:spcPts val="0"/>
              </a:spcAft>
              <a:tabLst>
                <a:tab pos="450000" algn="l"/>
                <a:tab pos="900000" algn="l"/>
                <a:tab pos="1350000" algn="l"/>
                <a:tab pos="1800000" algn="l"/>
              </a:tabLst>
            </a:pP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cout </a:t>
            </a:r>
            <a:r>
              <a:rPr lang="en-US" altLang="zh-TW" kern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&lt;&lt;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stack</a:t>
            </a:r>
            <a:r>
              <a:rPr lang="en-US" altLang="zh-TW" sz="2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Top</a:t>
            </a:r>
            <a:r>
              <a:rPr lang="en-US" altLang="zh-TW" sz="2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()</a:t>
            </a:r>
            <a:r>
              <a:rPr lang="en-US" altLang="zh-TW" sz="2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</a:t>
            </a:r>
            <a:endParaRPr lang="zh-TW" altLang="zh-TW" sz="2000" kern="100" dirty="0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55E85F-9D29-43CD-9E12-BE6708385A78}" type="slidenum">
              <a:rPr kumimoji="0" lang="zh-TW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新細明體" charset="-120"/>
              <a:cs typeface="+mn-cs"/>
            </a:endParaRPr>
          </a:p>
        </p:txBody>
      </p:sp>
      <p:sp>
        <p:nvSpPr>
          <p:cNvPr id="6" name="文字方塊 9"/>
          <p:cNvSpPr txBox="1">
            <a:spLocks noChangeArrowheads="1"/>
          </p:cNvSpPr>
          <p:nvPr/>
        </p:nvSpPr>
        <p:spPr bwMode="auto">
          <a:xfrm>
            <a:off x="792000" y="540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2000" y="4329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500" normalizeH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23592"/>
              </p:ext>
            </p:extLst>
          </p:nvPr>
        </p:nvGraphicFramePr>
        <p:xfrm>
          <a:off x="1152000" y="1449000"/>
          <a:ext cx="72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1309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文字方塊 14"/>
          <p:cNvSpPr txBox="1">
            <a:spLocks noChangeArrowheads="1"/>
          </p:cNvSpPr>
          <p:nvPr/>
        </p:nvSpPr>
        <p:spPr bwMode="auto">
          <a:xfrm>
            <a:off x="972000" y="5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36000" anchor="b" anchorCtr="0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x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sp>
        <p:nvSpPr>
          <p:cNvPr id="17" name="文字方塊 15"/>
          <p:cNvSpPr txBox="1">
            <a:spLocks noChangeArrowheads="1"/>
          </p:cNvSpPr>
          <p:nvPr/>
        </p:nvSpPr>
        <p:spPr bwMode="auto">
          <a:xfrm>
            <a:off x="1332000" y="549000"/>
            <a:ext cx="360000" cy="36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8" name="文字方塊 8"/>
          <p:cNvSpPr txBox="1">
            <a:spLocks noChangeArrowheads="1"/>
          </p:cNvSpPr>
          <p:nvPr/>
        </p:nvSpPr>
        <p:spPr bwMode="auto">
          <a:xfrm>
            <a:off x="1152000" y="36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+mn-cs"/>
              </a:rPr>
              <a:t>stack</a:t>
            </a:r>
            <a:endParaRPr kumimoji="0" lang="zh-TW" altLang="en-US" sz="22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79001"/>
              </p:ext>
            </p:extLst>
          </p:nvPr>
        </p:nvGraphicFramePr>
        <p:xfrm>
          <a:off x="2052000" y="549000"/>
          <a:ext cx="54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93225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361896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199806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3883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200" b="0" i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2200" b="0" i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90000" marR="90000" marT="0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(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+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*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)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T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 smtClean="0">
                          <a:solidFill>
                            <a:srgbClr val="FF0000"/>
                          </a:solidFill>
                          <a:latin typeface="Lucida Console" panose="020B0609040504020204" pitchFamily="49" charset="0"/>
                          <a:cs typeface="Courier New" pitchFamily="49" charset="0"/>
                        </a:rPr>
                        <a:t>#</a:t>
                      </a:r>
                      <a:endParaRPr lang="zh-TW" altLang="en-US" sz="1800" b="0" dirty="0">
                        <a:solidFill>
                          <a:srgbClr val="FF0000"/>
                        </a:solidFill>
                        <a:latin typeface="Lucida Console" panose="020B0609040504020204" pitchFamily="49" charset="0"/>
                        <a:cs typeface="Courier New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ds Tie">
  <a:themeElements>
    <a:clrScheme name="Dads Tie.pot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charset="-120"/>
          </a:defRPr>
        </a:defPPr>
      </a:lstStyle>
    </a:lnDef>
  </a:objectDefaults>
  <a:extraClrSchemeLst>
    <a:extraClrScheme>
      <a:clrScheme name="Dads Tie.pot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.pot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Office\Templates\簡報設計範本\Dads Tie.pot</Template>
  <TotalTime>7252</TotalTime>
  <Words>9848</Words>
  <Application>Microsoft Office PowerPoint</Application>
  <PresentationFormat>如螢幕大小 (4:3)</PresentationFormat>
  <Paragraphs>3297</Paragraphs>
  <Slides>129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129</vt:i4>
      </vt:variant>
    </vt:vector>
  </HeadingPairs>
  <TitlesOfParts>
    <vt:vector size="138" baseType="lpstr">
      <vt:lpstr>新細明體</vt:lpstr>
      <vt:lpstr>標楷體</vt:lpstr>
      <vt:lpstr>Arial</vt:lpstr>
      <vt:lpstr>Cambria Math</vt:lpstr>
      <vt:lpstr>Courier New</vt:lpstr>
      <vt:lpstr>Lucida Console</vt:lpstr>
      <vt:lpstr>Symbol</vt:lpstr>
      <vt:lpstr>Times New Roman</vt:lpstr>
      <vt:lpstr>Dads Tie</vt:lpstr>
      <vt:lpstr>3.6  Evaluation of Expressions</vt:lpstr>
      <vt:lpstr>3.6.2  Postfix Notation</vt:lpstr>
      <vt:lpstr>Evaluating postfix expressions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Infix to Postfix</vt:lpstr>
      <vt:lpstr>Example 3.3 [Simple expression]</vt:lpstr>
      <vt:lpstr>Example 3.3 [Simple expression]</vt:lpstr>
      <vt:lpstr>Example 3.3 [Simple expression]</vt:lpstr>
      <vt:lpstr>Example 3.3 [Simple expression]</vt:lpstr>
      <vt:lpstr>Example 3.3 [Simple expression]</vt:lpstr>
      <vt:lpstr>Example 3.3 [Simple expression]</vt:lpstr>
      <vt:lpstr>Example 3.3 [Simple expression]</vt:lpstr>
      <vt:lpstr>Example 3.3 [Simple expression]</vt:lpstr>
      <vt:lpstr>PowerPoint 簡報</vt:lpstr>
      <vt:lpstr>Additional Example</vt:lpstr>
      <vt:lpstr>Additional Example</vt:lpstr>
      <vt:lpstr>Additional Example</vt:lpstr>
      <vt:lpstr>Additional Example</vt:lpstr>
      <vt:lpstr>Additional Example</vt:lpstr>
      <vt:lpstr>Additional Example</vt:lpstr>
      <vt:lpstr>Additional Example</vt:lpstr>
      <vt:lpstr>Additional Example</vt:lpstr>
      <vt:lpstr>PowerPoint 簡報</vt:lpstr>
      <vt:lpstr>Additional Example</vt:lpstr>
      <vt:lpstr>Additional Example</vt:lpstr>
      <vt:lpstr>Additional Example</vt:lpstr>
      <vt:lpstr>Additional Example</vt:lpstr>
      <vt:lpstr>Additional Example</vt:lpstr>
      <vt:lpstr>Additional Example</vt:lpstr>
      <vt:lpstr>Additional Example</vt:lpstr>
      <vt:lpstr>Additional Example</vt:lpstr>
      <vt:lpstr>Example 3.3 [Simple expression]</vt:lpstr>
      <vt:lpstr>Example 3.4 [Parenthesized expression]</vt:lpstr>
      <vt:lpstr>Example 3.4 [Parenthesized expression]</vt:lpstr>
      <vt:lpstr>Example 3.4 [Parenthesized expression]</vt:lpstr>
      <vt:lpstr>Example 3.4 [Parenthesized expression]</vt:lpstr>
      <vt:lpstr>Example 3.4 [Parenthesized expression]</vt:lpstr>
      <vt:lpstr>Example 3.4 [Parenthesized expression]</vt:lpstr>
      <vt:lpstr>Example 3.4 [Parenthesized expression]</vt:lpstr>
      <vt:lpstr>Example 3.4 [Parenthesized expression]</vt:lpstr>
      <vt:lpstr>Example 3.4 [Parenthesized expression]</vt:lpstr>
      <vt:lpstr>Example 3.4 [Parenthesized expression]</vt:lpstr>
      <vt:lpstr>Example 3.4 [Parenthesized expression]</vt:lpstr>
      <vt:lpstr>Example 3.4 [Parenthesized expression]</vt:lpstr>
      <vt:lpstr>Example 3.4 [Parenthesized expression]</vt:lpstr>
      <vt:lpstr>PowerPoint 簡報</vt:lpstr>
      <vt:lpstr>Additional Example </vt:lpstr>
      <vt:lpstr>Additional Example </vt:lpstr>
      <vt:lpstr>Additional Example </vt:lpstr>
      <vt:lpstr>Additional Example </vt:lpstr>
      <vt:lpstr>Additional Example </vt:lpstr>
      <vt:lpstr>Additional Example </vt:lpstr>
      <vt:lpstr>Additional Example </vt:lpstr>
      <vt:lpstr>Additional Example </vt:lpstr>
      <vt:lpstr>Additional Example </vt:lpstr>
      <vt:lpstr>Additional Example </vt:lpstr>
      <vt:lpstr>Additional Example </vt:lpstr>
      <vt:lpstr>Additional Example </vt:lpstr>
      <vt:lpstr>Additional Example </vt:lpstr>
      <vt:lpstr>Additional Example </vt:lpstr>
      <vt:lpstr>Additional Example </vt:lpstr>
      <vt:lpstr>Additional Example </vt:lpstr>
      <vt:lpstr>Additional Example </vt:lpstr>
      <vt:lpstr>Additional Example </vt:lpstr>
      <vt:lpstr>Example 3.4 [Parenthesized expression]</vt:lpstr>
      <vt:lpstr>Example 3.4 [Parenthesized expression]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無投影片標題</dc:title>
  <dc:creator>STSL</dc:creator>
  <cp:lastModifiedBy>james</cp:lastModifiedBy>
  <cp:revision>635</cp:revision>
  <dcterms:created xsi:type="dcterms:W3CDTF">1998-07-14T00:39:48Z</dcterms:created>
  <dcterms:modified xsi:type="dcterms:W3CDTF">2023-05-18T05:45:01Z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hh_chen@csie.ntu.edu.tw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U:\get\Personal\資料結構\ppt</vt:lpwstr>
  </property>
  <property fmtid="{D5CDD505-2E9C-101B-9397-08002B2CF9AE}" pid="22" name="EncodingType">
    <vt:i4>5</vt:i4>
  </property>
</Properties>
</file>