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2"/>
  </p:notesMasterIdLst>
  <p:sldIdLst>
    <p:sldId id="256" r:id="rId2"/>
    <p:sldId id="868" r:id="rId3"/>
    <p:sldId id="870" r:id="rId4"/>
    <p:sldId id="871" r:id="rId5"/>
    <p:sldId id="872" r:id="rId6"/>
    <p:sldId id="873" r:id="rId7"/>
    <p:sldId id="538" r:id="rId8"/>
    <p:sldId id="874" r:id="rId9"/>
    <p:sldId id="914" r:id="rId10"/>
    <p:sldId id="579" r:id="rId11"/>
    <p:sldId id="875" r:id="rId12"/>
    <p:sldId id="876" r:id="rId13"/>
    <p:sldId id="877" r:id="rId14"/>
    <p:sldId id="878" r:id="rId15"/>
    <p:sldId id="879" r:id="rId16"/>
    <p:sldId id="880" r:id="rId17"/>
    <p:sldId id="881" r:id="rId18"/>
    <p:sldId id="882" r:id="rId19"/>
    <p:sldId id="883" r:id="rId20"/>
    <p:sldId id="888" r:id="rId21"/>
    <p:sldId id="889" r:id="rId22"/>
    <p:sldId id="892" r:id="rId23"/>
    <p:sldId id="898" r:id="rId24"/>
    <p:sldId id="899" r:id="rId25"/>
    <p:sldId id="893" r:id="rId26"/>
    <p:sldId id="894" r:id="rId27"/>
    <p:sldId id="895" r:id="rId28"/>
    <p:sldId id="896" r:id="rId29"/>
    <p:sldId id="890" r:id="rId30"/>
    <p:sldId id="884" r:id="rId31"/>
    <p:sldId id="885" r:id="rId32"/>
    <p:sldId id="886" r:id="rId33"/>
    <p:sldId id="887" r:id="rId34"/>
    <p:sldId id="840" r:id="rId35"/>
    <p:sldId id="842" r:id="rId36"/>
    <p:sldId id="852" r:id="rId37"/>
    <p:sldId id="856" r:id="rId38"/>
    <p:sldId id="862" r:id="rId39"/>
    <p:sldId id="897" r:id="rId40"/>
    <p:sldId id="316" r:id="rId41"/>
    <p:sldId id="900" r:id="rId42"/>
    <p:sldId id="901" r:id="rId43"/>
    <p:sldId id="902" r:id="rId44"/>
    <p:sldId id="912" r:id="rId45"/>
    <p:sldId id="322" r:id="rId46"/>
    <p:sldId id="915" r:id="rId47"/>
    <p:sldId id="916" r:id="rId48"/>
    <p:sldId id="917" r:id="rId49"/>
    <p:sldId id="328" r:id="rId50"/>
    <p:sldId id="903" r:id="rId51"/>
    <p:sldId id="904" r:id="rId52"/>
    <p:sldId id="905" r:id="rId53"/>
    <p:sldId id="906" r:id="rId54"/>
    <p:sldId id="450" r:id="rId55"/>
    <p:sldId id="907" r:id="rId56"/>
    <p:sldId id="908" r:id="rId57"/>
    <p:sldId id="909" r:id="rId58"/>
    <p:sldId id="910" r:id="rId59"/>
    <p:sldId id="911" r:id="rId60"/>
    <p:sldId id="918" r:id="rId61"/>
    <p:sldId id="919" r:id="rId62"/>
    <p:sldId id="920" r:id="rId63"/>
    <p:sldId id="921" r:id="rId64"/>
    <p:sldId id="922" r:id="rId65"/>
    <p:sldId id="701" r:id="rId66"/>
    <p:sldId id="866" r:id="rId67"/>
    <p:sldId id="730" r:id="rId68"/>
    <p:sldId id="756" r:id="rId69"/>
    <p:sldId id="757" r:id="rId70"/>
    <p:sldId id="733" r:id="rId71"/>
    <p:sldId id="738" r:id="rId72"/>
    <p:sldId id="740" r:id="rId73"/>
    <p:sldId id="744" r:id="rId74"/>
    <p:sldId id="741" r:id="rId75"/>
    <p:sldId id="745" r:id="rId76"/>
    <p:sldId id="737" r:id="rId77"/>
    <p:sldId id="758" r:id="rId78"/>
    <p:sldId id="736" r:id="rId79"/>
    <p:sldId id="742" r:id="rId80"/>
    <p:sldId id="746" r:id="rId81"/>
    <p:sldId id="743" r:id="rId82"/>
    <p:sldId id="747" r:id="rId83"/>
    <p:sldId id="735" r:id="rId84"/>
    <p:sldId id="748" r:id="rId85"/>
    <p:sldId id="734" r:id="rId86"/>
    <p:sldId id="750" r:id="rId87"/>
    <p:sldId id="751" r:id="rId88"/>
    <p:sldId id="749" r:id="rId89"/>
    <p:sldId id="752" r:id="rId90"/>
    <p:sldId id="753" r:id="rId91"/>
    <p:sldId id="731" r:id="rId92"/>
    <p:sldId id="718" r:id="rId93"/>
    <p:sldId id="710" r:id="rId94"/>
    <p:sldId id="712" r:id="rId95"/>
    <p:sldId id="754" r:id="rId96"/>
    <p:sldId id="713" r:id="rId97"/>
    <p:sldId id="716" r:id="rId98"/>
    <p:sldId id="715" r:id="rId99"/>
    <p:sldId id="714" r:id="rId100"/>
    <p:sldId id="717" r:id="rId10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88">
          <p15:clr>
            <a:srgbClr val="A4A3A4"/>
          </p15:clr>
        </p15:guide>
        <p15:guide id="2" pos="54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FF"/>
    <a:srgbClr val="8E8E57"/>
    <a:srgbClr val="A8A83A"/>
    <a:srgbClr val="3A3A3A"/>
    <a:srgbClr val="FFFFFF"/>
    <a:srgbClr val="003399"/>
    <a:srgbClr val="78310B"/>
    <a:srgbClr val="2DA2B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91" y="77"/>
      </p:cViewPr>
      <p:guideLst>
        <p:guide orient="horz" pos="1888"/>
        <p:guide pos="54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78AF165-D10D-4E14-82F8-3104E5BDE3D5}" type="datetimeFigureOut">
              <a:rPr lang="en-US" altLang="zh-TW"/>
              <a:pPr/>
              <a:t>2/12/2023</a:t>
            </a:fld>
            <a:endParaRPr lang="en-US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A4A0A8D7-28DB-4305-99CF-A216F1E579B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2681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6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altLang="zh-TW">
              <a:solidFill>
                <a:srgbClr val="FFFFFF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52000" y="2709000"/>
            <a:ext cx="8640000" cy="1440000"/>
          </a:xfrm>
        </p:spPr>
        <p:txBody>
          <a:bodyPr anchor="ctr" anchorCtr="0">
            <a:noAutofit/>
          </a:bodyPr>
          <a:lstStyle>
            <a:lvl1pPr algn="ctr">
              <a:defRPr sz="5400" b="0">
                <a:solidFill>
                  <a:srgbClr val="0000FF"/>
                </a:solidFill>
                <a:effectLst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549000"/>
            <a:ext cx="5220000" cy="4500000"/>
          </a:xfrm>
        </p:spPr>
        <p:txBody>
          <a:bodyPr/>
          <a:lstStyle>
            <a:lvl1pPr marL="360000" indent="-360000">
              <a:spcBef>
                <a:spcPts val="0"/>
              </a:spcBef>
              <a:buNone/>
              <a:defRPr sz="1600">
                <a:latin typeface="Lucida Console" pitchFamily="49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009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549000"/>
            <a:ext cx="8280000" cy="5760000"/>
          </a:xfrm>
        </p:spPr>
        <p:txBody>
          <a:bodyPr/>
          <a:lstStyle>
            <a:lvl1pPr marL="360000" indent="-360000">
              <a:spcBef>
                <a:spcPts val="0"/>
              </a:spcBef>
              <a:buNone/>
              <a:defRPr sz="1600">
                <a:latin typeface="Lucida Console" pitchFamily="49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627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549000"/>
            <a:ext cx="8280000" cy="5940000"/>
          </a:xfrm>
        </p:spPr>
        <p:txBody>
          <a:bodyPr/>
          <a:lstStyle>
            <a:lvl1pPr marL="360000" indent="-360000">
              <a:spcBef>
                <a:spcPts val="0"/>
              </a:spcBef>
              <a:buNone/>
              <a:defRPr sz="1600">
                <a:latin typeface="Lucida Console" pitchFamily="49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8719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00" y="549000"/>
            <a:ext cx="4140000" cy="1620000"/>
          </a:xfrm>
        </p:spPr>
        <p:txBody>
          <a:bodyPr/>
          <a:lstStyle>
            <a:lvl1pPr marL="360000" indent="-360000">
              <a:spcBef>
                <a:spcPts val="0"/>
              </a:spcBef>
              <a:buNone/>
              <a:defRPr sz="1600">
                <a:latin typeface="Lucida Console" pitchFamily="49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1014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3249000"/>
            <a:ext cx="4320000" cy="3060000"/>
          </a:xfrm>
        </p:spPr>
        <p:txBody>
          <a:bodyPr/>
          <a:lstStyle>
            <a:lvl1pPr marL="360000" indent="-360000">
              <a:spcBef>
                <a:spcPts val="0"/>
              </a:spcBef>
              <a:buNone/>
              <a:defRPr sz="1600">
                <a:latin typeface="Lucida Console" pitchFamily="49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5973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00" y="549000"/>
            <a:ext cx="6660000" cy="5580000"/>
          </a:xfrm>
        </p:spPr>
        <p:txBody>
          <a:bodyPr tIns="126000"/>
          <a:lstStyle>
            <a:lvl1pPr marL="360000" indent="-360000">
              <a:spcBef>
                <a:spcPts val="0"/>
              </a:spcBef>
              <a:buNone/>
              <a:defRPr sz="1600">
                <a:latin typeface="Lucida Console" pitchFamily="49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1212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52000" y="548640"/>
            <a:ext cx="4140000" cy="5760720"/>
          </a:xfrm>
          <a:ln>
            <a:noFill/>
            <a:prstDash val="sysDash"/>
            <a:miter lim="800000"/>
          </a:ln>
        </p:spPr>
        <p:txBody>
          <a:bodyPr/>
          <a:lstStyle>
            <a:lvl1pPr marL="0" indent="0">
              <a:spcBef>
                <a:spcPts val="200"/>
              </a:spcBef>
              <a:buNone/>
              <a:defRPr sz="1600">
                <a:latin typeface="Lucida Console" pitchFamily="49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001" y="548640"/>
            <a:ext cx="4140000" cy="5760720"/>
          </a:xfrm>
          <a:ln>
            <a:noFill/>
            <a:prstDash val="sysDash"/>
            <a:miter lim="800000"/>
          </a:ln>
        </p:spPr>
        <p:txBody>
          <a:bodyPr/>
          <a:lstStyle>
            <a:lvl1pPr marL="0" indent="0">
              <a:spcBef>
                <a:spcPts val="200"/>
              </a:spcBef>
              <a:buNone/>
              <a:defRPr sz="1600">
                <a:latin typeface="Lucida Console" pitchFamily="49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728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32000" y="549000"/>
            <a:ext cx="8460000" cy="2700000"/>
          </a:xfrm>
          <a:ln>
            <a:noFill/>
            <a:prstDash val="sysDash"/>
            <a:miter lim="800000"/>
          </a:ln>
        </p:spPr>
        <p:txBody>
          <a:bodyPr/>
          <a:lstStyle>
            <a:lvl1pPr marL="0" indent="0">
              <a:spcBef>
                <a:spcPts val="200"/>
              </a:spcBef>
              <a:buNone/>
              <a:defRPr sz="1600">
                <a:latin typeface="Lucida Console" pitchFamily="49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2000" y="3609000"/>
            <a:ext cx="8459999" cy="2700360"/>
          </a:xfrm>
          <a:ln>
            <a:noFill/>
            <a:prstDash val="sysDash"/>
            <a:miter lim="800000"/>
          </a:ln>
        </p:spPr>
        <p:txBody>
          <a:bodyPr/>
          <a:lstStyle>
            <a:lvl1pPr marL="0" indent="0">
              <a:spcBef>
                <a:spcPts val="200"/>
              </a:spcBef>
              <a:buNone/>
              <a:defRPr sz="1600">
                <a:latin typeface="Lucida Console" pitchFamily="49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913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spcBef>
                <a:spcPts val="0"/>
              </a:spcBef>
              <a:buNone/>
              <a:defRPr sz="1600">
                <a:latin typeface="Lucida Console" pitchFamily="49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89000"/>
            <a:ext cx="8280000" cy="6480000"/>
          </a:xfrm>
        </p:spPr>
        <p:txBody>
          <a:bodyPr/>
          <a:lstStyle>
            <a:lvl1pPr marL="360000" indent="-360000">
              <a:spcBef>
                <a:spcPts val="0"/>
              </a:spcBef>
              <a:buNone/>
              <a:defRPr sz="1600">
                <a:latin typeface="Lucida Console" pitchFamily="49" charset="0"/>
              </a:defRPr>
            </a:lvl1pPr>
          </a:lstStyle>
          <a:p>
            <a:pPr lvl="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369000"/>
            <a:ext cx="8280000" cy="6120000"/>
          </a:xfrm>
        </p:spPr>
        <p:txBody>
          <a:bodyPr/>
          <a:lstStyle>
            <a:lvl1pPr marL="360000" indent="-360000">
              <a:spcBef>
                <a:spcPts val="0"/>
              </a:spcBef>
              <a:buNone/>
              <a:defRPr sz="1600">
                <a:latin typeface="Lucida Console" pitchFamily="49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7636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89000"/>
            <a:ext cx="4320000" cy="6480000"/>
          </a:xfrm>
        </p:spPr>
        <p:txBody>
          <a:bodyPr/>
          <a:lstStyle>
            <a:lvl1pPr marL="360000" indent="-360000">
              <a:spcBef>
                <a:spcPts val="0"/>
              </a:spcBef>
              <a:buNone/>
              <a:defRPr sz="1600">
                <a:latin typeface="Lucida Console" pitchFamily="49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1798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51460" y="189000"/>
            <a:ext cx="8641080" cy="1080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251460" y="1449000"/>
            <a:ext cx="8641080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7" r:id="rId2"/>
    <p:sldLayoutId id="2147483700" r:id="rId3"/>
    <p:sldLayoutId id="2147483682" r:id="rId4"/>
    <p:sldLayoutId id="2147483685" r:id="rId5"/>
    <p:sldLayoutId id="2147483694" r:id="rId6"/>
    <p:sldLayoutId id="2147483693" r:id="rId7"/>
    <p:sldLayoutId id="2147483706" r:id="rId8"/>
    <p:sldLayoutId id="2147483703" r:id="rId9"/>
    <p:sldLayoutId id="2147483704" r:id="rId10"/>
    <p:sldLayoutId id="2147483701" r:id="rId11"/>
    <p:sldLayoutId id="2147483705" r:id="rId12"/>
    <p:sldLayoutId id="2147483699" r:id="rId13"/>
    <p:sldLayoutId id="2147483702" r:id="rId14"/>
    <p:sldLayoutId id="2147483698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 b="0" kern="1200">
          <a:solidFill>
            <a:srgbClr val="0000FF"/>
          </a:solidFill>
          <a:effectLst/>
          <a:latin typeface="+mj-lt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Chapter </a:t>
            </a:r>
            <a:r>
              <a:rPr lang="en-US" dirty="0" smtClean="0"/>
              <a:t>1  Classes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year, month and day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print();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print Date in the format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yyyy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/mm/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dd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year{};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day{};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today;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+ 1900,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2592000" y="2169000"/>
            <a:ext cx="234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encapsulation</a:t>
            </a:r>
            <a:endParaRPr lang="zh-TW" altLang="en-US" sz="2000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96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251460" y="1844802"/>
            <a:ext cx="7344918" cy="4752594"/>
          </a:xfrm>
        </p:spPr>
        <p:txBody>
          <a:bodyPr/>
          <a:lstStyle/>
          <a:p>
            <a:pPr marL="0" lvl="0" indent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0" lvl="0" indent="0">
              <a:buClr>
                <a:srgbClr val="2DA2BF"/>
              </a:buClr>
            </a:pP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HugeInteger n1( </a:t>
            </a:r>
            <a:r>
              <a:rPr lang="sv-SE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3 </a:t>
            </a: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marL="0" lvl="0" indent="0">
              <a:buClr>
                <a:srgbClr val="2DA2BF"/>
              </a:buClr>
            </a:pP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HugeInteger n2( </a:t>
            </a:r>
            <a:r>
              <a:rPr lang="sv-SE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5 </a:t>
            </a: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n1.add( n2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FF"/>
              </a:solidFill>
              <a:highlight>
                <a:srgbClr val="FFFFFF"/>
              </a:highlight>
              <a:latin typeface="Lucida Console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marL="0" lvl="0" indent="0">
              <a:buClr>
                <a:srgbClr val="2DA2BF"/>
              </a:buClr>
            </a:pP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::add(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                 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op2.HugeInteger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n2 )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"member function add\n"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size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hugeIntegerToCopy.size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integer =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new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size ];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size;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integer[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hugeIntegerToCopy.integer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3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2212504"/>
              </p:ext>
            </p:extLst>
          </p:nvPr>
        </p:nvGraphicFramePr>
        <p:xfrm>
          <a:off x="971550" y="260604"/>
          <a:ext cx="5760000" cy="1728000"/>
        </p:xfrm>
        <a:graphic>
          <a:graphicData uri="http://schemas.openxmlformats.org/drawingml/2006/table">
            <a:tbl>
              <a:tblPr/>
              <a:tblGrid>
                <a:gridCol w="36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hugeIntegerToCopy.size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n2.size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hugeIntegerToCopy.integer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n2.integer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n1.size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n1.integer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715248"/>
              </p:ext>
            </p:extLst>
          </p:nvPr>
        </p:nvGraphicFramePr>
        <p:xfrm>
          <a:off x="4572000" y="2420874"/>
          <a:ext cx="2160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op2.size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op2.integer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816399"/>
              </p:ext>
            </p:extLst>
          </p:nvPr>
        </p:nvGraphicFramePr>
        <p:xfrm>
          <a:off x="8316468" y="692658"/>
          <a:ext cx="432000" cy="2160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813375"/>
              </p:ext>
            </p:extLst>
          </p:nvPr>
        </p:nvGraphicFramePr>
        <p:xfrm>
          <a:off x="7452360" y="1556766"/>
          <a:ext cx="432000" cy="1296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6516270" y="908650"/>
            <a:ext cx="180025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516270" y="1772770"/>
            <a:ext cx="93613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6516270" y="3068950"/>
            <a:ext cx="1368190" cy="43206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164053"/>
              </p:ext>
            </p:extLst>
          </p:nvPr>
        </p:nvGraphicFramePr>
        <p:xfrm>
          <a:off x="7884460" y="3284980"/>
          <a:ext cx="432000" cy="2160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8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[ 13 ] = { 0, 31, 28, 31, 30, 31, 30, 31, 31, 30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31, 30, 31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::print()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setfill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year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day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5989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today;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+ 1900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>
              <a:buClr>
                <a:srgbClr val="2DA2BF"/>
              </a:buClr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..............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..............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..............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/>
          </a:p>
        </p:txBody>
      </p:sp>
      <p:sp>
        <p:nvSpPr>
          <p:cNvPr id="7" name="流程圖: 程序 6"/>
          <p:cNvSpPr/>
          <p:nvPr/>
        </p:nvSpPr>
        <p:spPr>
          <a:xfrm>
            <a:off x="6012000" y="1089000"/>
            <a:ext cx="2700000" cy="1980000"/>
          </a:xfrm>
          <a:prstGeom prst="flowChartProcess">
            <a:avLst/>
          </a:prstGeom>
          <a:solidFill>
            <a:schemeClr val="accent1">
              <a:tint val="62000"/>
              <a:satMod val="1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TW" altLang="en-US" sz="320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6192000" y="144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itchFamily="49" charset="0"/>
              </a:rPr>
              <a:t>print</a:t>
            </a:r>
            <a:endParaRPr lang="zh-TW" alt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004455"/>
              </p:ext>
            </p:extLst>
          </p:nvPr>
        </p:nvGraphicFramePr>
        <p:xfrm>
          <a:off x="6192000" y="216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year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901993"/>
              </p:ext>
            </p:extLst>
          </p:nvPr>
        </p:nvGraphicFramePr>
        <p:xfrm>
          <a:off x="7452000" y="216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month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640778"/>
              </p:ext>
            </p:extLst>
          </p:nvPr>
        </p:nvGraphicFramePr>
        <p:xfrm>
          <a:off x="7452000" y="126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day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732000" y="549000"/>
            <a:ext cx="126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today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16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today;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+ 1900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>
              <a:buClr>
                <a:srgbClr val="2DA2BF"/>
              </a:buClr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..............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..............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..............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50407"/>
              </p:ext>
            </p:extLst>
          </p:nvPr>
        </p:nvGraphicFramePr>
        <p:xfrm>
          <a:off x="6192000" y="3609000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y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2023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936765"/>
              </p:ext>
            </p:extLst>
          </p:nvPr>
        </p:nvGraphicFramePr>
        <p:xfrm>
          <a:off x="7092000" y="3609000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m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981252"/>
              </p:ext>
            </p:extLst>
          </p:nvPr>
        </p:nvGraphicFramePr>
        <p:xfrm>
          <a:off x="7992000" y="3609000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d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流程圖: 程序 6"/>
          <p:cNvSpPr/>
          <p:nvPr/>
        </p:nvSpPr>
        <p:spPr>
          <a:xfrm>
            <a:off x="6012000" y="1089000"/>
            <a:ext cx="2700000" cy="1980000"/>
          </a:xfrm>
          <a:prstGeom prst="flowChartProcess">
            <a:avLst/>
          </a:prstGeom>
          <a:solidFill>
            <a:schemeClr val="accent1">
              <a:tint val="62000"/>
              <a:satMod val="1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TW" altLang="en-US" sz="320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6192000" y="144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itchFamily="49" charset="0"/>
              </a:rPr>
              <a:t>print</a:t>
            </a:r>
            <a:endParaRPr lang="zh-TW" alt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004455"/>
              </p:ext>
            </p:extLst>
          </p:nvPr>
        </p:nvGraphicFramePr>
        <p:xfrm>
          <a:off x="6192000" y="216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year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901993"/>
              </p:ext>
            </p:extLst>
          </p:nvPr>
        </p:nvGraphicFramePr>
        <p:xfrm>
          <a:off x="7452000" y="216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month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640778"/>
              </p:ext>
            </p:extLst>
          </p:nvPr>
        </p:nvGraphicFramePr>
        <p:xfrm>
          <a:off x="7452000" y="126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day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732000" y="549000"/>
            <a:ext cx="126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today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32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today;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+ 1900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>
              <a:buClr>
                <a:srgbClr val="2DA2BF"/>
              </a:buClr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..............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..............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..............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50407"/>
              </p:ext>
            </p:extLst>
          </p:nvPr>
        </p:nvGraphicFramePr>
        <p:xfrm>
          <a:off x="6192000" y="3609000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y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2023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936765"/>
              </p:ext>
            </p:extLst>
          </p:nvPr>
        </p:nvGraphicFramePr>
        <p:xfrm>
          <a:off x="7092000" y="3609000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m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981252"/>
              </p:ext>
            </p:extLst>
          </p:nvPr>
        </p:nvGraphicFramePr>
        <p:xfrm>
          <a:off x="7992000" y="3609000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d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流程圖: 程序 6"/>
          <p:cNvSpPr/>
          <p:nvPr/>
        </p:nvSpPr>
        <p:spPr>
          <a:xfrm>
            <a:off x="6012000" y="1089000"/>
            <a:ext cx="2700000" cy="1980000"/>
          </a:xfrm>
          <a:prstGeom prst="flowChartProcess">
            <a:avLst/>
          </a:prstGeom>
          <a:solidFill>
            <a:schemeClr val="accent1">
              <a:tint val="62000"/>
              <a:satMod val="1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TW" altLang="en-US" sz="320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6192000" y="144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itchFamily="49" charset="0"/>
              </a:rPr>
              <a:t>print</a:t>
            </a:r>
            <a:endParaRPr lang="zh-TW" alt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505979"/>
              </p:ext>
            </p:extLst>
          </p:nvPr>
        </p:nvGraphicFramePr>
        <p:xfrm>
          <a:off x="6192000" y="216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year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2023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046383"/>
              </p:ext>
            </p:extLst>
          </p:nvPr>
        </p:nvGraphicFramePr>
        <p:xfrm>
          <a:off x="7452000" y="216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month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514490"/>
              </p:ext>
            </p:extLst>
          </p:nvPr>
        </p:nvGraphicFramePr>
        <p:xfrm>
          <a:off x="7452000" y="126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day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732000" y="549000"/>
            <a:ext cx="126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today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9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today;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+ 1900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>
              <a:buClr>
                <a:srgbClr val="2DA2BF"/>
              </a:buClr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..............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..............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..............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/>
          </a:p>
        </p:txBody>
      </p:sp>
      <p:sp>
        <p:nvSpPr>
          <p:cNvPr id="7" name="流程圖: 程序 6"/>
          <p:cNvSpPr/>
          <p:nvPr/>
        </p:nvSpPr>
        <p:spPr>
          <a:xfrm>
            <a:off x="6012000" y="1089000"/>
            <a:ext cx="2700000" cy="1980000"/>
          </a:xfrm>
          <a:prstGeom prst="flowChartProcess">
            <a:avLst/>
          </a:prstGeom>
          <a:solidFill>
            <a:schemeClr val="accent1">
              <a:tint val="62000"/>
              <a:satMod val="1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TW" altLang="en-US" sz="320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6192000" y="144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itchFamily="49" charset="0"/>
              </a:rPr>
              <a:t>print</a:t>
            </a:r>
            <a:endParaRPr lang="zh-TW" alt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505979"/>
              </p:ext>
            </p:extLst>
          </p:nvPr>
        </p:nvGraphicFramePr>
        <p:xfrm>
          <a:off x="6192000" y="216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year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2023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046383"/>
              </p:ext>
            </p:extLst>
          </p:nvPr>
        </p:nvGraphicFramePr>
        <p:xfrm>
          <a:off x="7452000" y="216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month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514490"/>
              </p:ext>
            </p:extLst>
          </p:nvPr>
        </p:nvGraphicFramePr>
        <p:xfrm>
          <a:off x="7452000" y="126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day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732000" y="549000"/>
            <a:ext cx="126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today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65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today;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+ 1900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>
              <a:buClr>
                <a:srgbClr val="2DA2BF"/>
              </a:buClr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..............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..............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..............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/>
          </a:p>
        </p:txBody>
      </p:sp>
      <p:graphicFrame>
        <p:nvGraphicFramePr>
          <p:cNvPr id="13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7659276"/>
              </p:ext>
            </p:extLst>
          </p:nvPr>
        </p:nvGraphicFramePr>
        <p:xfrm>
          <a:off x="6372000" y="549000"/>
          <a:ext cx="2340000" cy="108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today.year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today.month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today.day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6192000" y="549000"/>
            <a:ext cx="180000" cy="1080000"/>
          </a:xfrm>
          <a:prstGeom prst="rect">
            <a:avLst/>
          </a:prstGeom>
          <a:noFill/>
        </p:spPr>
        <p:txBody>
          <a:bodyPr wrap="square" bIns="18000" rtlCol="0" anchor="b" anchorCtr="0">
            <a:noAutofit/>
          </a:bodyPr>
          <a:lstStyle/>
          <a:p>
            <a:pPr algn="ctr">
              <a:lnSpc>
                <a:spcPts val="2400"/>
              </a:lnSpc>
            </a:pPr>
            <a:r>
              <a:rPr lang="zh-TW" altLang="en-US" sz="2400" b="1" dirty="0" smtClean="0">
                <a:latin typeface="Lucida Console" panose="020B060904050402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</a:t>
            </a:r>
            <a:endParaRPr lang="en-US" altLang="zh-TW" sz="2400" b="1" dirty="0" smtClean="0">
              <a:latin typeface="Lucida Console" panose="020B0609040504020204" pitchFamily="49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>
              <a:lnSpc>
                <a:spcPts val="2400"/>
              </a:lnSpc>
            </a:pPr>
            <a:r>
              <a:rPr lang="zh-TW" altLang="en-US" sz="2400" b="1" dirty="0" smtClean="0">
                <a:latin typeface="Lucida Console" panose="020B060904050402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</a:t>
            </a:r>
            <a:endParaRPr lang="en-US" altLang="zh-TW" sz="2400" b="1" dirty="0" smtClean="0">
              <a:latin typeface="Lucida Console" panose="020B0609040504020204" pitchFamily="49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>
              <a:lnSpc>
                <a:spcPts val="2400"/>
              </a:lnSpc>
            </a:pPr>
            <a:r>
              <a:rPr lang="zh-TW" altLang="en-US" sz="2400" b="1" dirty="0" smtClean="0">
                <a:latin typeface="Lucida Console" panose="020B060904050402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</a:t>
            </a:r>
            <a:endParaRPr lang="zh-TW" altLang="en-US" sz="2400" b="1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112000" y="549000"/>
            <a:ext cx="1080000" cy="108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>
              <a:spcAft>
                <a:spcPts val="1200"/>
              </a:spcAft>
            </a:pPr>
            <a:r>
              <a:rPr lang="en-US" altLang="zh-TW" sz="20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today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today;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+ 1900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>
              <a:buClr>
                <a:srgbClr val="2DA2BF"/>
              </a:buClr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..............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..............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..............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/>
          </a:p>
        </p:txBody>
      </p:sp>
      <p:graphicFrame>
        <p:nvGraphicFramePr>
          <p:cNvPr id="13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9580527"/>
              </p:ext>
            </p:extLst>
          </p:nvPr>
        </p:nvGraphicFramePr>
        <p:xfrm>
          <a:off x="6372000" y="549000"/>
          <a:ext cx="2340000" cy="108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today.year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today.month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today.day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6192000" y="549000"/>
            <a:ext cx="180000" cy="1080000"/>
          </a:xfrm>
          <a:prstGeom prst="rect">
            <a:avLst/>
          </a:prstGeom>
          <a:noFill/>
        </p:spPr>
        <p:txBody>
          <a:bodyPr wrap="square" bIns="18000" rtlCol="0" anchor="b" anchorCtr="0">
            <a:noAutofit/>
          </a:bodyPr>
          <a:lstStyle/>
          <a:p>
            <a:pPr algn="ctr">
              <a:lnSpc>
                <a:spcPts val="2400"/>
              </a:lnSpc>
            </a:pPr>
            <a:r>
              <a:rPr lang="zh-TW" altLang="en-US" sz="2400" b="1" dirty="0" smtClean="0">
                <a:latin typeface="Lucida Console" panose="020B060904050402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</a:t>
            </a:r>
            <a:endParaRPr lang="en-US" altLang="zh-TW" sz="2400" b="1" dirty="0" smtClean="0">
              <a:latin typeface="Lucida Console" panose="020B0609040504020204" pitchFamily="49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>
              <a:lnSpc>
                <a:spcPts val="2400"/>
              </a:lnSpc>
            </a:pPr>
            <a:r>
              <a:rPr lang="zh-TW" altLang="en-US" sz="2400" b="1" dirty="0" smtClean="0">
                <a:latin typeface="Lucida Console" panose="020B060904050402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</a:t>
            </a:r>
            <a:endParaRPr lang="en-US" altLang="zh-TW" sz="2400" b="1" dirty="0" smtClean="0">
              <a:latin typeface="Lucida Console" panose="020B0609040504020204" pitchFamily="49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>
              <a:lnSpc>
                <a:spcPts val="2400"/>
              </a:lnSpc>
            </a:pPr>
            <a:r>
              <a:rPr lang="zh-TW" altLang="en-US" sz="2400" b="1" dirty="0" smtClean="0">
                <a:latin typeface="Lucida Console" panose="020B060904050402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</a:t>
            </a:r>
            <a:endParaRPr lang="zh-TW" altLang="en-US" sz="2400" b="1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112000" y="549000"/>
            <a:ext cx="1080000" cy="108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>
              <a:spcAft>
                <a:spcPts val="1200"/>
              </a:spcAft>
            </a:pPr>
            <a:r>
              <a:rPr lang="en-US" altLang="zh-TW" sz="20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today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2838046"/>
              </p:ext>
            </p:extLst>
          </p:nvPr>
        </p:nvGraphicFramePr>
        <p:xfrm>
          <a:off x="7632000" y="3969000"/>
          <a:ext cx="10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y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2023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m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d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91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today;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+ 1900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>
              <a:buClr>
                <a:srgbClr val="2DA2BF"/>
              </a:buClr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..............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..............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..............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/>
          </a:p>
        </p:txBody>
      </p:sp>
      <p:graphicFrame>
        <p:nvGraphicFramePr>
          <p:cNvPr id="13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1862388"/>
              </p:ext>
            </p:extLst>
          </p:nvPr>
        </p:nvGraphicFramePr>
        <p:xfrm>
          <a:off x="6372000" y="549000"/>
          <a:ext cx="2340000" cy="108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today.year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2023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today.month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today.day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6192000" y="549000"/>
            <a:ext cx="180000" cy="1080000"/>
          </a:xfrm>
          <a:prstGeom prst="rect">
            <a:avLst/>
          </a:prstGeom>
          <a:noFill/>
        </p:spPr>
        <p:txBody>
          <a:bodyPr wrap="square" bIns="18000" rtlCol="0" anchor="b" anchorCtr="0">
            <a:noAutofit/>
          </a:bodyPr>
          <a:lstStyle/>
          <a:p>
            <a:pPr algn="ctr">
              <a:lnSpc>
                <a:spcPts val="2400"/>
              </a:lnSpc>
            </a:pPr>
            <a:r>
              <a:rPr lang="zh-TW" altLang="en-US" sz="2400" b="1" dirty="0" smtClean="0">
                <a:latin typeface="Lucida Console" panose="020B060904050402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</a:t>
            </a:r>
            <a:endParaRPr lang="en-US" altLang="zh-TW" sz="2400" b="1" dirty="0" smtClean="0">
              <a:latin typeface="Lucida Console" panose="020B0609040504020204" pitchFamily="49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>
              <a:lnSpc>
                <a:spcPts val="2400"/>
              </a:lnSpc>
            </a:pPr>
            <a:r>
              <a:rPr lang="zh-TW" altLang="en-US" sz="2400" b="1" dirty="0" smtClean="0">
                <a:latin typeface="Lucida Console" panose="020B060904050402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</a:t>
            </a:r>
            <a:endParaRPr lang="en-US" altLang="zh-TW" sz="2400" b="1" dirty="0" smtClean="0">
              <a:latin typeface="Lucida Console" panose="020B0609040504020204" pitchFamily="49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>
              <a:lnSpc>
                <a:spcPts val="2400"/>
              </a:lnSpc>
            </a:pPr>
            <a:r>
              <a:rPr lang="zh-TW" altLang="en-US" sz="2400" b="1" dirty="0" smtClean="0">
                <a:latin typeface="Lucida Console" panose="020B060904050402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</a:t>
            </a:r>
            <a:endParaRPr lang="zh-TW" altLang="en-US" sz="2400" b="1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112000" y="549000"/>
            <a:ext cx="1080000" cy="108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>
              <a:spcAft>
                <a:spcPts val="1200"/>
              </a:spcAft>
            </a:pPr>
            <a:r>
              <a:rPr lang="en-US" altLang="zh-TW" sz="20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today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0648542"/>
              </p:ext>
            </p:extLst>
          </p:nvPr>
        </p:nvGraphicFramePr>
        <p:xfrm>
          <a:off x="7632000" y="3969000"/>
          <a:ext cx="10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y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2023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m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  <a:sym typeface="Symbol"/>
                        </a:rPr>
                        <a:t>d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59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today;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+ 1900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>
              <a:buClr>
                <a:srgbClr val="2DA2BF"/>
              </a:buClr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..............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..............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..............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/>
          </a:p>
        </p:txBody>
      </p:sp>
      <p:graphicFrame>
        <p:nvGraphicFramePr>
          <p:cNvPr id="13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1862388"/>
              </p:ext>
            </p:extLst>
          </p:nvPr>
        </p:nvGraphicFramePr>
        <p:xfrm>
          <a:off x="6372000" y="549000"/>
          <a:ext cx="2340000" cy="108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today.year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2023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today.month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today.day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6192000" y="549000"/>
            <a:ext cx="180000" cy="1080000"/>
          </a:xfrm>
          <a:prstGeom prst="rect">
            <a:avLst/>
          </a:prstGeom>
          <a:noFill/>
        </p:spPr>
        <p:txBody>
          <a:bodyPr wrap="square" bIns="18000" rtlCol="0" anchor="b" anchorCtr="0">
            <a:noAutofit/>
          </a:bodyPr>
          <a:lstStyle/>
          <a:p>
            <a:pPr algn="ctr">
              <a:lnSpc>
                <a:spcPts val="2400"/>
              </a:lnSpc>
            </a:pPr>
            <a:r>
              <a:rPr lang="zh-TW" altLang="en-US" sz="2400" b="1" dirty="0" smtClean="0">
                <a:latin typeface="Lucida Console" panose="020B060904050402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</a:t>
            </a:r>
            <a:endParaRPr lang="en-US" altLang="zh-TW" sz="2400" b="1" dirty="0" smtClean="0">
              <a:latin typeface="Lucida Console" panose="020B0609040504020204" pitchFamily="49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>
              <a:lnSpc>
                <a:spcPts val="2400"/>
              </a:lnSpc>
            </a:pPr>
            <a:r>
              <a:rPr lang="zh-TW" altLang="en-US" sz="2400" b="1" dirty="0" smtClean="0">
                <a:latin typeface="Lucida Console" panose="020B060904050402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</a:t>
            </a:r>
            <a:endParaRPr lang="en-US" altLang="zh-TW" sz="2400" b="1" dirty="0" smtClean="0">
              <a:latin typeface="Lucida Console" panose="020B0609040504020204" pitchFamily="49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>
              <a:lnSpc>
                <a:spcPts val="2400"/>
              </a:lnSpc>
            </a:pPr>
            <a:r>
              <a:rPr lang="zh-TW" altLang="en-US" sz="2400" b="1" dirty="0" smtClean="0">
                <a:latin typeface="Lucida Console" panose="020B060904050402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</a:t>
            </a:r>
            <a:endParaRPr lang="zh-TW" altLang="en-US" sz="2400" b="1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112000" y="549000"/>
            <a:ext cx="1080000" cy="108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>
              <a:spcAft>
                <a:spcPts val="1200"/>
              </a:spcAft>
            </a:pPr>
            <a:r>
              <a:rPr lang="en-US" altLang="zh-TW" sz="20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today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6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432000" y="369000"/>
            <a:ext cx="8460000" cy="630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year{};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day{};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6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print(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6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spcBef>
                <a:spcPts val="6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today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+ 1900;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print( today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6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print(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setfill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.year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.month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.day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3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9963006"/>
              </p:ext>
            </p:extLst>
          </p:nvPr>
        </p:nvGraphicFramePr>
        <p:xfrm>
          <a:off x="5112000" y="729000"/>
          <a:ext cx="3600000" cy="108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today.year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0037FDCC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today.month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0037FDD0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today.day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0037FDD4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932000" y="729000"/>
            <a:ext cx="180000" cy="1080000"/>
          </a:xfrm>
          <a:prstGeom prst="rect">
            <a:avLst/>
          </a:prstGeom>
          <a:noFill/>
        </p:spPr>
        <p:txBody>
          <a:bodyPr wrap="square" bIns="18000" rtlCol="0" anchor="b" anchorCtr="0">
            <a:noAutofit/>
          </a:bodyPr>
          <a:lstStyle/>
          <a:p>
            <a:pPr algn="ctr">
              <a:lnSpc>
                <a:spcPts val="2400"/>
              </a:lnSpc>
            </a:pPr>
            <a:r>
              <a:rPr lang="zh-TW" altLang="en-US" sz="2400" b="1" dirty="0" smtClean="0">
                <a:latin typeface="Lucida Console" panose="020B060904050402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</a:t>
            </a:r>
            <a:endParaRPr lang="en-US" altLang="zh-TW" sz="2400" b="1" dirty="0" smtClean="0">
              <a:latin typeface="Lucida Console" panose="020B0609040504020204" pitchFamily="49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>
              <a:lnSpc>
                <a:spcPts val="2400"/>
              </a:lnSpc>
            </a:pPr>
            <a:r>
              <a:rPr lang="zh-TW" altLang="en-US" sz="2400" b="1" dirty="0" smtClean="0">
                <a:latin typeface="Lucida Console" panose="020B060904050402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</a:t>
            </a:r>
            <a:endParaRPr lang="en-US" altLang="zh-TW" sz="2400" b="1" dirty="0" smtClean="0">
              <a:latin typeface="Lucida Console" panose="020B0609040504020204" pitchFamily="49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>
              <a:lnSpc>
                <a:spcPts val="2400"/>
              </a:lnSpc>
            </a:pPr>
            <a:r>
              <a:rPr lang="zh-TW" altLang="en-US" sz="2400" b="1" dirty="0" smtClean="0">
                <a:latin typeface="Lucida Console" panose="020B060904050402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</a:t>
            </a:r>
            <a:endParaRPr lang="zh-TW" altLang="en-US" sz="2400" b="1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852000" y="729000"/>
            <a:ext cx="1080000" cy="108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>
              <a:spcAft>
                <a:spcPts val="1200"/>
              </a:spcAft>
            </a:pPr>
            <a:r>
              <a:rPr lang="en-US" altLang="zh-TW" sz="20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today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6912000" y="2709000"/>
            <a:ext cx="1800000" cy="1800000"/>
          </a:xfrm>
          <a:prstGeom prst="flowChartProcess">
            <a:avLst/>
          </a:prstGeom>
          <a:solidFill>
            <a:schemeClr val="accent1">
              <a:tint val="62000"/>
              <a:satMod val="1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TW" altLang="en-US" sz="320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832000" y="3249000"/>
            <a:ext cx="1080000" cy="72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zh-TW" sz="20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today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092000" y="2889000"/>
            <a:ext cx="72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altLang="zh-TW" sz="16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year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000" y="3429000"/>
            <a:ext cx="90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altLang="zh-TW" sz="16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month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000" y="3969000"/>
            <a:ext cx="90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altLang="zh-TW" sz="16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day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12000" y="3969000"/>
            <a:ext cx="720000" cy="360000"/>
          </a:xfrm>
          <a:prstGeom prst="rect">
            <a:avLst/>
          </a:prstGeom>
          <a:solidFill>
            <a:srgbClr val="92D050"/>
          </a:soli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0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812000" y="3429000"/>
            <a:ext cx="720000" cy="360000"/>
          </a:xfrm>
          <a:prstGeom prst="rect">
            <a:avLst/>
          </a:prstGeom>
          <a:solidFill>
            <a:srgbClr val="92D050"/>
          </a:soli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0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12000" y="2889000"/>
            <a:ext cx="720000" cy="360000"/>
          </a:xfrm>
          <a:prstGeom prst="rect">
            <a:avLst/>
          </a:prstGeom>
          <a:solidFill>
            <a:srgbClr val="92D050"/>
          </a:soli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0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872000" y="549000"/>
            <a:ext cx="1980000" cy="360000"/>
          </a:xfrm>
          <a:prstGeom prst="rect">
            <a:avLst/>
          </a:prstGeom>
          <a:noFill/>
        </p:spPr>
        <p:txBody>
          <a:bodyPr wrap="square" tIns="4680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data members</a:t>
            </a:r>
            <a:endParaRPr lang="zh-TW" altLang="en-US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232000" y="3429000"/>
            <a:ext cx="1080000" cy="540000"/>
          </a:xfrm>
          <a:prstGeom prst="rect">
            <a:avLst/>
          </a:prstGeom>
          <a:noFill/>
        </p:spPr>
        <p:txBody>
          <a:bodyPr wrap="square" t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object</a:t>
            </a:r>
            <a:endParaRPr lang="zh-TW" altLang="en-US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33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Access </a:t>
            </a:r>
            <a:r>
              <a:rPr lang="en-US" dirty="0" smtClean="0"/>
              <a:t>Specifiers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type="body" idx="1"/>
          </p:nvPr>
        </p:nvSpPr>
        <p:spPr>
          <a:xfrm>
            <a:off x="251460" y="1449000"/>
            <a:ext cx="8641080" cy="4680000"/>
          </a:xfrm>
        </p:spPr>
        <p:txBody>
          <a:bodyPr/>
          <a:lstStyle/>
          <a:p>
            <a:r>
              <a:rPr lang="en-US" altLang="zh-TW" i="1" dirty="0">
                <a:solidFill>
                  <a:srgbClr val="0000FF"/>
                </a:solidFill>
                <a:latin typeface="Times New Roman" pitchFamily="18" charset="0"/>
                <a:ea typeface="新細明體" charset="-120"/>
              </a:rPr>
              <a:t>Private members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are members of a class that can not be accessed by the public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</a:t>
            </a:r>
          </a:p>
          <a:p>
            <a:pPr lvl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Private data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members can only be accessed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in member functions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of the class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Private member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functions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can only be called by other member functions of the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class.</a:t>
            </a:r>
            <a:endParaRPr lang="en-US" altLang="zh-TW" dirty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r>
              <a:rPr lang="en-US" altLang="zh-TW" i="1" dirty="0" smtClean="0">
                <a:solidFill>
                  <a:srgbClr val="0000FF"/>
                </a:solidFill>
                <a:latin typeface="Times New Roman" pitchFamily="18" charset="0"/>
                <a:ea typeface="新細明體" charset="-120"/>
              </a:rPr>
              <a:t>Public </a:t>
            </a:r>
            <a:r>
              <a:rPr lang="en-US" altLang="zh-TW" i="1" dirty="0">
                <a:solidFill>
                  <a:srgbClr val="0000FF"/>
                </a:solidFill>
                <a:latin typeface="Times New Roman" pitchFamily="18" charset="0"/>
                <a:ea typeface="新細明體" charset="-120"/>
              </a:rPr>
              <a:t>members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are members of a class that can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be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accessed by the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public.</a:t>
            </a:r>
          </a:p>
          <a:p>
            <a:pPr lvl="1"/>
            <a:r>
              <a:rPr lang="en-US" altLang="zh-TW" dirty="0">
                <a:latin typeface="Times New Roman" pitchFamily="18" charset="0"/>
                <a:ea typeface="新細明體" charset="-120"/>
              </a:rPr>
              <a:t>Public data members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can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be accessed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in global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functions in the program (such as main), and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in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member functions of other classes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Public member functions can be called by global functions in the program (such as main), and by member functions of other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classes.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Make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data members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, and member functions public, unless you have a good reason not to.</a:t>
            </a:r>
            <a:endParaRPr lang="en-US" altLang="zh-TW" sz="23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085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32000" y="548640"/>
            <a:ext cx="4320000" cy="450036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( 2023, 1, 22 );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date2( 2023, 2, 13 );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date1.less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date2 )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date1.print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earlier than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date2.print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292000" y="548640"/>
            <a:ext cx="3240000" cy="468036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::less(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&gt;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month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month &gt;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day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6056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( 2023, 1, 22 );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date2( 2023, 2, 13 );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date1.less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date2 ) )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date1.print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earlier than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date2.print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432000" y="1089000"/>
            <a:ext cx="3960000" cy="1620000"/>
          </a:xfrm>
          <a:prstGeom prst="flowChartProcess">
            <a:avLst/>
          </a:prstGeom>
          <a:solidFill>
            <a:schemeClr val="accent1">
              <a:tint val="62000"/>
              <a:satMod val="1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TW" altLang="en-US" sz="320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612000" y="126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000" rtlCol="0" anchor="ctr"/>
          <a:lstStyle/>
          <a:p>
            <a:pPr lvl="0" algn="ctr">
              <a:spcBef>
                <a:spcPts val="200"/>
              </a:spcBef>
              <a:buClr>
                <a:srgbClr val="2DA2BF"/>
              </a:buClr>
              <a:buSzPct val="68000"/>
            </a:pP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setDate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3132000" y="126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itchFamily="49" charset="0"/>
              </a:rPr>
              <a:t>print</a:t>
            </a:r>
            <a:endParaRPr lang="zh-TW" alt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1872000" y="126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Lucida Console" pitchFamily="49" charset="0"/>
              </a:rPr>
              <a:t>less</a:t>
            </a:r>
            <a:endParaRPr lang="zh-TW" alt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872000" y="549000"/>
            <a:ext cx="108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sz="200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date1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44602"/>
              </p:ext>
            </p:extLst>
          </p:nvPr>
        </p:nvGraphicFramePr>
        <p:xfrm>
          <a:off x="612000" y="18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year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2023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095759"/>
              </p:ext>
            </p:extLst>
          </p:nvPr>
        </p:nvGraphicFramePr>
        <p:xfrm>
          <a:off x="1872000" y="18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month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774314"/>
              </p:ext>
            </p:extLst>
          </p:nvPr>
        </p:nvGraphicFramePr>
        <p:xfrm>
          <a:off x="3132000" y="18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day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流程圖: 程序 20"/>
          <p:cNvSpPr/>
          <p:nvPr/>
        </p:nvSpPr>
        <p:spPr>
          <a:xfrm>
            <a:off x="4752000" y="1089000"/>
            <a:ext cx="3960000" cy="1620000"/>
          </a:xfrm>
          <a:prstGeom prst="flowChartProcess">
            <a:avLst/>
          </a:prstGeom>
          <a:solidFill>
            <a:schemeClr val="accent1">
              <a:tint val="62000"/>
              <a:satMod val="1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TW" altLang="en-US" sz="320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4932000" y="126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000" rtlCol="0" anchor="ctr"/>
          <a:lstStyle/>
          <a:p>
            <a:pPr lvl="0" algn="ctr">
              <a:spcBef>
                <a:spcPts val="200"/>
              </a:spcBef>
              <a:buClr>
                <a:srgbClr val="2DA2BF"/>
              </a:buClr>
              <a:buSzPct val="68000"/>
            </a:pP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setDate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7452000" y="126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itchFamily="49" charset="0"/>
              </a:rPr>
              <a:t>print</a:t>
            </a:r>
            <a:endParaRPr lang="zh-TW" alt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6192000" y="126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Lucida Console" pitchFamily="49" charset="0"/>
              </a:rPr>
              <a:t>less</a:t>
            </a:r>
            <a:endParaRPr lang="zh-TW" alt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192000" y="549000"/>
            <a:ext cx="108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date2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322022"/>
              </p:ext>
            </p:extLst>
          </p:nvPr>
        </p:nvGraphicFramePr>
        <p:xfrm>
          <a:off x="4932000" y="18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year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2023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923940"/>
              </p:ext>
            </p:extLst>
          </p:nvPr>
        </p:nvGraphicFramePr>
        <p:xfrm>
          <a:off x="6192000" y="18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month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487736"/>
              </p:ext>
            </p:extLst>
          </p:nvPr>
        </p:nvGraphicFramePr>
        <p:xfrm>
          <a:off x="7452000" y="18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day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031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( 2023, 1, 22 );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date2( 2023, 2, 13 );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date1.less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date2 ) )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date1.print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earlier than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date2.print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432000" y="1089000"/>
            <a:ext cx="3960000" cy="1620000"/>
          </a:xfrm>
          <a:prstGeom prst="flowChartProcess">
            <a:avLst/>
          </a:prstGeom>
          <a:solidFill>
            <a:schemeClr val="accent1">
              <a:tint val="62000"/>
              <a:satMod val="1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TW" altLang="en-US" sz="320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612000" y="126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000" rtlCol="0" anchor="ctr"/>
          <a:lstStyle/>
          <a:p>
            <a:pPr lvl="0" algn="ctr">
              <a:spcBef>
                <a:spcPts val="200"/>
              </a:spcBef>
              <a:buClr>
                <a:srgbClr val="2DA2BF"/>
              </a:buClr>
              <a:buSzPct val="68000"/>
            </a:pP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setDate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3132000" y="126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itchFamily="49" charset="0"/>
              </a:rPr>
              <a:t>print</a:t>
            </a:r>
            <a:endParaRPr lang="zh-TW" alt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1872000" y="126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Lucida Console" pitchFamily="49" charset="0"/>
              </a:rPr>
              <a:t>less</a:t>
            </a:r>
            <a:endParaRPr lang="zh-TW" alt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872000" y="549000"/>
            <a:ext cx="108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sz="200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date1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44602"/>
              </p:ext>
            </p:extLst>
          </p:nvPr>
        </p:nvGraphicFramePr>
        <p:xfrm>
          <a:off x="612000" y="18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year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2023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095759"/>
              </p:ext>
            </p:extLst>
          </p:nvPr>
        </p:nvGraphicFramePr>
        <p:xfrm>
          <a:off x="1872000" y="18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month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774314"/>
              </p:ext>
            </p:extLst>
          </p:nvPr>
        </p:nvGraphicFramePr>
        <p:xfrm>
          <a:off x="3132000" y="18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day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流程圖: 程序 20"/>
          <p:cNvSpPr/>
          <p:nvPr/>
        </p:nvSpPr>
        <p:spPr>
          <a:xfrm>
            <a:off x="4752000" y="1089000"/>
            <a:ext cx="3960000" cy="1620000"/>
          </a:xfrm>
          <a:prstGeom prst="flowChartProcess">
            <a:avLst/>
          </a:prstGeom>
          <a:solidFill>
            <a:schemeClr val="accent1">
              <a:tint val="62000"/>
              <a:satMod val="1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TW" altLang="en-US" sz="320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4932000" y="126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000" rtlCol="0" anchor="ctr"/>
          <a:lstStyle/>
          <a:p>
            <a:pPr lvl="0" algn="ctr">
              <a:spcBef>
                <a:spcPts val="200"/>
              </a:spcBef>
              <a:buClr>
                <a:srgbClr val="2DA2BF"/>
              </a:buClr>
              <a:buSzPct val="68000"/>
            </a:pP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setDate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7452000" y="126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itchFamily="49" charset="0"/>
              </a:rPr>
              <a:t>print</a:t>
            </a:r>
            <a:endParaRPr lang="zh-TW" alt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6192000" y="126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Lucida Console" pitchFamily="49" charset="0"/>
              </a:rPr>
              <a:t>less</a:t>
            </a:r>
            <a:endParaRPr lang="zh-TW" alt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192000" y="549000"/>
            <a:ext cx="108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date2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322022"/>
              </p:ext>
            </p:extLst>
          </p:nvPr>
        </p:nvGraphicFramePr>
        <p:xfrm>
          <a:off x="4932000" y="18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year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2023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923940"/>
              </p:ext>
            </p:extLst>
          </p:nvPr>
        </p:nvGraphicFramePr>
        <p:xfrm>
          <a:off x="6192000" y="18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month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487736"/>
              </p:ext>
            </p:extLst>
          </p:nvPr>
        </p:nvGraphicFramePr>
        <p:xfrm>
          <a:off x="7452000" y="18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day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流程圖: 程序 28"/>
          <p:cNvSpPr/>
          <p:nvPr/>
        </p:nvSpPr>
        <p:spPr>
          <a:xfrm>
            <a:off x="432000" y="4149000"/>
            <a:ext cx="3960000" cy="1620000"/>
          </a:xfrm>
          <a:prstGeom prst="flowChartProcess">
            <a:avLst/>
          </a:prstGeom>
          <a:solidFill>
            <a:schemeClr val="accent1">
              <a:tint val="62000"/>
              <a:satMod val="1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TW" altLang="en-US" sz="320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612000" y="432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000" rtlCol="0" anchor="ctr"/>
          <a:lstStyle/>
          <a:p>
            <a:pPr lvl="0" algn="ctr">
              <a:spcBef>
                <a:spcPts val="200"/>
              </a:spcBef>
              <a:buClr>
                <a:srgbClr val="2DA2BF"/>
              </a:buClr>
              <a:buSzPct val="68000"/>
            </a:pP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setDate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3132000" y="432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itchFamily="49" charset="0"/>
              </a:rPr>
              <a:t>print</a:t>
            </a:r>
            <a:endParaRPr lang="zh-TW" alt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1872000" y="432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Lucida Console" pitchFamily="49" charset="0"/>
              </a:rPr>
              <a:t>less</a:t>
            </a:r>
            <a:endParaRPr lang="zh-TW" alt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1872000" y="3609000"/>
            <a:ext cx="108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d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500337"/>
              </p:ext>
            </p:extLst>
          </p:nvPr>
        </p:nvGraphicFramePr>
        <p:xfrm>
          <a:off x="612000" y="486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year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2023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699484"/>
              </p:ext>
            </p:extLst>
          </p:nvPr>
        </p:nvGraphicFramePr>
        <p:xfrm>
          <a:off x="1872000" y="486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month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790386"/>
              </p:ext>
            </p:extLst>
          </p:nvPr>
        </p:nvGraphicFramePr>
        <p:xfrm>
          <a:off x="3132000" y="486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day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258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( 2023, 1, 22 );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date2( 2023, 2, 13 );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date1.less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date2 ) )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date1.print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earlier than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date2.print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432000" y="1089000"/>
            <a:ext cx="3960000" cy="1620000"/>
          </a:xfrm>
          <a:prstGeom prst="flowChartProcess">
            <a:avLst/>
          </a:prstGeom>
          <a:solidFill>
            <a:schemeClr val="accent1">
              <a:tint val="62000"/>
              <a:satMod val="1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TW" altLang="en-US" sz="320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612000" y="126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000" rtlCol="0" anchor="ctr"/>
          <a:lstStyle/>
          <a:p>
            <a:pPr lvl="0" algn="ctr">
              <a:spcBef>
                <a:spcPts val="200"/>
              </a:spcBef>
              <a:buClr>
                <a:srgbClr val="2DA2BF"/>
              </a:buClr>
              <a:buSzPct val="68000"/>
            </a:pP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setDate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3132000" y="126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itchFamily="49" charset="0"/>
              </a:rPr>
              <a:t>print</a:t>
            </a:r>
            <a:endParaRPr lang="zh-TW" alt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1872000" y="126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Lucida Console" pitchFamily="49" charset="0"/>
              </a:rPr>
              <a:t>less</a:t>
            </a:r>
            <a:endParaRPr lang="zh-TW" alt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872000" y="549000"/>
            <a:ext cx="108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sz="200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date1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44602"/>
              </p:ext>
            </p:extLst>
          </p:nvPr>
        </p:nvGraphicFramePr>
        <p:xfrm>
          <a:off x="612000" y="18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year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2023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095759"/>
              </p:ext>
            </p:extLst>
          </p:nvPr>
        </p:nvGraphicFramePr>
        <p:xfrm>
          <a:off x="1872000" y="18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month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774314"/>
              </p:ext>
            </p:extLst>
          </p:nvPr>
        </p:nvGraphicFramePr>
        <p:xfrm>
          <a:off x="3132000" y="18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day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流程圖: 程序 20"/>
          <p:cNvSpPr/>
          <p:nvPr/>
        </p:nvSpPr>
        <p:spPr>
          <a:xfrm>
            <a:off x="4752000" y="1089000"/>
            <a:ext cx="3960000" cy="1620000"/>
          </a:xfrm>
          <a:prstGeom prst="flowChartProcess">
            <a:avLst/>
          </a:prstGeom>
          <a:solidFill>
            <a:schemeClr val="accent1">
              <a:tint val="62000"/>
              <a:satMod val="1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TW" altLang="en-US" sz="320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4932000" y="126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000" rtlCol="0" anchor="ctr"/>
          <a:lstStyle/>
          <a:p>
            <a:pPr lvl="0" algn="ctr">
              <a:spcBef>
                <a:spcPts val="200"/>
              </a:spcBef>
              <a:buClr>
                <a:srgbClr val="2DA2BF"/>
              </a:buClr>
              <a:buSzPct val="68000"/>
            </a:pP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setDate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7452000" y="126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itchFamily="49" charset="0"/>
              </a:rPr>
              <a:t>print</a:t>
            </a:r>
            <a:endParaRPr lang="zh-TW" alt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6192000" y="126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Lucida Console" pitchFamily="49" charset="0"/>
              </a:rPr>
              <a:t>less</a:t>
            </a:r>
            <a:endParaRPr lang="zh-TW" alt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192000" y="549000"/>
            <a:ext cx="108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date2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322022"/>
              </p:ext>
            </p:extLst>
          </p:nvPr>
        </p:nvGraphicFramePr>
        <p:xfrm>
          <a:off x="4932000" y="18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year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2023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923940"/>
              </p:ext>
            </p:extLst>
          </p:nvPr>
        </p:nvGraphicFramePr>
        <p:xfrm>
          <a:off x="6192000" y="18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month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487736"/>
              </p:ext>
            </p:extLst>
          </p:nvPr>
        </p:nvGraphicFramePr>
        <p:xfrm>
          <a:off x="7452000" y="18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day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流程圖: 程序 28"/>
          <p:cNvSpPr/>
          <p:nvPr/>
        </p:nvSpPr>
        <p:spPr>
          <a:xfrm>
            <a:off x="432000" y="4149000"/>
            <a:ext cx="3960000" cy="1620000"/>
          </a:xfrm>
          <a:prstGeom prst="flowChartProcess">
            <a:avLst/>
          </a:prstGeom>
          <a:solidFill>
            <a:schemeClr val="accent1">
              <a:tint val="62000"/>
              <a:satMod val="1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TW" altLang="en-US" sz="320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612000" y="432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000" rtlCol="0" anchor="ctr"/>
          <a:lstStyle/>
          <a:p>
            <a:pPr lvl="0" algn="ctr">
              <a:spcBef>
                <a:spcPts val="200"/>
              </a:spcBef>
              <a:buClr>
                <a:srgbClr val="2DA2BF"/>
              </a:buClr>
              <a:buSzPct val="68000"/>
            </a:pP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setDate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3132000" y="432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itchFamily="49" charset="0"/>
              </a:rPr>
              <a:t>print</a:t>
            </a:r>
            <a:endParaRPr lang="zh-TW" alt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1872000" y="432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Lucida Console" pitchFamily="49" charset="0"/>
              </a:rPr>
              <a:t>less</a:t>
            </a:r>
            <a:endParaRPr lang="zh-TW" alt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1872000" y="3609000"/>
            <a:ext cx="108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d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500337"/>
              </p:ext>
            </p:extLst>
          </p:nvPr>
        </p:nvGraphicFramePr>
        <p:xfrm>
          <a:off x="612000" y="486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year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2023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699484"/>
              </p:ext>
            </p:extLst>
          </p:nvPr>
        </p:nvGraphicFramePr>
        <p:xfrm>
          <a:off x="1872000" y="486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month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790386"/>
              </p:ext>
            </p:extLst>
          </p:nvPr>
        </p:nvGraphicFramePr>
        <p:xfrm>
          <a:off x="3132000" y="486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day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581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( 2023, 1, 22 );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date2( 2023, 2, 13 );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date1.less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date2 ) )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date1.print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earlier than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date2.print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432000" y="1089000"/>
            <a:ext cx="3960000" cy="1620000"/>
          </a:xfrm>
          <a:prstGeom prst="flowChartProcess">
            <a:avLst/>
          </a:prstGeom>
          <a:solidFill>
            <a:schemeClr val="accent1">
              <a:tint val="62000"/>
              <a:satMod val="1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TW" altLang="en-US" sz="320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612000" y="126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000" rtlCol="0" anchor="ctr"/>
          <a:lstStyle/>
          <a:p>
            <a:pPr lvl="0" algn="ctr">
              <a:spcBef>
                <a:spcPts val="200"/>
              </a:spcBef>
              <a:buClr>
                <a:srgbClr val="2DA2BF"/>
              </a:buClr>
              <a:buSzPct val="68000"/>
            </a:pP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setDate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3132000" y="126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itchFamily="49" charset="0"/>
              </a:rPr>
              <a:t>print</a:t>
            </a:r>
            <a:endParaRPr lang="zh-TW" alt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1872000" y="126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Lucida Console" pitchFamily="49" charset="0"/>
              </a:rPr>
              <a:t>less</a:t>
            </a:r>
            <a:endParaRPr lang="zh-TW" alt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872000" y="549000"/>
            <a:ext cx="108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sz="200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date1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876054"/>
              </p:ext>
            </p:extLst>
          </p:nvPr>
        </p:nvGraphicFramePr>
        <p:xfrm>
          <a:off x="612000" y="18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year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2023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615005"/>
              </p:ext>
            </p:extLst>
          </p:nvPr>
        </p:nvGraphicFramePr>
        <p:xfrm>
          <a:off x="1872000" y="18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month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719352"/>
              </p:ext>
            </p:extLst>
          </p:nvPr>
        </p:nvGraphicFramePr>
        <p:xfrm>
          <a:off x="3132000" y="18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day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流程圖: 程序 20"/>
          <p:cNvSpPr/>
          <p:nvPr/>
        </p:nvSpPr>
        <p:spPr>
          <a:xfrm>
            <a:off x="4752000" y="1089000"/>
            <a:ext cx="3960000" cy="1620000"/>
          </a:xfrm>
          <a:prstGeom prst="flowChartProcess">
            <a:avLst/>
          </a:prstGeom>
          <a:solidFill>
            <a:schemeClr val="accent1">
              <a:tint val="62000"/>
              <a:satMod val="1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TW" altLang="en-US" sz="320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4932000" y="126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000" rtlCol="0" anchor="ctr"/>
          <a:lstStyle/>
          <a:p>
            <a:pPr lvl="0" algn="ctr">
              <a:spcBef>
                <a:spcPts val="200"/>
              </a:spcBef>
              <a:buClr>
                <a:srgbClr val="2DA2BF"/>
              </a:buClr>
              <a:buSzPct val="68000"/>
            </a:pP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setDate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7452000" y="126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itchFamily="49" charset="0"/>
              </a:rPr>
              <a:t>print</a:t>
            </a:r>
            <a:endParaRPr lang="zh-TW" alt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6192000" y="126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Lucida Console" pitchFamily="49" charset="0"/>
              </a:rPr>
              <a:t>less</a:t>
            </a:r>
            <a:endParaRPr lang="zh-TW" alt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192000" y="549000"/>
            <a:ext cx="108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date2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790398"/>
              </p:ext>
            </p:extLst>
          </p:nvPr>
        </p:nvGraphicFramePr>
        <p:xfrm>
          <a:off x="4932000" y="18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year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2023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950926"/>
              </p:ext>
            </p:extLst>
          </p:nvPr>
        </p:nvGraphicFramePr>
        <p:xfrm>
          <a:off x="6192000" y="18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month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795355"/>
              </p:ext>
            </p:extLst>
          </p:nvPr>
        </p:nvGraphicFramePr>
        <p:xfrm>
          <a:off x="7452000" y="18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day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176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( 2023, 1, 22 )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date2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( 2023, 2, 13 )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date1.less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date2 ) )</a:t>
            </a:r>
          </a:p>
          <a:p>
            <a:pPr marL="0" lvl="0" indent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date1.print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earlier than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date2.print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marL="0" lvl="0" indent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marL="0" lvl="0" indent="0">
              <a:spcBef>
                <a:spcPts val="600"/>
              </a:spcBef>
              <a:buClr>
                <a:srgbClr val="2DA2BF"/>
              </a:buClr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::less(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&gt;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month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month &gt;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day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4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1122348"/>
              </p:ext>
            </p:extLst>
          </p:nvPr>
        </p:nvGraphicFramePr>
        <p:xfrm>
          <a:off x="5292000" y="549000"/>
          <a:ext cx="3600000" cy="108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date2.year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2023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0037FDC0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date2.month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date2.day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8549437"/>
              </p:ext>
            </p:extLst>
          </p:nvPr>
        </p:nvGraphicFramePr>
        <p:xfrm>
          <a:off x="5292000" y="1629000"/>
          <a:ext cx="3600000" cy="108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date1.year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2023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0037FDCC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date1.month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0037FDD0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date1.day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0037FDD4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096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( 2023, 1, 22 )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date2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( 2023, 2, 13 )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date1.less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date2 ) )</a:t>
            </a:r>
          </a:p>
          <a:p>
            <a:pPr marL="0" lvl="0" indent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date1.print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earlier than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date2.print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marL="0" lvl="0" indent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marL="0" lvl="0" indent="0">
              <a:spcBef>
                <a:spcPts val="600"/>
              </a:spcBef>
              <a:buClr>
                <a:srgbClr val="2DA2BF"/>
              </a:buClr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::less(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&gt;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month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month &gt;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day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4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1122348"/>
              </p:ext>
            </p:extLst>
          </p:nvPr>
        </p:nvGraphicFramePr>
        <p:xfrm>
          <a:off x="5292000" y="549000"/>
          <a:ext cx="3600000" cy="108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date2.year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2023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0037FDC0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date2.month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date2.day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8549437"/>
              </p:ext>
            </p:extLst>
          </p:nvPr>
        </p:nvGraphicFramePr>
        <p:xfrm>
          <a:off x="5292000" y="1629000"/>
          <a:ext cx="3600000" cy="108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date1.year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2023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0037FDCC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date1.month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0037FDD0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date1.day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0037FDD4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7508051"/>
              </p:ext>
            </p:extLst>
          </p:nvPr>
        </p:nvGraphicFramePr>
        <p:xfrm>
          <a:off x="5832000" y="3429000"/>
          <a:ext cx="306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d.year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2023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0037FDB0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d.month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0037FDB4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d.day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0037FDB8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072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( 2023, 1, 22 )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date2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( 2023, 2, 13 )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date1.less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date2 ) )</a:t>
            </a:r>
          </a:p>
          <a:p>
            <a:pPr marL="0" lvl="0" indent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date1.print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earlier than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date2.print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marL="0" lvl="0" indent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marL="0" lvl="0" indent="0">
              <a:spcBef>
                <a:spcPts val="600"/>
              </a:spcBef>
              <a:buClr>
                <a:srgbClr val="2DA2BF"/>
              </a:buClr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::less(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&gt;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month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month &gt;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day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4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1122348"/>
              </p:ext>
            </p:extLst>
          </p:nvPr>
        </p:nvGraphicFramePr>
        <p:xfrm>
          <a:off x="5292000" y="549000"/>
          <a:ext cx="3600000" cy="108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date2.year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2023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0037FDC0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date2.month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date2.day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8549437"/>
              </p:ext>
            </p:extLst>
          </p:nvPr>
        </p:nvGraphicFramePr>
        <p:xfrm>
          <a:off x="5292000" y="1629000"/>
          <a:ext cx="3600000" cy="108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date1.year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2023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0037FDCC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date1.month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0037FDD0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date1.day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0037FDD4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624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Access controls work on a per-class basis</a:t>
            </a:r>
            <a:endParaRPr lang="zh-TW" altLang="en-US" sz="40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dirty="0"/>
              <a:t>member </a:t>
            </a:r>
            <a:r>
              <a:rPr lang="en-US" altLang="zh-TW" dirty="0" smtClean="0"/>
              <a:t>function of an </a:t>
            </a:r>
            <a:r>
              <a:rPr lang="en-US" altLang="zh-TW" dirty="0"/>
              <a:t>object of a class </a:t>
            </a:r>
            <a:r>
              <a:rPr lang="en-US" altLang="zh-TW" dirty="0" smtClean="0"/>
              <a:t>can </a:t>
            </a:r>
            <a:r>
              <a:rPr lang="en-US" altLang="zh-TW" dirty="0"/>
              <a:t>access the private members of any object of that </a:t>
            </a:r>
            <a:r>
              <a:rPr lang="en-US" altLang="zh-TW" dirty="0" smtClean="0"/>
              <a:t>class.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46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432000" y="369000"/>
            <a:ext cx="8460000" cy="630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year{};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day{};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6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print(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6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spcBef>
                <a:spcPts val="6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today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+ 1900;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print( today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6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print(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setfill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.year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.month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.day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3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3880811"/>
              </p:ext>
            </p:extLst>
          </p:nvPr>
        </p:nvGraphicFramePr>
        <p:xfrm>
          <a:off x="5112000" y="729000"/>
          <a:ext cx="3600000" cy="108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today.year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2023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0037FDCC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today.month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0037FDD0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today.day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0037FDD4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932000" y="729000"/>
            <a:ext cx="180000" cy="1080000"/>
          </a:xfrm>
          <a:prstGeom prst="rect">
            <a:avLst/>
          </a:prstGeom>
          <a:noFill/>
        </p:spPr>
        <p:txBody>
          <a:bodyPr wrap="square" bIns="18000" rtlCol="0" anchor="b" anchorCtr="0">
            <a:noAutofit/>
          </a:bodyPr>
          <a:lstStyle/>
          <a:p>
            <a:pPr algn="ctr">
              <a:lnSpc>
                <a:spcPts val="2400"/>
              </a:lnSpc>
            </a:pPr>
            <a:r>
              <a:rPr lang="zh-TW" altLang="en-US" sz="2400" b="1" dirty="0" smtClean="0">
                <a:latin typeface="Lucida Console" panose="020B060904050402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</a:t>
            </a:r>
            <a:endParaRPr lang="en-US" altLang="zh-TW" sz="2400" b="1" dirty="0" smtClean="0">
              <a:latin typeface="Lucida Console" panose="020B0609040504020204" pitchFamily="49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>
              <a:lnSpc>
                <a:spcPts val="2400"/>
              </a:lnSpc>
            </a:pPr>
            <a:r>
              <a:rPr lang="zh-TW" altLang="en-US" sz="2400" b="1" dirty="0" smtClean="0">
                <a:latin typeface="Lucida Console" panose="020B060904050402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</a:t>
            </a:r>
            <a:endParaRPr lang="en-US" altLang="zh-TW" sz="2400" b="1" dirty="0" smtClean="0">
              <a:latin typeface="Lucida Console" panose="020B0609040504020204" pitchFamily="49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>
              <a:lnSpc>
                <a:spcPts val="2400"/>
              </a:lnSpc>
            </a:pPr>
            <a:r>
              <a:rPr lang="zh-TW" altLang="en-US" sz="2400" b="1" dirty="0" smtClean="0">
                <a:latin typeface="Lucida Console" panose="020B060904050402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</a:t>
            </a:r>
            <a:endParaRPr lang="zh-TW" altLang="en-US" sz="2400" b="1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852000" y="729000"/>
            <a:ext cx="1080000" cy="108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>
              <a:spcAft>
                <a:spcPts val="1200"/>
              </a:spcAft>
            </a:pPr>
            <a:r>
              <a:rPr lang="en-US" altLang="zh-TW" sz="20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today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6912000" y="2709000"/>
            <a:ext cx="1800000" cy="1800000"/>
          </a:xfrm>
          <a:prstGeom prst="flowChartProcess">
            <a:avLst/>
          </a:prstGeom>
          <a:solidFill>
            <a:schemeClr val="accent1">
              <a:tint val="62000"/>
              <a:satMod val="1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TW" altLang="en-US" sz="320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832000" y="3249000"/>
            <a:ext cx="1080000" cy="72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zh-TW" sz="20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today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092000" y="2889000"/>
            <a:ext cx="72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altLang="zh-TW" sz="16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year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000" y="3429000"/>
            <a:ext cx="90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altLang="zh-TW" sz="16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month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000" y="3969000"/>
            <a:ext cx="90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altLang="zh-TW" sz="16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day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12000" y="3969000"/>
            <a:ext cx="720000" cy="360000"/>
          </a:xfrm>
          <a:prstGeom prst="rect">
            <a:avLst/>
          </a:prstGeom>
          <a:solidFill>
            <a:srgbClr val="92D050"/>
          </a:soli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13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812000" y="3429000"/>
            <a:ext cx="720000" cy="360000"/>
          </a:xfrm>
          <a:prstGeom prst="rect">
            <a:avLst/>
          </a:prstGeom>
          <a:solidFill>
            <a:srgbClr val="92D050"/>
          </a:soli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12000" y="2889000"/>
            <a:ext cx="720000" cy="360000"/>
          </a:xfrm>
          <a:prstGeom prst="rect">
            <a:avLst/>
          </a:prstGeom>
          <a:solidFill>
            <a:srgbClr val="92D050"/>
          </a:soli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2023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232000" y="3429000"/>
            <a:ext cx="1080000" cy="540000"/>
          </a:xfrm>
          <a:prstGeom prst="rect">
            <a:avLst/>
          </a:prstGeom>
          <a:noFill/>
        </p:spPr>
        <p:txBody>
          <a:bodyPr wrap="square" t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object</a:t>
            </a:r>
            <a:endParaRPr lang="zh-TW" altLang="en-US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872000" y="549000"/>
            <a:ext cx="1980000" cy="360000"/>
          </a:xfrm>
          <a:prstGeom prst="rect">
            <a:avLst/>
          </a:prstGeom>
          <a:noFill/>
        </p:spPr>
        <p:txBody>
          <a:bodyPr wrap="square" tIns="4680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data members</a:t>
            </a:r>
            <a:endParaRPr lang="zh-TW" altLang="en-US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498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Date(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constructor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print();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print Date in the format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yyyy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/mm/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dd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year{};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day{};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today{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+ 1900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};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3757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32000" y="549000"/>
            <a:ext cx="8280000" cy="5220000"/>
          </a:xfrm>
        </p:spPr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::Date(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[ 13 ] = { 0, 31, 28, 31, 30, 31, 30, 31, 31, 30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31, 30, 31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"Constructor\n\n"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::print()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setfill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year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day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8324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Date();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Default constructor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set(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year, month and day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print();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print Date in the format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yyyy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/mm/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dd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year{};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day{};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today;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+ 1900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593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432000" y="369000"/>
            <a:ext cx="8280000" cy="6120000"/>
          </a:xfrm>
        </p:spPr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::Date()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1583;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1;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::set(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[ 13 ] = { 0, 31, 28, 31, 30, 31, 30, 31, 31, 30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 30, 31 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::print()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setfill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year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day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1779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Constructors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1449000"/>
            <a:ext cx="8641080" cy="48600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>
                <a:srgbClr val="FF0000"/>
              </a:buClr>
            </a:pP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The member function with the same name as the class is called a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2300" dirty="0" smtClean="0">
                <a:solidFill>
                  <a:srgbClr val="0000FF"/>
                </a:solidFill>
                <a:latin typeface="Times New Roman" pitchFamily="18" charset="0"/>
                <a:ea typeface="新細明體" charset="-120"/>
              </a:rPr>
              <a:t>constructor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 </a:t>
            </a:r>
          </a:p>
          <a:p>
            <a:pPr>
              <a:lnSpc>
                <a:spcPct val="110000"/>
              </a:lnSpc>
              <a:buClr>
                <a:srgbClr val="FF0000"/>
              </a:buClr>
            </a:pP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This is a special member function that initializes the data members of a class object.</a:t>
            </a:r>
          </a:p>
          <a:p>
            <a:pPr>
              <a:lnSpc>
                <a:spcPct val="110000"/>
              </a:lnSpc>
              <a:buClr>
                <a:srgbClr val="FF0000"/>
              </a:buClr>
            </a:pP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A class’s constructor is called when a program creates an object of that class.</a:t>
            </a:r>
          </a:p>
          <a:p>
            <a:pPr>
              <a:lnSpc>
                <a:spcPct val="110000"/>
              </a:lnSpc>
              <a:buClr>
                <a:srgbClr val="FF0000"/>
              </a:buClr>
            </a:pP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If a class does not explicitly include a constructor, the compiler provides a </a:t>
            </a:r>
            <a:r>
              <a:rPr lang="en-US" altLang="zh-TW" sz="2300" dirty="0" smtClean="0">
                <a:solidFill>
                  <a:srgbClr val="0000FF"/>
                </a:solidFill>
                <a:latin typeface="Times New Roman" pitchFamily="18" charset="0"/>
                <a:ea typeface="新細明體" charset="-120"/>
              </a:rPr>
              <a:t>default constructor 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— 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that is, a constructor with no parameters.</a:t>
            </a:r>
          </a:p>
          <a:p>
            <a:pPr>
              <a:lnSpc>
                <a:spcPct val="110000"/>
              </a:lnSpc>
              <a:buClr>
                <a:srgbClr val="FF0000"/>
              </a:buClr>
            </a:pP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Constructors 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cannot specify a return type; otherwise, a compilation error occurs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.</a:t>
            </a:r>
          </a:p>
          <a:p>
            <a:pPr>
              <a:lnSpc>
                <a:spcPct val="110000"/>
              </a:lnSpc>
              <a:buClr>
                <a:srgbClr val="FF0000"/>
              </a:buClr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It’s strongly recommended that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data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members be initialized by the class’s constructor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.</a:t>
            </a:r>
            <a:endParaRPr lang="en-US" altLang="zh-TW" sz="2300" dirty="0" smtClean="0">
              <a:solidFill>
                <a:srgbClr val="FF0000"/>
              </a:solidFill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232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Data Hiding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Declaring 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data members with access specifier </a:t>
            </a:r>
            <a:r>
              <a:rPr lang="en-US" altLang="zh-TW" sz="2000" dirty="0" smtClean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private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is known as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2300" dirty="0" smtClean="0">
                <a:solidFill>
                  <a:srgbClr val="0000FF"/>
                </a:solidFill>
                <a:latin typeface="Times New Roman" pitchFamily="18" charset="0"/>
                <a:ea typeface="新細明體" charset="-120"/>
              </a:rPr>
              <a:t>data hiding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</a:t>
            </a:r>
          </a:p>
          <a:p>
            <a:pPr>
              <a:buClr>
                <a:srgbClr val="FF0000"/>
              </a:buClr>
            </a:pP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Normally, data members are listed in the </a:t>
            </a:r>
            <a:r>
              <a:rPr lang="en-US" altLang="zh-TW" sz="2000" dirty="0" smtClean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private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portion of a class and member functions are listed in the </a:t>
            </a:r>
            <a:r>
              <a:rPr lang="en-US" altLang="zh-TW" sz="2000" dirty="0" smtClean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public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portion.</a:t>
            </a:r>
          </a:p>
          <a:p>
            <a:pPr>
              <a:buClr>
                <a:srgbClr val="FF0000"/>
              </a:buClr>
            </a:pP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It’s possible to have </a:t>
            </a:r>
            <a:r>
              <a:rPr lang="en-US" altLang="zh-TW" sz="2000" dirty="0" smtClean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private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member functions and </a:t>
            </a:r>
            <a:r>
              <a:rPr lang="en-US" altLang="zh-TW" sz="2000" dirty="0" smtClean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public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data, as we’ll see later; using </a:t>
            </a:r>
            <a:r>
              <a:rPr lang="en-US" altLang="zh-TW" sz="2000" dirty="0" smtClean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public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data is uncommon and is considered poor software engineering. </a:t>
            </a:r>
          </a:p>
        </p:txBody>
      </p:sp>
    </p:spTree>
    <p:extLst>
      <p:ext uri="{BB962C8B-B14F-4D97-AF65-F5344CB8AC3E}">
        <p14:creationId xmlns:p14="http://schemas.microsoft.com/office/powerpoint/2010/main" val="27063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Member-function Name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1449000"/>
            <a:ext cx="8641080" cy="4680000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Each member-function name in the function headers 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is 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preceded by the class name and </a:t>
            </a:r>
            <a:r>
              <a:rPr lang="en-US" altLang="zh-TW" sz="2000" dirty="0" smtClean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::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, which is known as the </a:t>
            </a:r>
            <a:r>
              <a:rPr lang="en-US" altLang="zh-TW" sz="2300" dirty="0" smtClean="0">
                <a:solidFill>
                  <a:srgbClr val="0000FF"/>
                </a:solidFill>
                <a:latin typeface="Times New Roman" pitchFamily="18" charset="0"/>
                <a:ea typeface="新細明體" charset="-120"/>
              </a:rPr>
              <a:t>binary scope resolution operator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</a:t>
            </a:r>
          </a:p>
          <a:p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This “ties” each member function to the </a:t>
            </a:r>
            <a:r>
              <a:rPr lang="en-US" altLang="zh-TW" sz="20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Date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class 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definition, 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which declares the class’s member functions and data members.</a:t>
            </a:r>
          </a:p>
          <a:p>
            <a:pPr>
              <a:buClr>
                <a:srgbClr val="FF0000"/>
              </a:buClr>
            </a:pP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Without 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“</a:t>
            </a: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Date::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” 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preceding each function name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, these functions would not be recognized by the compiler as member functions of class </a:t>
            </a:r>
            <a:r>
              <a:rPr lang="en-US" altLang="zh-TW" sz="20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Date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 </a:t>
            </a:r>
            <a:r>
              <a:rPr lang="en-US" altLang="zh-TW" sz="2300" b="1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—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the compiler would consider them “free” or “loose” functions, like </a:t>
            </a:r>
            <a:r>
              <a:rPr lang="en-US" altLang="zh-TW" sz="2000" dirty="0" smtClean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main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.</a:t>
            </a:r>
          </a:p>
          <a:p>
            <a:pPr lvl="1">
              <a:buClr>
                <a:srgbClr val="FF0000"/>
              </a:buClr>
            </a:pP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These are also called global functions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.</a:t>
            </a:r>
            <a:endParaRPr lang="en-US" altLang="zh-TW" sz="2000" dirty="0" smtClean="0">
              <a:solidFill>
                <a:srgbClr val="FF0000"/>
              </a:solidFill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522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Each class </a:t>
            </a:r>
            <a:r>
              <a:rPr lang="en-US" dirty="0" smtClean="0"/>
              <a:t>becomes </a:t>
            </a:r>
            <a:r>
              <a:rPr lang="en-US" dirty="0"/>
              <a:t>a new type</a:t>
            </a:r>
            <a:endParaRPr lang="en-US" dirty="0" smtClean="0"/>
          </a:p>
        </p:txBody>
      </p:sp>
      <p:sp>
        <p:nvSpPr>
          <p:cNvPr id="49155" name="Text Placeholder 2"/>
          <p:cNvSpPr>
            <a:spLocks noGrp="1"/>
          </p:cNvSpPr>
          <p:nvPr>
            <p:ph type="body" idx="1"/>
          </p:nvPr>
        </p:nvSpPr>
        <p:spPr>
          <a:xfrm>
            <a:off x="251460" y="1449000"/>
            <a:ext cx="8641080" cy="3060000"/>
          </a:xfrm>
        </p:spPr>
        <p:txBody>
          <a:bodyPr/>
          <a:lstStyle/>
          <a:p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Each class you create becomes a new type that can be used to create objects.</a:t>
            </a:r>
          </a:p>
          <a:p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You can define new class types as needed; this is one reason why C</a:t>
            </a:r>
            <a:r>
              <a:rPr lang="en-US" altLang="zh-TW" sz="2300" b="1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++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is known as an </a:t>
            </a:r>
            <a:r>
              <a:rPr lang="en-US" altLang="zh-TW" sz="2300" dirty="0" smtClean="0">
                <a:solidFill>
                  <a:srgbClr val="0000FF"/>
                </a:solidFill>
                <a:latin typeface="Times New Roman" pitchFamily="18" charset="0"/>
                <a:ea typeface="新細明體" charset="-120"/>
              </a:rPr>
              <a:t>extensible language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</a:t>
            </a:r>
          </a:p>
          <a:p>
            <a:pPr>
              <a:buClr>
                <a:srgbClr val="FF0000"/>
              </a:buClr>
            </a:pP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Once class </a:t>
            </a: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Date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has been defined, it can be used as a type in object, array, pointer and reference declarations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.</a:t>
            </a:r>
            <a:endParaRPr lang="en-US" altLang="zh-TW" sz="2300" dirty="0" smtClean="0">
              <a:solidFill>
                <a:srgbClr val="FF0000"/>
              </a:solidFill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958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Do objects contain member functions?</a:t>
            </a:r>
            <a:endParaRPr lang="en-US" sz="4000" dirty="0" smtClean="0"/>
          </a:p>
        </p:txBody>
      </p:sp>
      <p:sp>
        <p:nvSpPr>
          <p:cNvPr id="5837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F0000"/>
              </a:buClr>
            </a:pPr>
            <a:r>
              <a:rPr lang="en-US" altLang="zh-TW" sz="2300" dirty="0" smtClean="0">
                <a:latin typeface="Times New Roman" pitchFamily="18" charset="0"/>
                <a:ea typeface="新細明體" charset="-120"/>
              </a:rPr>
              <a:t>People new to object-oriented programming often suppose that objects must be quite large because they contain data members and member functions.</a:t>
            </a:r>
          </a:p>
          <a:p>
            <a:pPr>
              <a:buClr>
                <a:srgbClr val="FF0000"/>
              </a:buClr>
            </a:pP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Logically, this is true </a:t>
            </a:r>
            <a:r>
              <a:rPr lang="en-US" altLang="zh-TW" sz="2300" b="1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—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you may think of objects as containing data and 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functions; 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physically, however, this is not true.</a:t>
            </a:r>
          </a:p>
        </p:txBody>
      </p:sp>
    </p:spTree>
    <p:extLst>
      <p:ext uri="{BB962C8B-B14F-4D97-AF65-F5344CB8AC3E}">
        <p14:creationId xmlns:p14="http://schemas.microsoft.com/office/powerpoint/2010/main" val="169910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date;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date.setDate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+ 1900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dateRef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date;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dateRef.print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&amp;date;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-&gt;print();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流程圖: 程序 2"/>
          <p:cNvSpPr/>
          <p:nvPr/>
        </p:nvSpPr>
        <p:spPr>
          <a:xfrm>
            <a:off x="4752000" y="4329000"/>
            <a:ext cx="3960000" cy="1620000"/>
          </a:xfrm>
          <a:prstGeom prst="flowChartProcess">
            <a:avLst/>
          </a:prstGeom>
          <a:solidFill>
            <a:schemeClr val="accent1">
              <a:tint val="62000"/>
              <a:satMod val="1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TW" altLang="en-US" sz="320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4" name="流程圖: 程序 3"/>
          <p:cNvSpPr/>
          <p:nvPr/>
        </p:nvSpPr>
        <p:spPr>
          <a:xfrm>
            <a:off x="4932000" y="450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0000" rtlCol="0" anchor="ctr"/>
          <a:lstStyle/>
          <a:p>
            <a:pPr lvl="0" algn="ctr">
              <a:spcBef>
                <a:spcPts val="200"/>
              </a:spcBef>
              <a:buClr>
                <a:srgbClr val="2DA2BF"/>
              </a:buClr>
              <a:buSzPct val="68000"/>
            </a:pP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setDate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7452000" y="450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itchFamily="49" charset="0"/>
              </a:rPr>
              <a:t>print</a:t>
            </a:r>
            <a:endParaRPr lang="zh-TW" alt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6192000" y="450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Lucida Console" pitchFamily="49" charset="0"/>
              </a:rPr>
              <a:t>less</a:t>
            </a:r>
            <a:endParaRPr lang="zh-TW" alt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092000" y="5949000"/>
            <a:ext cx="72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date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900064"/>
              </p:ext>
            </p:extLst>
          </p:nvPr>
        </p:nvGraphicFramePr>
        <p:xfrm>
          <a:off x="4932000" y="504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year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2023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515023"/>
              </p:ext>
            </p:extLst>
          </p:nvPr>
        </p:nvGraphicFramePr>
        <p:xfrm>
          <a:off x="6192000" y="504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month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599011"/>
              </p:ext>
            </p:extLst>
          </p:nvPr>
        </p:nvGraphicFramePr>
        <p:xfrm>
          <a:off x="7452000" y="504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day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969569"/>
              </p:ext>
            </p:extLst>
          </p:nvPr>
        </p:nvGraphicFramePr>
        <p:xfrm>
          <a:off x="4752000" y="3429000"/>
          <a:ext cx="396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datePtr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90000" marT="46800" marB="468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0037FDCC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0037FDC0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直線單箭頭接點 11"/>
          <p:cNvCxnSpPr>
            <a:stCxn id="11" idx="2"/>
            <a:endCxn id="3" idx="0"/>
          </p:cNvCxnSpPr>
          <p:nvPr/>
        </p:nvCxnSpPr>
        <p:spPr>
          <a:xfrm>
            <a:off x="6732000" y="37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652000" y="5949000"/>
            <a:ext cx="108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zh-TW" sz="1600" dirty="0" err="1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dateRef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12000" y="5229000"/>
            <a:ext cx="2700000" cy="108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0"/>
              </a:spcBef>
              <a:tabLst>
                <a:tab pos="358775" algn="l"/>
              </a:tabLst>
            </a:pPr>
            <a:r>
              <a:rPr lang="en-US" altLang="zh-TW" sz="1600" dirty="0">
                <a:solidFill>
                  <a:srgbClr val="0000FF"/>
                </a:solidFill>
              </a:rPr>
              <a:t>	</a:t>
            </a:r>
            <a:r>
              <a:rPr lang="en-US" altLang="zh-TW" sz="1600" dirty="0" err="1">
                <a:solidFill>
                  <a:srgbClr val="0000FF"/>
                </a:solidFill>
                <a:latin typeface="Lucida Console" pitchFamily="49" charset="0"/>
              </a:rPr>
              <a:t>datePtr</a:t>
            </a:r>
            <a:r>
              <a:rPr lang="en-US" altLang="zh-TW" sz="1600" dirty="0">
                <a:solidFill>
                  <a:srgbClr val="0000FF"/>
                </a:solidFill>
                <a:latin typeface="Lucida Console" pitchFamily="49" charset="0"/>
              </a:rPr>
              <a:t>-&gt;print()</a:t>
            </a:r>
          </a:p>
          <a:p>
            <a:pPr>
              <a:spcBef>
                <a:spcPts val="0"/>
              </a:spcBef>
              <a:tabLst>
                <a:tab pos="358775" algn="l"/>
              </a:tabLst>
            </a:pPr>
            <a:r>
              <a:rPr lang="en-US" altLang="zh-TW" sz="2200" dirty="0">
                <a:solidFill>
                  <a:srgbClr val="0000FF"/>
                </a:solidFill>
                <a:latin typeface="Lucida Console" pitchFamily="49" charset="0"/>
                <a:sym typeface="Symbol"/>
              </a:rPr>
              <a:t></a:t>
            </a:r>
            <a:r>
              <a:rPr lang="en-US" altLang="zh-TW" sz="1600" dirty="0">
                <a:solidFill>
                  <a:srgbClr val="0000FF"/>
                </a:solidFill>
              </a:rPr>
              <a:t>	</a:t>
            </a:r>
            <a:r>
              <a:rPr lang="en-US" altLang="zh-TW" sz="1600" dirty="0">
                <a:solidFill>
                  <a:srgbClr val="0000FF"/>
                </a:solidFill>
                <a:latin typeface="Lucida Console" pitchFamily="49" charset="0"/>
              </a:rPr>
              <a:t>(*</a:t>
            </a:r>
            <a:r>
              <a:rPr lang="en-US" altLang="zh-TW" sz="1600" dirty="0" err="1">
                <a:solidFill>
                  <a:srgbClr val="0000FF"/>
                </a:solidFill>
                <a:latin typeface="Lucida Console" pitchFamily="49" charset="0"/>
              </a:rPr>
              <a:t>datePtr</a:t>
            </a:r>
            <a:r>
              <a:rPr lang="en-US" altLang="zh-TW" sz="1600" dirty="0">
                <a:solidFill>
                  <a:srgbClr val="0000FF"/>
                </a:solidFill>
                <a:latin typeface="Lucida Console" pitchFamily="49" charset="0"/>
              </a:rPr>
              <a:t>).print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</a:rPr>
              <a:t>()</a:t>
            </a:r>
          </a:p>
          <a:p>
            <a:pPr lvl="0">
              <a:spcBef>
                <a:spcPts val="0"/>
              </a:spcBef>
              <a:tabLst>
                <a:tab pos="358775" algn="l"/>
              </a:tabLst>
            </a:pPr>
            <a:r>
              <a:rPr lang="en-US" altLang="zh-TW" sz="2200" dirty="0">
                <a:solidFill>
                  <a:srgbClr val="0000FF"/>
                </a:solidFill>
                <a:latin typeface="Lucida Console" pitchFamily="49" charset="0"/>
                <a:sym typeface="Symbol"/>
              </a:rPr>
              <a:t></a:t>
            </a:r>
            <a:r>
              <a:rPr lang="en-US" altLang="zh-TW" sz="1600" dirty="0">
                <a:solidFill>
                  <a:srgbClr val="0000FF"/>
                </a:solidFill>
              </a:rPr>
              <a:t>	</a:t>
            </a:r>
            <a:r>
              <a:rPr lang="en-US" altLang="zh-TW" sz="1600" dirty="0" err="1">
                <a:solidFill>
                  <a:srgbClr val="0000FF"/>
                </a:solidFill>
                <a:latin typeface="Lucida Console" pitchFamily="49" charset="0"/>
              </a:rPr>
              <a:t>date.print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</a:rPr>
              <a:t>()</a:t>
            </a:r>
            <a:endParaRPr lang="zh-TW" altLang="en-US" sz="1600" dirty="0">
              <a:solidFill>
                <a:srgbClr val="0000FF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68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{ 1583, 1, 1 };</a:t>
            </a: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date2 = { 2023, 2, 13 };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4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4857980"/>
              </p:ext>
            </p:extLst>
          </p:nvPr>
        </p:nvGraphicFramePr>
        <p:xfrm>
          <a:off x="1692000" y="2709000"/>
          <a:ext cx="3600000" cy="108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date2.year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2023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0037FDC0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date2.month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date2.day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512000" y="2709000"/>
            <a:ext cx="180000" cy="1080000"/>
          </a:xfrm>
          <a:prstGeom prst="rect">
            <a:avLst/>
          </a:prstGeom>
          <a:noFill/>
        </p:spPr>
        <p:txBody>
          <a:bodyPr wrap="square" bIns="18000" rtlCol="0" anchor="b" anchorCtr="0">
            <a:noAutofit/>
          </a:bodyPr>
          <a:lstStyle/>
          <a:p>
            <a:pPr algn="ctr">
              <a:lnSpc>
                <a:spcPts val="2400"/>
              </a:lnSpc>
            </a:pPr>
            <a:r>
              <a:rPr lang="zh-TW" altLang="en-US" sz="2400" b="1" dirty="0" smtClean="0">
                <a:latin typeface="Lucida Console" panose="020B060904050402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</a:t>
            </a:r>
            <a:endParaRPr lang="en-US" altLang="zh-TW" sz="2400" b="1" dirty="0" smtClean="0">
              <a:latin typeface="Lucida Console" panose="020B0609040504020204" pitchFamily="49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>
              <a:lnSpc>
                <a:spcPts val="2400"/>
              </a:lnSpc>
            </a:pPr>
            <a:r>
              <a:rPr lang="zh-TW" altLang="en-US" sz="2400" b="1" dirty="0" smtClean="0">
                <a:latin typeface="Lucida Console" panose="020B060904050402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</a:t>
            </a:r>
            <a:endParaRPr lang="en-US" altLang="zh-TW" sz="2400" b="1" dirty="0" smtClean="0">
              <a:latin typeface="Lucida Console" panose="020B0609040504020204" pitchFamily="49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>
              <a:lnSpc>
                <a:spcPts val="2400"/>
              </a:lnSpc>
            </a:pPr>
            <a:r>
              <a:rPr lang="zh-TW" altLang="en-US" sz="2400" b="1" dirty="0" smtClean="0">
                <a:latin typeface="Lucida Console" panose="020B060904050402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</a:t>
            </a:r>
            <a:endParaRPr lang="zh-TW" altLang="en-US" sz="2400" b="1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32000" y="2709000"/>
            <a:ext cx="1080000" cy="108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>
              <a:spcAft>
                <a:spcPts val="1200"/>
              </a:spcAft>
            </a:pPr>
            <a:r>
              <a:rPr lang="en-US" altLang="zh-TW" sz="20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date2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6912000" y="2349000"/>
            <a:ext cx="1800000" cy="1800000"/>
          </a:xfrm>
          <a:prstGeom prst="flowChartProcess">
            <a:avLst/>
          </a:prstGeom>
          <a:solidFill>
            <a:schemeClr val="accent1">
              <a:tint val="62000"/>
              <a:satMod val="1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TW" altLang="en-US" sz="320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832000" y="2889000"/>
            <a:ext cx="1080000" cy="72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zh-TW" sz="20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date2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092000" y="2529000"/>
            <a:ext cx="72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altLang="zh-TW" sz="16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year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000" y="3069000"/>
            <a:ext cx="90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altLang="zh-TW" sz="16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month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12000" y="3609000"/>
            <a:ext cx="90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altLang="zh-TW" sz="16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day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812000" y="3609000"/>
            <a:ext cx="720000" cy="360000"/>
          </a:xfrm>
          <a:prstGeom prst="rect">
            <a:avLst/>
          </a:prstGeom>
          <a:solidFill>
            <a:srgbClr val="92D050"/>
          </a:soli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13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12000" y="3069000"/>
            <a:ext cx="720000" cy="360000"/>
          </a:xfrm>
          <a:prstGeom prst="rect">
            <a:avLst/>
          </a:prstGeom>
          <a:solidFill>
            <a:srgbClr val="92D050"/>
          </a:soli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812000" y="2529000"/>
            <a:ext cx="720000" cy="360000"/>
          </a:xfrm>
          <a:prstGeom prst="rect">
            <a:avLst/>
          </a:prstGeom>
          <a:solidFill>
            <a:srgbClr val="92D050"/>
          </a:soli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2023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graphicFrame>
        <p:nvGraphicFramePr>
          <p:cNvPr id="15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6544991"/>
              </p:ext>
            </p:extLst>
          </p:nvPr>
        </p:nvGraphicFramePr>
        <p:xfrm>
          <a:off x="1692000" y="4689000"/>
          <a:ext cx="3600000" cy="108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date1.year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1583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0037FDCC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date1.month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0037FDD0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date1.day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0037FDD4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1512000" y="4689000"/>
            <a:ext cx="180000" cy="1080000"/>
          </a:xfrm>
          <a:prstGeom prst="rect">
            <a:avLst/>
          </a:prstGeom>
          <a:noFill/>
        </p:spPr>
        <p:txBody>
          <a:bodyPr wrap="square" bIns="18000" rtlCol="0" anchor="b" anchorCtr="0">
            <a:noAutofit/>
          </a:bodyPr>
          <a:lstStyle/>
          <a:p>
            <a:pPr algn="ctr">
              <a:lnSpc>
                <a:spcPts val="2400"/>
              </a:lnSpc>
            </a:pPr>
            <a:r>
              <a:rPr lang="zh-TW" altLang="en-US" sz="2400" b="1" dirty="0" smtClean="0">
                <a:latin typeface="Lucida Console" panose="020B060904050402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</a:t>
            </a:r>
            <a:endParaRPr lang="en-US" altLang="zh-TW" sz="2400" b="1" dirty="0" smtClean="0">
              <a:latin typeface="Lucida Console" panose="020B0609040504020204" pitchFamily="49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>
              <a:lnSpc>
                <a:spcPts val="2400"/>
              </a:lnSpc>
            </a:pPr>
            <a:r>
              <a:rPr lang="zh-TW" altLang="en-US" sz="2400" b="1" dirty="0" smtClean="0">
                <a:latin typeface="Lucida Console" panose="020B060904050402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</a:t>
            </a:r>
            <a:endParaRPr lang="en-US" altLang="zh-TW" sz="2400" b="1" dirty="0" smtClean="0">
              <a:latin typeface="Lucida Console" panose="020B0609040504020204" pitchFamily="49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>
              <a:lnSpc>
                <a:spcPts val="2400"/>
              </a:lnSpc>
            </a:pPr>
            <a:r>
              <a:rPr lang="zh-TW" altLang="en-US" sz="2400" b="1" dirty="0" smtClean="0">
                <a:latin typeface="Lucida Console" panose="020B060904050402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</a:t>
            </a:r>
            <a:endParaRPr lang="zh-TW" altLang="en-US" sz="2400" b="1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32000" y="4689000"/>
            <a:ext cx="1080000" cy="108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>
              <a:spcAft>
                <a:spcPts val="1200"/>
              </a:spcAft>
            </a:pPr>
            <a:r>
              <a:rPr lang="en-US" altLang="zh-TW" sz="2000" dirty="0" err="1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date1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6912000" y="4329000"/>
            <a:ext cx="1800000" cy="1800000"/>
          </a:xfrm>
          <a:prstGeom prst="flowChartProcess">
            <a:avLst/>
          </a:prstGeom>
          <a:solidFill>
            <a:schemeClr val="accent1">
              <a:tint val="62000"/>
              <a:satMod val="1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TW" altLang="en-US" sz="320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832000" y="4869000"/>
            <a:ext cx="1080000" cy="72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zh-TW" sz="2000" dirty="0" err="1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date1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092000" y="4509000"/>
            <a:ext cx="72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altLang="zh-TW" sz="16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year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5049000"/>
            <a:ext cx="90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altLang="zh-TW" sz="16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month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912000" y="5589000"/>
            <a:ext cx="90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altLang="zh-TW" sz="16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day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812000" y="5589000"/>
            <a:ext cx="720000" cy="360000"/>
          </a:xfrm>
          <a:prstGeom prst="rect">
            <a:avLst/>
          </a:prstGeom>
          <a:solidFill>
            <a:srgbClr val="92D050"/>
          </a:soli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812000" y="5049000"/>
            <a:ext cx="720000" cy="360000"/>
          </a:xfrm>
          <a:prstGeom prst="rect">
            <a:avLst/>
          </a:prstGeom>
          <a:solidFill>
            <a:srgbClr val="92D050"/>
          </a:soli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812000" y="4509000"/>
            <a:ext cx="720000" cy="360000"/>
          </a:xfrm>
          <a:prstGeom prst="rect">
            <a:avLst/>
          </a:prstGeom>
          <a:solidFill>
            <a:srgbClr val="92D050"/>
          </a:solidFill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Lucida Console" panose="020B0609040504020204" pitchFamily="49" charset="0"/>
              </a:rPr>
              <a:t>1583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982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Constructors </a:t>
            </a:r>
            <a:r>
              <a:rPr lang="en-US" dirty="0" smtClean="0"/>
              <a:t>with Default Arguments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Like 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other functions, constructors can specify default arguments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</a:t>
            </a:r>
          </a:p>
          <a:p>
            <a:pPr lvl="0">
              <a:buClr>
                <a:srgbClr val="FF0000"/>
              </a:buClr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Any constructor that takes no arguments is called a default constructor.</a:t>
            </a:r>
          </a:p>
          <a:p>
            <a:pPr lvl="0">
              <a:buClr>
                <a:srgbClr val="FF0000"/>
              </a:buClr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A class gets a default constructor in one of two ways:</a:t>
            </a:r>
          </a:p>
          <a:p>
            <a:pPr lvl="0">
              <a:buClr>
                <a:srgbClr val="FF0000"/>
              </a:buClr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The compiler implicitly creates a default constructor in a class that does not define a constructor.</a:t>
            </a:r>
          </a:p>
          <a:p>
            <a:pPr lvl="1">
              <a:buClr>
                <a:srgbClr val="FF0000"/>
              </a:buClr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Such a constructor does not initialize the class’s data members, but does call the default constructor for each data member that’s an object of another class.</a:t>
            </a:r>
          </a:p>
          <a:p>
            <a:pPr lvl="0">
              <a:buClr>
                <a:srgbClr val="FF0000"/>
              </a:buClr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You explicitly define a constructor that takes no arguments.</a:t>
            </a:r>
          </a:p>
          <a:p>
            <a:pPr lvl="0">
              <a:buClr>
                <a:srgbClr val="FF0000"/>
              </a:buClr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If you define a constructor with arguments, C++ will not implicitly create a default constructor for that class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.</a:t>
            </a:r>
            <a:endParaRPr lang="en-US" altLang="zh-TW" sz="23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ifndef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DATE_H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#define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6F008A"/>
                </a:solidFill>
                <a:ea typeface="細明體" panose="02020509000000000000" pitchFamily="49" charset="-120"/>
              </a:rPr>
              <a:t>DATE_H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class Date definition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default constructor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Date(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2000,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1,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1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setDate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 set year, month and day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print();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print Date in the format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yyyy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/mm/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dd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year{};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day{};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endif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23152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432000" y="549000"/>
            <a:ext cx="8280000" cy="5940000"/>
          </a:xfrm>
        </p:spPr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::Date(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[ 13 ] = { 0, 31, 28, 31, 30, 31, 30, 31, 31, 30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 30, 31 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::print()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setfill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year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day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70818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432000" y="549000"/>
            <a:ext cx="8280000" cy="432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+ 1900 );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+ 1900,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+ 1900,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d1.print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d2.print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d3.print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d4.print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流程圖: 程序 2"/>
          <p:cNvSpPr/>
          <p:nvPr/>
        </p:nvSpPr>
        <p:spPr>
          <a:xfrm>
            <a:off x="3852000" y="4149000"/>
            <a:ext cx="3600000" cy="2160000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90000" bIns="90000" rtlCol="0" anchor="t"/>
          <a:lstStyle/>
          <a:p>
            <a:r>
              <a:rPr lang="en-US" altLang="zh-TW" sz="1600" dirty="0">
                <a:solidFill>
                  <a:schemeClr val="tx1"/>
                </a:solidFill>
                <a:latin typeface="Lucida Console" pitchFamily="49" charset="0"/>
              </a:rPr>
              <a:t>2000/01/01</a:t>
            </a:r>
          </a:p>
          <a:p>
            <a:endParaRPr lang="en-US" altLang="zh-TW" sz="1600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altLang="zh-TW" sz="1600" dirty="0">
                <a:solidFill>
                  <a:schemeClr val="tx1"/>
                </a:solidFill>
                <a:latin typeface="Lucida Console" pitchFamily="49" charset="0"/>
              </a:rPr>
              <a:t>2023/01/01</a:t>
            </a:r>
          </a:p>
          <a:p>
            <a:endParaRPr lang="en-US" altLang="zh-TW" sz="1600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  <a:latin typeface="Lucida Console" pitchFamily="49" charset="0"/>
              </a:rPr>
              <a:t>2023/02/01</a:t>
            </a:r>
            <a:endParaRPr lang="en-US" altLang="zh-TW" sz="1600" dirty="0">
              <a:solidFill>
                <a:schemeClr val="tx1"/>
              </a:solidFill>
              <a:latin typeface="Lucida Console" pitchFamily="49" charset="0"/>
            </a:endParaRPr>
          </a:p>
          <a:p>
            <a:endParaRPr lang="en-US" altLang="zh-TW" sz="1600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  <a:latin typeface="Lucida Console" pitchFamily="49" charset="0"/>
              </a:rPr>
              <a:t>2023/02/13</a:t>
            </a:r>
            <a:endParaRPr lang="en-US" altLang="zh-TW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3373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Destructors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1449000"/>
            <a:ext cx="8641080" cy="48600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 </a:t>
            </a:r>
            <a:r>
              <a:rPr lang="en-US" altLang="zh-TW" i="1" dirty="0">
                <a:solidFill>
                  <a:srgbClr val="0000FF"/>
                </a:solidFill>
                <a:latin typeface="Times New Roman" pitchFamily="18" charset="0"/>
                <a:ea typeface="新細明體" charset="-120"/>
              </a:rPr>
              <a:t>destructor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is another special kind of class member function that is executed when an object of that class is destroyed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Destructors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are designed to help clean up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</a:t>
            </a:r>
          </a:p>
          <a:p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The destructor must have the same name as the class, preceded by a tilde (~).</a:t>
            </a:r>
          </a:p>
          <a:p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The destructor can not take arguments.</a:t>
            </a:r>
          </a:p>
          <a:p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The destructor has no return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type</a:t>
            </a:r>
            <a:r>
              <a:rPr lang="en-US" altLang="zh-TW" dirty="0"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b="1" dirty="0">
                <a:latin typeface="Times New Roman" pitchFamily="18" charset="0"/>
                <a:ea typeface="新細明體" charset="-120"/>
              </a:rPr>
              <a:t>—</a:t>
            </a:r>
            <a:r>
              <a:rPr lang="en-US" altLang="zh-TW" dirty="0">
                <a:latin typeface="Times New Roman" pitchFamily="18" charset="0"/>
                <a:ea typeface="新細明體" charset="-120"/>
              </a:rPr>
              <a:t> not even </a:t>
            </a:r>
            <a:r>
              <a:rPr lang="en-US" altLang="zh-TW" sz="2000" dirty="0">
                <a:latin typeface="Lucida Console" pitchFamily="49" charset="0"/>
                <a:ea typeface="新細明體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</a:t>
            </a:r>
          </a:p>
          <a:p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 class may have only one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destructor.</a:t>
            </a:r>
            <a:endParaRPr lang="en-US" altLang="zh-TW" dirty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 destructor must be public.</a:t>
            </a:r>
          </a:p>
          <a:p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Every class has a destructor.</a:t>
            </a:r>
          </a:p>
          <a:p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If you do not explicitly provide a destructor, the compiler creates an “empty” destructor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</a:t>
            </a:r>
            <a:endParaRPr lang="en-US" altLang="zh-TW" sz="23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594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 rIns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When </a:t>
            </a:r>
            <a:r>
              <a:rPr lang="en-US" sz="3600" dirty="0" smtClean="0"/>
              <a:t>Constructors and Destructors Are Called</a:t>
            </a:r>
          </a:p>
        </p:txBody>
      </p:sp>
      <p:sp>
        <p:nvSpPr>
          <p:cNvPr id="128003" name="Text Placeholder 2"/>
          <p:cNvSpPr>
            <a:spLocks noGrp="1"/>
          </p:cNvSpPr>
          <p:nvPr>
            <p:ph type="body" idx="1"/>
          </p:nvPr>
        </p:nvSpPr>
        <p:spPr>
          <a:xfrm>
            <a:off x="251460" y="1269000"/>
            <a:ext cx="8640540" cy="5040000"/>
          </a:xfrm>
        </p:spPr>
        <p:txBody>
          <a:bodyPr lIns="72000" rIns="72000"/>
          <a:lstStyle/>
          <a:p>
            <a:pPr marL="266700" indent="-266700">
              <a:buClr>
                <a:srgbClr val="FF0000"/>
              </a:buClr>
            </a:pP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Generally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, destructor calls are made in the reverse order of the corresponding constructor 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calls.</a:t>
            </a:r>
            <a:endParaRPr lang="en-US" altLang="zh-TW" sz="2300" dirty="0" smtClean="0">
              <a:solidFill>
                <a:srgbClr val="FF0000"/>
              </a:solidFill>
              <a:latin typeface="Times New Roman" pitchFamily="18" charset="0"/>
              <a:ea typeface="新細明體" charset="-120"/>
            </a:endParaRPr>
          </a:p>
          <a:p>
            <a:pPr marL="266700" indent="-266700"/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Constructors are called for objects defined in global scope before any other function (including </a:t>
            </a: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main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) in that file begins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execution.</a:t>
            </a:r>
          </a:p>
          <a:p>
            <a:pPr marL="266700" indent="-266700"/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The constructor for an automatic local object is called when execution reaches the point where that object is defined </a:t>
            </a:r>
            <a:r>
              <a:rPr lang="en-US" altLang="zh-TW" b="1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—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the corresponding destructor is called when execution leaves the object’s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scope.</a:t>
            </a:r>
          </a:p>
          <a:p>
            <a:pPr marL="266700" lvl="0" indent="-266700">
              <a:lnSpc>
                <a:spcPct val="110000"/>
              </a:lnSpc>
              <a:buClr>
                <a:srgbClr val="FF0000"/>
              </a:buClr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The constructor for a </a:t>
            </a: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static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local object is called only once, when execution first reaches the point where the object is defined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b="1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—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the corresponding destructor is called when </a:t>
            </a: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main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terminates or the program calls function </a:t>
            </a: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exit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.</a:t>
            </a:r>
          </a:p>
          <a:p>
            <a:pPr marL="266700" lvl="0" indent="-266700">
              <a:lnSpc>
                <a:spcPct val="110000"/>
              </a:lnSpc>
              <a:buClr>
                <a:srgbClr val="FF0000"/>
              </a:buClr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Global and </a:t>
            </a: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static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objects are destroyed in the reverse order of their creation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.</a:t>
            </a:r>
            <a:endParaRPr lang="en-US" altLang="zh-TW" sz="23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ConstructorDestructor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ConstructorDestructor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constructor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~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ConstructorDestructor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destructor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ID number for object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ConstructorDestructor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ConstructorDestructor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number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"Object #"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constructor runs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ConstructorDestructor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::~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ConstructorDestructor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"Object #"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destructor runs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 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45330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fun(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ConstructorDestructor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object1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global object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ConstructorDestructor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object2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ConstructorDestructor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object3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fun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ConstructorDestructor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object4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ConstructorDestructor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object5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global object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fun(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ConstructorDestructor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object6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ConstructorDestructor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object7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( 7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ConstructorDestructor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object8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ConstructorDestructor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object9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global object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91726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altLang="zh-TW" dirty="0"/>
              <a:t>Object #1 constructor runs</a:t>
            </a:r>
          </a:p>
          <a:p>
            <a:pPr>
              <a:spcBef>
                <a:spcPts val="300"/>
              </a:spcBef>
            </a:pPr>
            <a:r>
              <a:rPr lang="en-US" altLang="zh-TW" dirty="0"/>
              <a:t>Object #5 constructor runs</a:t>
            </a:r>
          </a:p>
          <a:p>
            <a:pPr>
              <a:spcBef>
                <a:spcPts val="300"/>
              </a:spcBef>
            </a:pPr>
            <a:r>
              <a:rPr lang="en-US" altLang="zh-TW" dirty="0"/>
              <a:t>Object #9 constructor runs</a:t>
            </a:r>
          </a:p>
          <a:p>
            <a:pPr>
              <a:spcBef>
                <a:spcPts val="300"/>
              </a:spcBef>
            </a:pPr>
            <a:r>
              <a:rPr lang="en-US" altLang="zh-TW" dirty="0"/>
              <a:t>Object #2 constructor runs</a:t>
            </a:r>
          </a:p>
          <a:p>
            <a:pPr>
              <a:spcBef>
                <a:spcPts val="300"/>
              </a:spcBef>
            </a:pPr>
            <a:r>
              <a:rPr lang="en-US" altLang="zh-TW" dirty="0"/>
              <a:t>Object #3 constructor runs</a:t>
            </a:r>
          </a:p>
          <a:p>
            <a:pPr>
              <a:spcBef>
                <a:spcPts val="300"/>
              </a:spcBef>
            </a:pPr>
            <a:r>
              <a:rPr lang="en-US" altLang="zh-TW" dirty="0"/>
              <a:t>Object #6 constructor runs</a:t>
            </a:r>
          </a:p>
          <a:p>
            <a:pPr>
              <a:spcBef>
                <a:spcPts val="300"/>
              </a:spcBef>
            </a:pPr>
            <a:r>
              <a:rPr lang="en-US" altLang="zh-TW" dirty="0"/>
              <a:t>Object #7 constructor runs</a:t>
            </a:r>
          </a:p>
          <a:p>
            <a:pPr>
              <a:spcBef>
                <a:spcPts val="300"/>
              </a:spcBef>
            </a:pPr>
            <a:r>
              <a:rPr lang="en-US" altLang="zh-TW" dirty="0"/>
              <a:t>Object #8 constructor runs</a:t>
            </a:r>
          </a:p>
          <a:p>
            <a:pPr>
              <a:spcBef>
                <a:spcPts val="300"/>
              </a:spcBef>
            </a:pPr>
            <a:r>
              <a:rPr lang="en-US" altLang="zh-TW" dirty="0"/>
              <a:t>Object #8 destructor </a:t>
            </a:r>
            <a:r>
              <a:rPr lang="en-US" altLang="zh-TW" dirty="0" smtClean="0"/>
              <a:t>runs</a:t>
            </a:r>
            <a:endParaRPr lang="en-US" altLang="zh-TW" dirty="0"/>
          </a:p>
          <a:p>
            <a:pPr>
              <a:spcBef>
                <a:spcPts val="300"/>
              </a:spcBef>
            </a:pPr>
            <a:r>
              <a:rPr lang="en-US" altLang="zh-TW" dirty="0"/>
              <a:t>Object #6 destructor </a:t>
            </a:r>
            <a:r>
              <a:rPr lang="en-US" altLang="zh-TW" dirty="0" smtClean="0"/>
              <a:t>runs</a:t>
            </a:r>
            <a:endParaRPr lang="en-US" altLang="zh-TW" dirty="0"/>
          </a:p>
          <a:p>
            <a:pPr>
              <a:spcBef>
                <a:spcPts val="300"/>
              </a:spcBef>
            </a:pPr>
            <a:r>
              <a:rPr lang="en-US" altLang="zh-TW" dirty="0"/>
              <a:t>Object #4 constructor </a:t>
            </a:r>
            <a:r>
              <a:rPr lang="en-US" altLang="zh-TW" dirty="0" smtClean="0"/>
              <a:t>runs</a:t>
            </a:r>
            <a:endParaRPr lang="en-US" altLang="zh-TW" dirty="0"/>
          </a:p>
          <a:p>
            <a:pPr>
              <a:spcBef>
                <a:spcPts val="300"/>
              </a:spcBef>
            </a:pPr>
            <a:r>
              <a:rPr lang="en-US" altLang="zh-TW" dirty="0"/>
              <a:t>Object #4 destructor </a:t>
            </a:r>
            <a:r>
              <a:rPr lang="en-US" altLang="zh-TW" dirty="0" smtClean="0"/>
              <a:t>runs</a:t>
            </a:r>
            <a:endParaRPr lang="en-US" altLang="zh-TW" dirty="0"/>
          </a:p>
          <a:p>
            <a:pPr>
              <a:spcBef>
                <a:spcPts val="300"/>
              </a:spcBef>
            </a:pPr>
            <a:r>
              <a:rPr lang="en-US" altLang="zh-TW" dirty="0"/>
              <a:t>Object #2 destructor </a:t>
            </a:r>
            <a:r>
              <a:rPr lang="en-US" altLang="zh-TW" dirty="0" smtClean="0"/>
              <a:t>runs</a:t>
            </a:r>
            <a:endParaRPr lang="en-US" altLang="zh-TW" dirty="0"/>
          </a:p>
          <a:p>
            <a:pPr>
              <a:spcBef>
                <a:spcPts val="300"/>
              </a:spcBef>
            </a:pPr>
            <a:r>
              <a:rPr lang="en-US" altLang="zh-TW" dirty="0"/>
              <a:t>Object #7 destructor </a:t>
            </a:r>
            <a:r>
              <a:rPr lang="en-US" altLang="zh-TW" dirty="0" smtClean="0"/>
              <a:t>runs</a:t>
            </a:r>
            <a:endParaRPr lang="en-US" altLang="zh-TW" dirty="0"/>
          </a:p>
          <a:p>
            <a:pPr>
              <a:spcBef>
                <a:spcPts val="300"/>
              </a:spcBef>
            </a:pPr>
            <a:r>
              <a:rPr lang="en-US" altLang="zh-TW" dirty="0"/>
              <a:t>Object #3 destructor </a:t>
            </a:r>
            <a:r>
              <a:rPr lang="en-US" altLang="zh-TW" dirty="0" smtClean="0"/>
              <a:t>runs</a:t>
            </a:r>
            <a:endParaRPr lang="en-US" altLang="zh-TW" dirty="0"/>
          </a:p>
          <a:p>
            <a:pPr>
              <a:spcBef>
                <a:spcPts val="300"/>
              </a:spcBef>
            </a:pPr>
            <a:r>
              <a:rPr lang="en-US" altLang="zh-TW" dirty="0"/>
              <a:t>Object #9 destructor </a:t>
            </a:r>
            <a:r>
              <a:rPr lang="en-US" altLang="zh-TW" dirty="0" smtClean="0"/>
              <a:t>runs</a:t>
            </a:r>
            <a:endParaRPr lang="en-US" altLang="zh-TW" dirty="0"/>
          </a:p>
          <a:p>
            <a:pPr>
              <a:spcBef>
                <a:spcPts val="300"/>
              </a:spcBef>
            </a:pPr>
            <a:r>
              <a:rPr lang="en-US" altLang="zh-TW" dirty="0"/>
              <a:t>Object #5 destructor </a:t>
            </a:r>
            <a:r>
              <a:rPr lang="en-US" altLang="zh-TW" dirty="0" smtClean="0"/>
              <a:t>runs</a:t>
            </a:r>
            <a:endParaRPr lang="en-US" altLang="zh-TW" dirty="0"/>
          </a:p>
          <a:p>
            <a:pPr>
              <a:spcBef>
                <a:spcPts val="300"/>
              </a:spcBef>
            </a:pPr>
            <a:r>
              <a:rPr lang="en-US" altLang="zh-TW" dirty="0"/>
              <a:t>Object #1 destructor </a:t>
            </a:r>
            <a:r>
              <a:rPr lang="en-US" altLang="zh-TW" dirty="0" smtClean="0"/>
              <a:t>runs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404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Using </a:t>
            </a:r>
            <a:r>
              <a:rPr lang="en-US" dirty="0" smtClean="0"/>
              <a:t>Set and Get </a:t>
            </a:r>
            <a:r>
              <a:rPr lang="en-US" dirty="0" smtClean="0"/>
              <a:t>Functions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1449000"/>
            <a:ext cx="8641080" cy="45000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>
                <a:srgbClr val="FF0000"/>
              </a:buClr>
            </a:pP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Declaring data members with access specifier </a:t>
            </a:r>
            <a:r>
              <a:rPr lang="en-US" altLang="zh-TW" sz="2000" dirty="0" smtClean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private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enforces data hiding.</a:t>
            </a:r>
          </a:p>
          <a:p>
            <a:pPr>
              <a:lnSpc>
                <a:spcPct val="110000"/>
              </a:lnSpc>
              <a:buClr>
                <a:srgbClr val="FF0000"/>
              </a:buClr>
            </a:pP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Providing </a:t>
            </a:r>
            <a:r>
              <a:rPr lang="en-US" altLang="zh-TW" sz="2000" dirty="0" smtClean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public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2300" i="1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set 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and </a:t>
            </a:r>
            <a:r>
              <a:rPr lang="en-US" altLang="zh-TW" sz="2300" i="1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get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functions allows clients of a class to access the hidden data, but only indirectly</a:t>
            </a:r>
            <a:r>
              <a:rPr lang="en-US" altLang="zh-TW" sz="2300" i="1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.</a:t>
            </a:r>
          </a:p>
          <a:p>
            <a:pPr>
              <a:lnSpc>
                <a:spcPct val="110000"/>
              </a:lnSpc>
              <a:buClr>
                <a:srgbClr val="FF0000"/>
              </a:buClr>
            </a:pP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The </a:t>
            </a:r>
            <a:r>
              <a:rPr lang="en-US" altLang="zh-TW" sz="2300" i="1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set 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and </a:t>
            </a:r>
            <a:r>
              <a:rPr lang="en-US" altLang="zh-TW" sz="2300" i="1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get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functions allow a client to interact with an object, but the object’s </a:t>
            </a:r>
            <a:r>
              <a:rPr lang="en-US" altLang="zh-TW" sz="2000" dirty="0" smtClean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private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data remains safely encapsulated (i.e., hidden) in the object itself.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year{};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day{};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12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::print()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setfill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year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day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12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today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+ 1900;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timeInfo.tm_mday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流程圖: 程序 2"/>
          <p:cNvSpPr/>
          <p:nvPr/>
        </p:nvSpPr>
        <p:spPr>
          <a:xfrm>
            <a:off x="5832000" y="4329000"/>
            <a:ext cx="2700000" cy="1980000"/>
          </a:xfrm>
          <a:prstGeom prst="flowChartProcess">
            <a:avLst/>
          </a:prstGeom>
          <a:solidFill>
            <a:schemeClr val="accent1">
              <a:tint val="62000"/>
              <a:satMod val="1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TW" altLang="en-US" sz="320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6012000" y="468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itchFamily="49" charset="0"/>
              </a:rPr>
              <a:t>print</a:t>
            </a:r>
            <a:endParaRPr lang="zh-TW" alt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882716"/>
              </p:ext>
            </p:extLst>
          </p:nvPr>
        </p:nvGraphicFramePr>
        <p:xfrm>
          <a:off x="6012000" y="54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year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850212"/>
              </p:ext>
            </p:extLst>
          </p:nvPr>
        </p:nvGraphicFramePr>
        <p:xfrm>
          <a:off x="7272000" y="54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month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858447"/>
              </p:ext>
            </p:extLst>
          </p:nvPr>
        </p:nvGraphicFramePr>
        <p:xfrm>
          <a:off x="7272000" y="45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day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552000" y="3789000"/>
            <a:ext cx="126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today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032000" y="2169000"/>
            <a:ext cx="234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current object</a:t>
            </a:r>
            <a:endParaRPr lang="zh-TW" altLang="en-US" sz="2000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232000" y="5049000"/>
            <a:ext cx="1080000" cy="360000"/>
          </a:xfrm>
          <a:prstGeom prst="rect">
            <a:avLst/>
          </a:prstGeom>
          <a:noFill/>
        </p:spPr>
        <p:txBody>
          <a:bodyPr wrap="square" t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object</a:t>
            </a:r>
            <a:endParaRPr lang="zh-TW" altLang="en-US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92000" y="909000"/>
            <a:ext cx="2340000" cy="360000"/>
          </a:xfrm>
          <a:prstGeom prst="rect">
            <a:avLst/>
          </a:prstGeom>
          <a:noFill/>
        </p:spPr>
        <p:txBody>
          <a:bodyPr wrap="square" tIns="0" rtlCol="0" anchor="ctr" anchorCtr="0">
            <a:no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member </a:t>
            </a: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function</a:t>
            </a:r>
            <a:endParaRPr lang="zh-TW" altLang="en-US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592000" y="1449000"/>
            <a:ext cx="1980000" cy="360000"/>
          </a:xfrm>
          <a:prstGeom prst="rect">
            <a:avLst/>
          </a:prstGeom>
          <a:noFill/>
        </p:spPr>
        <p:txBody>
          <a:bodyPr wrap="square" t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data members</a:t>
            </a:r>
            <a:endParaRPr lang="zh-TW" altLang="en-US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516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ifndef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DATE_H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#define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6F008A"/>
                </a:solidFill>
                <a:ea typeface="細明體" panose="02020509000000000000" pitchFamily="49" charset="-120"/>
              </a:rPr>
              <a:t>DATE_H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class Date definition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Date(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2000,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1,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1 );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default</a:t>
            </a:r>
          </a:p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                                              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constructor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year, month and day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year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day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year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day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print();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print Date in the format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yyyy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/mm/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dd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year{};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day{};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endif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19161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::Date(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year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day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year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29438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day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[ 13 ] = { 0, 31, 28, 31, 30, 31, 30, 31, 31, 30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 30, 31 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year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year;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day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day;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74746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::print()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setfill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year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day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 smtClean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+ 1900 );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setfill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d.getYear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d.getMonth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d.getDay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endl;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03574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A </a:t>
            </a:r>
            <a:r>
              <a:rPr lang="en-US" sz="4400" dirty="0" smtClean="0"/>
              <a:t>Subtle </a:t>
            </a:r>
            <a:r>
              <a:rPr lang="en-US" sz="4400" dirty="0" smtClean="0"/>
              <a:t>Trap </a:t>
            </a:r>
            <a:r>
              <a:rPr lang="en-US" sz="4400" b="1" dirty="0" smtClean="0"/>
              <a:t>—</a:t>
            </a:r>
            <a:r>
              <a:rPr lang="en-US" sz="4400" dirty="0" smtClean="0"/>
              <a:t> Returning </a:t>
            </a:r>
            <a:r>
              <a:rPr lang="en-US" sz="4400" dirty="0" smtClean="0"/>
              <a:t>a Reference to a private Data Member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Date(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2000,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1,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1 );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constructor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year, month and day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year{};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day{};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+ 1 ) = 0;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"Month: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d.getMonth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02526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::Date(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55290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FF"/>
              </a:solidFill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 smtClean="0">
              <a:solidFill>
                <a:prstClr val="black"/>
              </a:solidFill>
              <a:ea typeface="新細明體" pitchFamily="18" charset="-120"/>
            </a:endParaRP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  <a:ea typeface="新細明體" pitchFamily="18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+ 1 ) = 0;</a:t>
            </a: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"Month: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d.getMonth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052000" y="288900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r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Arial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Arial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412000" y="2889000"/>
            <a:ext cx="1080000" cy="360000"/>
          </a:xfrm>
          <a:prstGeom prst="rect">
            <a:avLst/>
          </a:prstGeom>
          <a:noFill/>
          <a:ln w="19050">
            <a:noFill/>
          </a:ln>
        </p:spPr>
        <p:txBody>
          <a:bodyPr wrap="square" lIns="72000" rIns="36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Arial" charset="0"/>
              </a:rPr>
              <a:t>d.month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6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向上箭號 3"/>
          <p:cNvSpPr/>
          <p:nvPr/>
        </p:nvSpPr>
        <p:spPr>
          <a:xfrm>
            <a:off x="2052000" y="3249000"/>
            <a:ext cx="360000" cy="1440000"/>
          </a:xfrm>
          <a:prstGeom prst="upArrow">
            <a:avLst>
              <a:gd name="adj1" fmla="val 50000"/>
              <a:gd name="adj2" fmla="val 72883"/>
            </a:avLst>
          </a:prstGeom>
          <a:ln w="28575">
            <a:solidFill>
              <a:srgbClr val="78310B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FF"/>
              </a:solidFill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 smtClean="0">
              <a:solidFill>
                <a:prstClr val="black"/>
              </a:solidFill>
              <a:ea typeface="新細明體" pitchFamily="18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+ 1 ) = 0;</a:t>
            </a: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"Month: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d.getMonth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052000" y="288900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r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Arial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Arial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412000" y="2889000"/>
            <a:ext cx="1080000" cy="360000"/>
          </a:xfrm>
          <a:prstGeom prst="rect">
            <a:avLst/>
          </a:prstGeom>
          <a:noFill/>
          <a:ln w="19050">
            <a:noFill/>
          </a:ln>
        </p:spPr>
        <p:txBody>
          <a:bodyPr wrap="square" lIns="72000" rIns="36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Arial" charset="0"/>
              </a:rPr>
              <a:t>d.month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Arial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051968" y="4689026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Arial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052000" y="4689000"/>
            <a:ext cx="360000" cy="360000"/>
          </a:xfrm>
          <a:prstGeom prst="rect">
            <a:avLst/>
          </a:prstGeom>
          <a:noFill/>
          <a:ln w="19050">
            <a:noFill/>
            <a:prstDash val="sysDash"/>
          </a:ln>
        </p:spPr>
        <p:txBody>
          <a:bodyPr wrap="square" lIns="36000" r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71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向上箭號 3"/>
          <p:cNvSpPr/>
          <p:nvPr/>
        </p:nvSpPr>
        <p:spPr>
          <a:xfrm>
            <a:off x="2052000" y="3249000"/>
            <a:ext cx="360000" cy="1440000"/>
          </a:xfrm>
          <a:prstGeom prst="upArrow">
            <a:avLst>
              <a:gd name="adj1" fmla="val 50000"/>
              <a:gd name="adj2" fmla="val 72883"/>
            </a:avLst>
          </a:prstGeom>
          <a:ln w="28575">
            <a:solidFill>
              <a:srgbClr val="78310B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FF"/>
              </a:solidFill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 smtClean="0">
              <a:solidFill>
                <a:prstClr val="black"/>
              </a:solidFill>
              <a:ea typeface="新細明體" pitchFamily="18" charset="-120"/>
            </a:endParaRP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  <a:ea typeface="新細明體" pitchFamily="18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+ 1 ) = 0;</a:t>
            </a: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"Month: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d.getMonth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052000" y="288900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r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Arial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Arial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412000" y="2889000"/>
            <a:ext cx="1080000" cy="360000"/>
          </a:xfrm>
          <a:prstGeom prst="rect">
            <a:avLst/>
          </a:prstGeom>
          <a:noFill/>
          <a:ln w="19050">
            <a:noFill/>
          </a:ln>
        </p:spPr>
        <p:txBody>
          <a:bodyPr wrap="square" lIns="72000" rIns="36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Arial" charset="0"/>
              </a:rPr>
              <a:t>d.month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Arial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051968" y="4689026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Arial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052000" y="4689000"/>
            <a:ext cx="360000" cy="360000"/>
          </a:xfrm>
          <a:prstGeom prst="rect">
            <a:avLst/>
          </a:prstGeom>
          <a:noFill/>
          <a:ln w="19050">
            <a:noFill/>
            <a:prstDash val="sysDash"/>
          </a:ln>
        </p:spPr>
        <p:txBody>
          <a:bodyPr wrap="square" lIns="36000" r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Arial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Arial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052000" y="288900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txBody>
          <a:bodyPr wrap="square" lIns="36000" r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Arial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59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6 L 2.77778E-6 -0.262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year{};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day{};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12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::print()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setfill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year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day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12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today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+ 1900;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timeInfo.tm_mday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流程圖: 程序 2"/>
          <p:cNvSpPr/>
          <p:nvPr/>
        </p:nvSpPr>
        <p:spPr>
          <a:xfrm>
            <a:off x="5832000" y="4329000"/>
            <a:ext cx="2700000" cy="1980000"/>
          </a:xfrm>
          <a:prstGeom prst="flowChartProcess">
            <a:avLst/>
          </a:prstGeom>
          <a:solidFill>
            <a:schemeClr val="accent1">
              <a:tint val="62000"/>
              <a:satMod val="1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TW" altLang="en-US" sz="320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6012000" y="468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itchFamily="49" charset="0"/>
              </a:rPr>
              <a:t>print</a:t>
            </a:r>
            <a:endParaRPr lang="zh-TW" alt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697642"/>
              </p:ext>
            </p:extLst>
          </p:nvPr>
        </p:nvGraphicFramePr>
        <p:xfrm>
          <a:off x="6012000" y="54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year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2023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55026"/>
              </p:ext>
            </p:extLst>
          </p:nvPr>
        </p:nvGraphicFramePr>
        <p:xfrm>
          <a:off x="7272000" y="54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month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240867"/>
              </p:ext>
            </p:extLst>
          </p:nvPr>
        </p:nvGraphicFramePr>
        <p:xfrm>
          <a:off x="7272000" y="45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+mn-ea"/>
                          <a:cs typeface="+mn-cs"/>
                        </a:rPr>
                        <a:t>day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90000" marR="90000" marT="468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552000" y="3789000"/>
            <a:ext cx="126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today</a:t>
            </a:r>
            <a:endParaRPr lang="zh-TW" altLang="en-US" sz="20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032000" y="2169000"/>
            <a:ext cx="234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current object</a:t>
            </a:r>
            <a:endParaRPr lang="zh-TW" altLang="en-US" sz="2000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232000" y="5049000"/>
            <a:ext cx="1080000" cy="360000"/>
          </a:xfrm>
          <a:prstGeom prst="rect">
            <a:avLst/>
          </a:prstGeom>
          <a:noFill/>
        </p:spPr>
        <p:txBody>
          <a:bodyPr wrap="square" t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object</a:t>
            </a:r>
            <a:endParaRPr lang="zh-TW" altLang="en-US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92000" y="909000"/>
            <a:ext cx="2340000" cy="360000"/>
          </a:xfrm>
          <a:prstGeom prst="rect">
            <a:avLst/>
          </a:prstGeom>
          <a:noFill/>
        </p:spPr>
        <p:txBody>
          <a:bodyPr wrap="square" tIns="0" rtlCol="0" anchor="ctr" anchorCtr="0">
            <a:no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member </a:t>
            </a: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function</a:t>
            </a:r>
            <a:endParaRPr lang="zh-TW" altLang="en-US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92000" y="1449000"/>
            <a:ext cx="1980000" cy="360000"/>
          </a:xfrm>
          <a:prstGeom prst="rect">
            <a:avLst/>
          </a:prstGeom>
          <a:noFill/>
        </p:spPr>
        <p:txBody>
          <a:bodyPr wrap="square" tIns="0" rtlCol="0" anchor="ctr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data members</a:t>
            </a:r>
            <a:endParaRPr lang="zh-TW" altLang="en-US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2725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Date(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2000,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1,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1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year, month and day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year{};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day{};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+ 1 ) = 0;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"Month: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d.getMonth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51046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::Date(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&amp;month;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19921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 lIns="144000"/>
          <a:lstStyle/>
          <a:p>
            <a:pPr marL="54000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5400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5400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month;</a:t>
            </a:r>
          </a:p>
          <a:p>
            <a:pPr marL="54000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marL="540000" lvl="0">
              <a:buClr>
                <a:srgbClr val="2DA2BF"/>
              </a:buClr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54000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5400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5400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marL="5400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&amp;month;</a:t>
            </a:r>
          </a:p>
          <a:p>
            <a:pPr marL="5400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+ 1 ) = 0;</a:t>
            </a: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"Month: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d.getMonth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052000" y="4689000"/>
            <a:ext cx="1080000" cy="360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txBody>
          <a:bodyPr wrap="square" lIns="36000" rIns="36000" rtlCol="0" anchor="ctr" anchorCtr="0">
            <a:noAutofit/>
          </a:bodyPr>
          <a:lstStyle/>
          <a:p>
            <a:pPr lvl="0" algn="ctr">
              <a:spcBef>
                <a:spcPct val="20000"/>
              </a:spcBef>
            </a:pP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062287"/>
              </p:ext>
            </p:extLst>
          </p:nvPr>
        </p:nvGraphicFramePr>
        <p:xfrm>
          <a:off x="2412000" y="2889000"/>
          <a:ext cx="144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0037FDC0</a:t>
                      </a:r>
                      <a:endParaRPr lang="en-US" altLang="zh-TW" sz="1600" b="0" dirty="0" smtClean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5571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 lIns="144000"/>
          <a:lstStyle/>
          <a:p>
            <a:pPr marL="54000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5400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5400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month;</a:t>
            </a:r>
          </a:p>
          <a:p>
            <a:pPr marL="54000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marL="540000" lvl="0">
              <a:buClr>
                <a:srgbClr val="2DA2BF"/>
              </a:buClr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54000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5400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5400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marL="5400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&amp;month;</a:t>
            </a:r>
          </a:p>
          <a:p>
            <a:pPr marL="5400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+ 1 ) = 0;</a:t>
            </a: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"Month: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d.getMonth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052000" y="4689000"/>
            <a:ext cx="1080000" cy="360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txBody>
          <a:bodyPr wrap="square" lIns="36000" rIns="36000" rtlCol="0" anchor="ctr" anchorCtr="0">
            <a:no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sz="160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0037FDC0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673793"/>
              </p:ext>
            </p:extLst>
          </p:nvPr>
        </p:nvGraphicFramePr>
        <p:xfrm>
          <a:off x="2412000" y="2889000"/>
          <a:ext cx="144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0037FDC0</a:t>
                      </a:r>
                      <a:endParaRPr lang="en-US" altLang="zh-TW" sz="1600" b="0" dirty="0" smtClean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直線單箭頭接點 4"/>
          <p:cNvCxnSpPr/>
          <p:nvPr/>
        </p:nvCxnSpPr>
        <p:spPr>
          <a:xfrm flipV="1">
            <a:off x="2592000" y="3249000"/>
            <a:ext cx="0" cy="14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832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 lIns="144000"/>
          <a:lstStyle/>
          <a:p>
            <a:pPr marL="54000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5400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5400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month;</a:t>
            </a:r>
          </a:p>
          <a:p>
            <a:pPr marL="54000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marL="540000" lvl="0">
              <a:buClr>
                <a:srgbClr val="2DA2BF"/>
              </a:buClr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54000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5400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5400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marL="5400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&amp;month;</a:t>
            </a:r>
          </a:p>
          <a:p>
            <a:pPr marL="5400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+ 1 ) = 0;</a:t>
            </a: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"Month: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d.getMonth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052000" y="4689000"/>
            <a:ext cx="1080000" cy="360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txBody>
          <a:bodyPr wrap="square" lIns="36000" rIns="36000" rtlCol="0" anchor="ctr" anchorCtr="0">
            <a:no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TW" sz="160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0037FDC0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627698"/>
              </p:ext>
            </p:extLst>
          </p:nvPr>
        </p:nvGraphicFramePr>
        <p:xfrm>
          <a:off x="2412000" y="2889000"/>
          <a:ext cx="144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0037FDC0</a:t>
                      </a:r>
                      <a:endParaRPr lang="en-US" altLang="zh-TW" sz="1600" b="0" dirty="0" smtClean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直線單箭頭接點 4"/>
          <p:cNvCxnSpPr/>
          <p:nvPr/>
        </p:nvCxnSpPr>
        <p:spPr>
          <a:xfrm flipV="1">
            <a:off x="2592000" y="3249000"/>
            <a:ext cx="0" cy="14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0593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When to Call a Copy Constructor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8000" lvl="0" indent="0">
              <a:buClr>
                <a:srgbClr val="2DA2BF"/>
              </a:buClr>
              <a:buNone/>
            </a:pPr>
            <a:r>
              <a:rPr lang="en-US" altLang="zh-TW" sz="23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following cases may result in a call to a copy constructor:</a:t>
            </a:r>
          </a:p>
          <a:p>
            <a:pPr lvl="0">
              <a:spcBef>
                <a:spcPts val="1800"/>
              </a:spcBef>
              <a:buClr>
                <a:srgbClr val="2DA2BF"/>
              </a:buClr>
            </a:pPr>
            <a:r>
              <a:rPr lang="en-US" altLang="zh-TW" sz="23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When an object is returned by value</a:t>
            </a:r>
          </a:p>
          <a:p>
            <a:pPr lvl="0">
              <a:buClr>
                <a:srgbClr val="2DA2BF"/>
              </a:buClr>
            </a:pPr>
            <a:r>
              <a:rPr lang="en-US" altLang="zh-TW" sz="23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When an object is passed (to a function) by value as an argument</a:t>
            </a:r>
          </a:p>
          <a:p>
            <a:pPr lvl="0">
              <a:buClr>
                <a:srgbClr val="2DA2BF"/>
              </a:buClr>
            </a:pPr>
            <a:r>
              <a:rPr lang="en-US" altLang="zh-TW" sz="23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When an object is placed in a 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initializer </a:t>
            </a:r>
            <a:r>
              <a:rPr lang="en-US" altLang="zh-TW" sz="23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</a:p>
          <a:p>
            <a:pPr marL="108000" lvl="0" indent="0">
              <a:spcBef>
                <a:spcPts val="1800"/>
              </a:spcBef>
              <a:buClr>
                <a:srgbClr val="2DA2BF"/>
              </a:buClr>
              <a:buNone/>
            </a:pPr>
            <a:r>
              <a:rPr lang="en-US" altLang="zh-TW" sz="23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These cases are collectively called </a:t>
            </a:r>
            <a:r>
              <a:rPr lang="en-US" altLang="zh-TW" sz="23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copy-initialization</a:t>
            </a:r>
            <a:r>
              <a:rPr lang="en-US" altLang="zh-TW" sz="23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and are equivalent to: </a:t>
            </a:r>
            <a:r>
              <a:rPr lang="en-US" altLang="zh-TW" sz="2000" dirty="0">
                <a:solidFill>
                  <a:prstClr val="black"/>
                </a:solidFill>
                <a:latin typeface="Lucida Console" pitchFamily="49" charset="0"/>
                <a:cs typeface="Times New Roman" pitchFamily="18" charset="0"/>
              </a:rPr>
              <a:t>T x = a;</a:t>
            </a:r>
          </a:p>
        </p:txBody>
      </p:sp>
    </p:spTree>
    <p:extLst>
      <p:ext uri="{BB962C8B-B14F-4D97-AF65-F5344CB8AC3E}">
        <p14:creationId xmlns:p14="http://schemas.microsoft.com/office/powerpoint/2010/main" val="414932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251460" y="369000"/>
            <a:ext cx="3600540" cy="4860000"/>
          </a:xfrm>
        </p:spPr>
        <p:txBody>
          <a:bodyPr tIns="0"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( 3, 4,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2021 );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date2(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FF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     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ea typeface="細明體" panose="02020509000000000000" pitchFamily="49" charset="-120"/>
              </a:rPr>
              <a:t>date2.Date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FF0000"/>
                </a:solidFill>
                <a:ea typeface="細明體" panose="02020509000000000000" pitchFamily="49" charset="-120"/>
              </a:rPr>
              <a:t>date1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sz="14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sz="14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::Date(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inputDate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inputDate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inputDate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inputDate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290235"/>
              </p:ext>
            </p:extLst>
          </p:nvPr>
        </p:nvGraphicFramePr>
        <p:xfrm>
          <a:off x="2232000" y="1629000"/>
          <a:ext cx="144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219933"/>
              </p:ext>
            </p:extLst>
          </p:nvPr>
        </p:nvGraphicFramePr>
        <p:xfrm>
          <a:off x="2232000" y="3249000"/>
          <a:ext cx="144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直線單箭頭接點 4"/>
          <p:cNvCxnSpPr>
            <a:stCxn id="3" idx="2"/>
            <a:endCxn id="4" idx="0"/>
          </p:cNvCxnSpPr>
          <p:nvPr/>
        </p:nvCxnSpPr>
        <p:spPr>
          <a:xfrm>
            <a:off x="2952000" y="1989000"/>
            <a:ext cx="0" cy="1260000"/>
          </a:xfrm>
          <a:prstGeom prst="straightConnector1">
            <a:avLst/>
          </a:prstGeom>
          <a:ln w="2540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版面配置區 1"/>
          <p:cNvSpPr txBox="1">
            <a:spLocks/>
          </p:cNvSpPr>
          <p:nvPr/>
        </p:nvSpPr>
        <p:spPr bwMode="auto">
          <a:xfrm>
            <a:off x="4032000" y="4509000"/>
            <a:ext cx="360000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lvl1pPr marL="360000" indent="-360000" algn="l" rtl="0" fontAlgn="base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::Date(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inputDate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month =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inputDate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.month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day =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inputDate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.day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year =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inputDate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.year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10" name="文字版面配置區 1"/>
          <p:cNvSpPr txBox="1">
            <a:spLocks/>
          </p:cNvSpPr>
          <p:nvPr/>
        </p:nvSpPr>
        <p:spPr bwMode="auto">
          <a:xfrm>
            <a:off x="2952000" y="2349000"/>
            <a:ext cx="30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6800" rIns="91440" bIns="45720" numCol="1" anchor="t" anchorCtr="0" compatLnSpc="1">
            <a:prstTxWarp prst="textNoShape">
              <a:avLst/>
            </a:prstTxWarp>
          </a:bodyPr>
          <a:lstStyle>
            <a:lvl1pPr marL="360000" indent="-360000" algn="l" rtl="0" fontAlgn="base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inputDate.Date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date1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647350"/>
              </p:ext>
            </p:extLst>
          </p:nvPr>
        </p:nvGraphicFramePr>
        <p:xfrm>
          <a:off x="4572000" y="2709000"/>
          <a:ext cx="144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661160"/>
              </p:ext>
            </p:extLst>
          </p:nvPr>
        </p:nvGraphicFramePr>
        <p:xfrm>
          <a:off x="6012000" y="4149000"/>
          <a:ext cx="1440000" cy="3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直線單箭頭接點 12"/>
          <p:cNvCxnSpPr>
            <a:stCxn id="11" idx="2"/>
            <a:endCxn id="12" idx="0"/>
          </p:cNvCxnSpPr>
          <p:nvPr/>
        </p:nvCxnSpPr>
        <p:spPr>
          <a:xfrm>
            <a:off x="5292000" y="3069000"/>
            <a:ext cx="1440000" cy="1080000"/>
          </a:xfrm>
          <a:prstGeom prst="straightConnector1">
            <a:avLst/>
          </a:prstGeom>
          <a:ln w="2540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版面配置區 1"/>
          <p:cNvSpPr txBox="1">
            <a:spLocks/>
          </p:cNvSpPr>
          <p:nvPr/>
        </p:nvSpPr>
        <p:spPr bwMode="auto">
          <a:xfrm>
            <a:off x="6012000" y="3429000"/>
            <a:ext cx="30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6800" rIns="91440" bIns="45720" numCol="1" anchor="t" anchorCtr="0" compatLnSpc="1">
            <a:prstTxWarp prst="textNoShape">
              <a:avLst/>
            </a:prstTxWarp>
          </a:bodyPr>
          <a:lstStyle>
            <a:lvl1pPr marL="360000" indent="-360000" algn="l" rtl="0" fontAlgn="base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inputDate.Date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date1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86366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539496" y="404622"/>
            <a:ext cx="6192774" cy="6192774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a( 1, 2 );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b( a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c;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a.add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b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Complex::Complex(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real,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imaginary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r = real;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imaginary;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Complex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pPr lvl="0">
              <a:buClr>
                <a:srgbClr val="2DA2BF"/>
              </a:buClr>
            </a:pP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Complex( </a:t>
            </a:r>
            <a:r>
              <a:rPr lang="fr-FR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double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0.0, </a:t>
            </a:r>
            <a:r>
              <a:rPr lang="fr-FR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double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0.0 );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Complex( Complex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add( Complex right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printComplex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r;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  <a:endParaRPr lang="zh-TW" altLang="en-US" dirty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8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7021317"/>
              </p:ext>
            </p:extLst>
          </p:nvPr>
        </p:nvGraphicFramePr>
        <p:xfrm>
          <a:off x="6012180" y="404622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9151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539496" y="404622"/>
            <a:ext cx="6192774" cy="6192774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a( 1, 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a.Complex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1, 2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b( a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c;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a.add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b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Complex::Complex(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real,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imaginary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r = real;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imaginary;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Complex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pPr lvl="0">
              <a:buClr>
                <a:srgbClr val="2DA2BF"/>
              </a:buClr>
            </a:pP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Complex( </a:t>
            </a:r>
            <a:r>
              <a:rPr lang="fr-FR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double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0.0, </a:t>
            </a:r>
            <a:r>
              <a:rPr lang="fr-FR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double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0.0 );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Complex( Complex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add( Complex right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printComplex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r;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  <a:endParaRPr lang="zh-TW" altLang="en-US" dirty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8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9520873"/>
              </p:ext>
            </p:extLst>
          </p:nvPr>
        </p:nvGraphicFramePr>
        <p:xfrm>
          <a:off x="6012180" y="404622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3956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539496" y="404622"/>
            <a:ext cx="6192774" cy="6192774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a( 1, 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a.Complex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1, 2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b( a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c;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a.add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b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Complex::Complex(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real,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imaginary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r = real;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imaginary;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Complex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pPr lvl="0">
              <a:buClr>
                <a:srgbClr val="2DA2BF"/>
              </a:buClr>
            </a:pP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Complex( </a:t>
            </a:r>
            <a:r>
              <a:rPr lang="fr-FR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double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0.0, </a:t>
            </a:r>
            <a:r>
              <a:rPr lang="fr-FR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double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0.0 );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Complex( Complex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add( Complex right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printComplex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r;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  <a:endParaRPr lang="zh-TW" altLang="en-US" dirty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8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6514400"/>
              </p:ext>
            </p:extLst>
          </p:nvPr>
        </p:nvGraphicFramePr>
        <p:xfrm>
          <a:off x="6012180" y="404622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034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"/>
          </p:nvPr>
        </p:nvSpPr>
        <p:spPr>
          <a:xfrm>
            <a:off x="432000" y="549000"/>
            <a:ext cx="3960000" cy="4680000"/>
          </a:xfrm>
          <a:ln w="19050">
            <a:solidFill>
              <a:schemeClr val="tx1"/>
            </a:solidFill>
            <a:prstDash val="solid"/>
          </a:ln>
        </p:spPr>
        <p:txBody>
          <a:bodyPr/>
          <a:lstStyle/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print();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year{};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month{};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day{};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endParaRPr lang="en-US" altLang="zh-TW" sz="15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t;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= time( 0 );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&amp;t, &amp;</a:t>
            </a:r>
            <a:r>
              <a:rPr lang="en-US" altLang="zh-TW" sz="15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sz="15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today;</a:t>
            </a:r>
            <a:endParaRPr lang="zh-TW" altLang="en-US" sz="15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today.year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sz="15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t.tm_year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+ 1900;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today.month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sz="15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t.tm_mon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+ 1;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today.day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sz="15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t.tm_mday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sz="15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today.print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500" dirty="0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4"/>
          </p:nvPr>
        </p:nvSpPr>
        <p:spPr>
          <a:xfrm>
            <a:off x="4752000" y="549000"/>
            <a:ext cx="3960000" cy="4680000"/>
          </a:xfrm>
          <a:ln w="19050">
            <a:solidFill>
              <a:schemeClr val="tx1"/>
            </a:solidFill>
            <a:prstDash val="solid"/>
          </a:ln>
        </p:spPr>
        <p:txBody>
          <a:bodyPr/>
          <a:lstStyle/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year{};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month{};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day{};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print( </a:t>
            </a:r>
            <a:r>
              <a:rPr lang="en-US" altLang="zh-TW" sz="1500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808080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t;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= time( 0 );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&amp;t, 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today;</a:t>
            </a:r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today.year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sz="15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t.tm_year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+ 1900;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today.month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sz="15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t.tm_mon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+ 1;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today.day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sz="15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t.tm_mday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print( today );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05843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539496" y="404622"/>
            <a:ext cx="5184648" cy="6048756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a( 1, 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a.Complex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( 1, 2 )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b( a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a.add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b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Complex::Complex( Complex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r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Complex::add(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sum;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</a:t>
            </a:r>
          </a:p>
        </p:txBody>
      </p:sp>
      <p:graphicFrame>
        <p:nvGraphicFramePr>
          <p:cNvPr id="4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1541249"/>
              </p:ext>
            </p:extLst>
          </p:nvPr>
        </p:nvGraphicFramePr>
        <p:xfrm>
          <a:off x="6012180" y="404622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7638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539496" y="404622"/>
            <a:ext cx="5184648" cy="6048756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a( 1, 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a.Complex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( 1, 2 )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b( a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a.add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b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Complex::Complex( Complex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r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Complex::add(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sum;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</a:t>
            </a:r>
          </a:p>
        </p:txBody>
      </p:sp>
      <p:graphicFrame>
        <p:nvGraphicFramePr>
          <p:cNvPr id="4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6014096"/>
              </p:ext>
            </p:extLst>
          </p:nvPr>
        </p:nvGraphicFramePr>
        <p:xfrm>
          <a:off x="6012180" y="404622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647706"/>
              </p:ext>
            </p:extLst>
          </p:nvPr>
        </p:nvGraphicFramePr>
        <p:xfrm>
          <a:off x="6012180" y="1412748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9922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539496" y="404622"/>
            <a:ext cx="5184648" cy="6048756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a( 1, 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a.Complex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( 1, 2 )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b( a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a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a.add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b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Complex::Complex( Complex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r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Complex::add(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sum;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</a:t>
            </a:r>
          </a:p>
        </p:txBody>
      </p:sp>
      <p:graphicFrame>
        <p:nvGraphicFramePr>
          <p:cNvPr id="4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9110356"/>
              </p:ext>
            </p:extLst>
          </p:nvPr>
        </p:nvGraphicFramePr>
        <p:xfrm>
          <a:off x="6012180" y="404622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7774871"/>
              </p:ext>
            </p:extLst>
          </p:nvPr>
        </p:nvGraphicFramePr>
        <p:xfrm>
          <a:off x="6012180" y="1412748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72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539496" y="404622"/>
            <a:ext cx="5184648" cy="6048756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a( 1, 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a.Complex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( 1, 2 )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b( a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a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a.add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b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Complex::Complex( Complex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r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Complex::add(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sum;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</a:t>
            </a:r>
          </a:p>
        </p:txBody>
      </p:sp>
      <p:graphicFrame>
        <p:nvGraphicFramePr>
          <p:cNvPr id="4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7370553"/>
              </p:ext>
            </p:extLst>
          </p:nvPr>
        </p:nvGraphicFramePr>
        <p:xfrm>
          <a:off x="6012180" y="404622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062275"/>
              </p:ext>
            </p:extLst>
          </p:nvPr>
        </p:nvGraphicFramePr>
        <p:xfrm>
          <a:off x="6012180" y="1412748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8297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539496" y="404622"/>
            <a:ext cx="5184648" cy="6048756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a( 1, 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a.Complex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( 1, 2 )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b( a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a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a.add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b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Complex::Complex( Complex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r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Complex::add(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sum;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</a:t>
            </a:r>
          </a:p>
        </p:txBody>
      </p:sp>
      <p:graphicFrame>
        <p:nvGraphicFramePr>
          <p:cNvPr id="4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1779361"/>
              </p:ext>
            </p:extLst>
          </p:nvPr>
        </p:nvGraphicFramePr>
        <p:xfrm>
          <a:off x="6012180" y="404622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168899"/>
              </p:ext>
            </p:extLst>
          </p:nvPr>
        </p:nvGraphicFramePr>
        <p:xfrm>
          <a:off x="6012180" y="1412748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8775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539496" y="404622"/>
            <a:ext cx="5184648" cy="6048756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a( 1, 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a.Complex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( 1, 2 )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b( a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a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a.add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b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Complex::Complex( Complex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r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Complex::add(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sum;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</a:t>
            </a:r>
          </a:p>
        </p:txBody>
      </p:sp>
      <p:graphicFrame>
        <p:nvGraphicFramePr>
          <p:cNvPr id="4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0650612"/>
              </p:ext>
            </p:extLst>
          </p:nvPr>
        </p:nvGraphicFramePr>
        <p:xfrm>
          <a:off x="6012180" y="404622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5812044"/>
              </p:ext>
            </p:extLst>
          </p:nvPr>
        </p:nvGraphicFramePr>
        <p:xfrm>
          <a:off x="6012180" y="1412748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6834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539496" y="404622"/>
            <a:ext cx="5184648" cy="6048756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a( 1, 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a.Complex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( 1, 2 )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b( a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a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c;   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c.Complex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a.add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b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Complex::Complex( Complex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r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Complex::add(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sum;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</a:t>
            </a:r>
          </a:p>
        </p:txBody>
      </p:sp>
      <p:graphicFrame>
        <p:nvGraphicFramePr>
          <p:cNvPr id="4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4971492"/>
              </p:ext>
            </p:extLst>
          </p:nvPr>
        </p:nvGraphicFramePr>
        <p:xfrm>
          <a:off x="6012180" y="404622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9812325"/>
              </p:ext>
            </p:extLst>
          </p:nvPr>
        </p:nvGraphicFramePr>
        <p:xfrm>
          <a:off x="7452360" y="2420874"/>
          <a:ext cx="1152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4899418"/>
              </p:ext>
            </p:extLst>
          </p:nvPr>
        </p:nvGraphicFramePr>
        <p:xfrm>
          <a:off x="6012180" y="1412748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2115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539496" y="404622"/>
            <a:ext cx="5184648" cy="6048756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a( 1, 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a.Complex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( 1, 2 )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b( a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a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c;   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c.Complex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a.add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b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Complex::Complex( Complex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r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Complex::add(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sum;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</a:t>
            </a:r>
          </a:p>
        </p:txBody>
      </p:sp>
      <p:graphicFrame>
        <p:nvGraphicFramePr>
          <p:cNvPr id="4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6447074"/>
              </p:ext>
            </p:extLst>
          </p:nvPr>
        </p:nvGraphicFramePr>
        <p:xfrm>
          <a:off x="6012180" y="404622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6743574"/>
              </p:ext>
            </p:extLst>
          </p:nvPr>
        </p:nvGraphicFramePr>
        <p:xfrm>
          <a:off x="7452360" y="2420874"/>
          <a:ext cx="1152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790781"/>
              </p:ext>
            </p:extLst>
          </p:nvPr>
        </p:nvGraphicFramePr>
        <p:xfrm>
          <a:off x="6012180" y="1412748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1703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539496" y="404622"/>
            <a:ext cx="5184648" cy="6048756"/>
          </a:xfrm>
        </p:spPr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a( 1, 2 );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a.Complex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( 1, 2 )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b( a );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a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c;       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c.Complex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a.add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b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Complex::Complex( Complex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r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Complex::add(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sum;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</a:t>
            </a:r>
          </a:p>
        </p:txBody>
      </p:sp>
      <p:graphicFrame>
        <p:nvGraphicFramePr>
          <p:cNvPr id="4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7588996"/>
              </p:ext>
            </p:extLst>
          </p:nvPr>
        </p:nvGraphicFramePr>
        <p:xfrm>
          <a:off x="6012180" y="404622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9275028"/>
              </p:ext>
            </p:extLst>
          </p:nvPr>
        </p:nvGraphicFramePr>
        <p:xfrm>
          <a:off x="7452360" y="2420874"/>
          <a:ext cx="1152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7332158"/>
              </p:ext>
            </p:extLst>
          </p:nvPr>
        </p:nvGraphicFramePr>
        <p:xfrm>
          <a:off x="6012180" y="1412748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0798090"/>
              </p:ext>
            </p:extLst>
          </p:nvPr>
        </p:nvGraphicFramePr>
        <p:xfrm>
          <a:off x="7020306" y="4437126"/>
          <a:ext cx="1584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89873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539496" y="404622"/>
            <a:ext cx="5184648" cy="6048756"/>
          </a:xfrm>
        </p:spPr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a( 1, 2 );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a.Complex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( 1, 2 )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b( a );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a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c;       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c.Complex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a.add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b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Complex::Complex( Complex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r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Complex right( b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FF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Complex::add(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                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right.Complex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b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sum;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</a:t>
            </a:r>
          </a:p>
        </p:txBody>
      </p:sp>
      <p:graphicFrame>
        <p:nvGraphicFramePr>
          <p:cNvPr id="4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3194392"/>
              </p:ext>
            </p:extLst>
          </p:nvPr>
        </p:nvGraphicFramePr>
        <p:xfrm>
          <a:off x="6012180" y="404622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1153219"/>
              </p:ext>
            </p:extLst>
          </p:nvPr>
        </p:nvGraphicFramePr>
        <p:xfrm>
          <a:off x="7452360" y="2420874"/>
          <a:ext cx="1152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612545"/>
              </p:ext>
            </p:extLst>
          </p:nvPr>
        </p:nvGraphicFramePr>
        <p:xfrm>
          <a:off x="6012180" y="1412748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8530551"/>
              </p:ext>
            </p:extLst>
          </p:nvPr>
        </p:nvGraphicFramePr>
        <p:xfrm>
          <a:off x="7020306" y="4437126"/>
          <a:ext cx="1584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712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32000" y="1629000"/>
            <a:ext cx="8460000" cy="1620000"/>
          </a:xfrm>
        </p:spPr>
        <p:txBody>
          <a:bodyPr/>
          <a:lstStyle/>
          <a:p>
            <a:pPr marL="360000" lvl="0" indent="-360000">
              <a:spcBef>
                <a:spcPts val="1200"/>
              </a:spcBef>
              <a:buClr>
                <a:srgbClr val="2DA2BF"/>
              </a:buClr>
            </a:pP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::print() 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 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setfill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'0'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( 4 )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year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( 2 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month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( 2 )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day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4"/>
          </p:nvPr>
        </p:nvSpPr>
        <p:spPr>
          <a:xfrm>
            <a:off x="432000" y="3609000"/>
            <a:ext cx="8459999" cy="1620000"/>
          </a:xfrm>
        </p:spPr>
        <p:txBody>
          <a:bodyPr/>
          <a:lstStyle/>
          <a:p>
            <a:pPr marL="360000" lvl="0" indent="-360000">
              <a:spcBef>
                <a:spcPts val="60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print(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setfill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.year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.month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.day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marL="360000" lvl="0" indent="-360000">
              <a:spcBef>
                <a:spcPts val="0"/>
              </a:spcBef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11846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539496" y="404622"/>
            <a:ext cx="5184648" cy="6048756"/>
          </a:xfrm>
        </p:spPr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a( 1, 2 );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a.Complex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( 1, 2 )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b( a );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a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c;       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c.Complex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a.add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b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Complex::Complex( Complex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r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Complex::add(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                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right.Complex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b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sum;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</a:t>
            </a:r>
          </a:p>
        </p:txBody>
      </p:sp>
      <p:graphicFrame>
        <p:nvGraphicFramePr>
          <p:cNvPr id="4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8839506"/>
              </p:ext>
            </p:extLst>
          </p:nvPr>
        </p:nvGraphicFramePr>
        <p:xfrm>
          <a:off x="6012180" y="404622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8184577"/>
              </p:ext>
            </p:extLst>
          </p:nvPr>
        </p:nvGraphicFramePr>
        <p:xfrm>
          <a:off x="7452360" y="2420874"/>
          <a:ext cx="1152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7282246"/>
              </p:ext>
            </p:extLst>
          </p:nvPr>
        </p:nvGraphicFramePr>
        <p:xfrm>
          <a:off x="6012180" y="1412748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1051079"/>
              </p:ext>
            </p:extLst>
          </p:nvPr>
        </p:nvGraphicFramePr>
        <p:xfrm>
          <a:off x="7020306" y="4437126"/>
          <a:ext cx="1584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7863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539496" y="404622"/>
            <a:ext cx="5184648" cy="6048756"/>
          </a:xfrm>
        </p:spPr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a( 1, 2 );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a.Complex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( 1, 2 )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b( a );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a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c;       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c.Complex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a.add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b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Complex::Complex( Complex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r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Complex::add(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                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right.Complex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b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sum;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</a:t>
            </a:r>
          </a:p>
        </p:txBody>
      </p:sp>
      <p:graphicFrame>
        <p:nvGraphicFramePr>
          <p:cNvPr id="4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965343"/>
              </p:ext>
            </p:extLst>
          </p:nvPr>
        </p:nvGraphicFramePr>
        <p:xfrm>
          <a:off x="6012180" y="404622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4138930"/>
              </p:ext>
            </p:extLst>
          </p:nvPr>
        </p:nvGraphicFramePr>
        <p:xfrm>
          <a:off x="7452360" y="2420874"/>
          <a:ext cx="1152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3111572"/>
              </p:ext>
            </p:extLst>
          </p:nvPr>
        </p:nvGraphicFramePr>
        <p:xfrm>
          <a:off x="6012180" y="1412748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8785533"/>
              </p:ext>
            </p:extLst>
          </p:nvPr>
        </p:nvGraphicFramePr>
        <p:xfrm>
          <a:off x="7020306" y="4437126"/>
          <a:ext cx="1584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5818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539496" y="404622"/>
            <a:ext cx="5184648" cy="6048756"/>
          </a:xfrm>
        </p:spPr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a( 1, 2 );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a.Complex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( 1, 2 )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b( a );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a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c;       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c.Complex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a.add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b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Complex::Complex( Complex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r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Complex::add(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                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right.Complex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b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sum;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</a:t>
            </a:r>
          </a:p>
        </p:txBody>
      </p:sp>
      <p:graphicFrame>
        <p:nvGraphicFramePr>
          <p:cNvPr id="4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4177370"/>
              </p:ext>
            </p:extLst>
          </p:nvPr>
        </p:nvGraphicFramePr>
        <p:xfrm>
          <a:off x="6012180" y="404622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4283019"/>
              </p:ext>
            </p:extLst>
          </p:nvPr>
        </p:nvGraphicFramePr>
        <p:xfrm>
          <a:off x="7452360" y="2420874"/>
          <a:ext cx="1152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1164757"/>
              </p:ext>
            </p:extLst>
          </p:nvPr>
        </p:nvGraphicFramePr>
        <p:xfrm>
          <a:off x="6012180" y="1412748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9834515"/>
              </p:ext>
            </p:extLst>
          </p:nvPr>
        </p:nvGraphicFramePr>
        <p:xfrm>
          <a:off x="7020306" y="4437126"/>
          <a:ext cx="1584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18559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539496" y="404622"/>
            <a:ext cx="5184648" cy="6048756"/>
          </a:xfrm>
        </p:spPr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a( 1, 2 );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a.Complex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( 1, 2 )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b( a );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a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c;       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c.Complex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a.add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b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Complex::Complex( Complex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r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Complex::add(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                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right.Complex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b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sum;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</a:t>
            </a:r>
          </a:p>
        </p:txBody>
      </p:sp>
      <p:graphicFrame>
        <p:nvGraphicFramePr>
          <p:cNvPr id="4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3916566"/>
              </p:ext>
            </p:extLst>
          </p:nvPr>
        </p:nvGraphicFramePr>
        <p:xfrm>
          <a:off x="6012180" y="404622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1706175"/>
              </p:ext>
            </p:extLst>
          </p:nvPr>
        </p:nvGraphicFramePr>
        <p:xfrm>
          <a:off x="7452360" y="2420874"/>
          <a:ext cx="1152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2358303"/>
              </p:ext>
            </p:extLst>
          </p:nvPr>
        </p:nvGraphicFramePr>
        <p:xfrm>
          <a:off x="6012180" y="1412748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6066221"/>
              </p:ext>
            </p:extLst>
          </p:nvPr>
        </p:nvGraphicFramePr>
        <p:xfrm>
          <a:off x="7020306" y="4437126"/>
          <a:ext cx="1584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2185337"/>
              </p:ext>
            </p:extLst>
          </p:nvPr>
        </p:nvGraphicFramePr>
        <p:xfrm>
          <a:off x="5724144" y="5445252"/>
          <a:ext cx="288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sum.r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sum.i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66510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539496" y="404622"/>
            <a:ext cx="5184648" cy="6048756"/>
          </a:xfrm>
        </p:spPr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a( 1, 2 );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a.Complex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( 1, 2 )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b( a );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a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c;       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c.Complex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a.add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b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Complex::Complex( Complex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r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Complex::add(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                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right.Complex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b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sum;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</a:t>
            </a:r>
          </a:p>
        </p:txBody>
      </p:sp>
      <p:graphicFrame>
        <p:nvGraphicFramePr>
          <p:cNvPr id="4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4651257"/>
              </p:ext>
            </p:extLst>
          </p:nvPr>
        </p:nvGraphicFramePr>
        <p:xfrm>
          <a:off x="6012180" y="404622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428630"/>
              </p:ext>
            </p:extLst>
          </p:nvPr>
        </p:nvGraphicFramePr>
        <p:xfrm>
          <a:off x="7452360" y="2420874"/>
          <a:ext cx="1152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2087139"/>
              </p:ext>
            </p:extLst>
          </p:nvPr>
        </p:nvGraphicFramePr>
        <p:xfrm>
          <a:off x="6012180" y="1412748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9243774"/>
              </p:ext>
            </p:extLst>
          </p:nvPr>
        </p:nvGraphicFramePr>
        <p:xfrm>
          <a:off x="7020306" y="4437126"/>
          <a:ext cx="1584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2890811"/>
              </p:ext>
            </p:extLst>
          </p:nvPr>
        </p:nvGraphicFramePr>
        <p:xfrm>
          <a:off x="5724144" y="5445252"/>
          <a:ext cx="288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sum.r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sum.i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59129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539496" y="404622"/>
            <a:ext cx="5184648" cy="6048756"/>
          </a:xfrm>
        </p:spPr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a( 1, 2 );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a.Complex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( 1, 2 )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b( a );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a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c;       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c.Complex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a.add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b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Complex::Complex( Complex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r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Complex::add(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                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right.Complex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b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sum;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</a:t>
            </a:r>
          </a:p>
        </p:txBody>
      </p:sp>
      <p:graphicFrame>
        <p:nvGraphicFramePr>
          <p:cNvPr id="4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9601417"/>
              </p:ext>
            </p:extLst>
          </p:nvPr>
        </p:nvGraphicFramePr>
        <p:xfrm>
          <a:off x="6012180" y="404622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0017223"/>
              </p:ext>
            </p:extLst>
          </p:nvPr>
        </p:nvGraphicFramePr>
        <p:xfrm>
          <a:off x="7452360" y="2420874"/>
          <a:ext cx="1152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003347"/>
              </p:ext>
            </p:extLst>
          </p:nvPr>
        </p:nvGraphicFramePr>
        <p:xfrm>
          <a:off x="6012180" y="1412748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3135740"/>
              </p:ext>
            </p:extLst>
          </p:nvPr>
        </p:nvGraphicFramePr>
        <p:xfrm>
          <a:off x="7020306" y="4437126"/>
          <a:ext cx="1584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8908002"/>
              </p:ext>
            </p:extLst>
          </p:nvPr>
        </p:nvGraphicFramePr>
        <p:xfrm>
          <a:off x="5724144" y="5445252"/>
          <a:ext cx="288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sum.r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sum.i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5077058"/>
              </p:ext>
            </p:extLst>
          </p:nvPr>
        </p:nvGraphicFramePr>
        <p:xfrm>
          <a:off x="5580126" y="2420874"/>
          <a:ext cx="1728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noName.r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noName.i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367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539496" y="404622"/>
            <a:ext cx="5184648" cy="6048756"/>
          </a:xfrm>
        </p:spPr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a( 1, 2 );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a.Complex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( 1, 2 )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b( a );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a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c;       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c.Complex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a.add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b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noName.Complex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sum )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Complex::Complex( Complex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r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Complex::add(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                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right.Complex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b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sum;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</a:t>
            </a:r>
          </a:p>
        </p:txBody>
      </p:sp>
      <p:graphicFrame>
        <p:nvGraphicFramePr>
          <p:cNvPr id="4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6229531"/>
              </p:ext>
            </p:extLst>
          </p:nvPr>
        </p:nvGraphicFramePr>
        <p:xfrm>
          <a:off x="6012180" y="404622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9949391"/>
              </p:ext>
            </p:extLst>
          </p:nvPr>
        </p:nvGraphicFramePr>
        <p:xfrm>
          <a:off x="7452360" y="2420874"/>
          <a:ext cx="1152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6971377"/>
              </p:ext>
            </p:extLst>
          </p:nvPr>
        </p:nvGraphicFramePr>
        <p:xfrm>
          <a:off x="6012180" y="1412748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1311881"/>
              </p:ext>
            </p:extLst>
          </p:nvPr>
        </p:nvGraphicFramePr>
        <p:xfrm>
          <a:off x="7020306" y="4437126"/>
          <a:ext cx="1584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7381722"/>
              </p:ext>
            </p:extLst>
          </p:nvPr>
        </p:nvGraphicFramePr>
        <p:xfrm>
          <a:off x="5724144" y="5445252"/>
          <a:ext cx="288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sum.r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sum.i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9954404"/>
              </p:ext>
            </p:extLst>
          </p:nvPr>
        </p:nvGraphicFramePr>
        <p:xfrm>
          <a:off x="5580126" y="2420874"/>
          <a:ext cx="1728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noName.r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noName.i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7877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539496" y="404622"/>
            <a:ext cx="5184648" cy="6048756"/>
          </a:xfrm>
        </p:spPr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a( 1, 2 );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a.Complex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( 1, 2 )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b( a );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a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c;       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c.Complex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a.add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b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noName.Complex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sum )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Complex::Complex( Complex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r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Complex::add(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                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right.Complex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b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sum;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</a:t>
            </a:r>
          </a:p>
        </p:txBody>
      </p:sp>
      <p:graphicFrame>
        <p:nvGraphicFramePr>
          <p:cNvPr id="4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6033856"/>
              </p:ext>
            </p:extLst>
          </p:nvPr>
        </p:nvGraphicFramePr>
        <p:xfrm>
          <a:off x="6012180" y="404622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8932478"/>
              </p:ext>
            </p:extLst>
          </p:nvPr>
        </p:nvGraphicFramePr>
        <p:xfrm>
          <a:off x="7452360" y="2420874"/>
          <a:ext cx="1152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5399156"/>
              </p:ext>
            </p:extLst>
          </p:nvPr>
        </p:nvGraphicFramePr>
        <p:xfrm>
          <a:off x="6012180" y="1412748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2775915"/>
              </p:ext>
            </p:extLst>
          </p:nvPr>
        </p:nvGraphicFramePr>
        <p:xfrm>
          <a:off x="7020306" y="4437126"/>
          <a:ext cx="1584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9318762"/>
              </p:ext>
            </p:extLst>
          </p:nvPr>
        </p:nvGraphicFramePr>
        <p:xfrm>
          <a:off x="5724144" y="5445252"/>
          <a:ext cx="288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sum.r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sum.i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9202556"/>
              </p:ext>
            </p:extLst>
          </p:nvPr>
        </p:nvGraphicFramePr>
        <p:xfrm>
          <a:off x="5580126" y="2420874"/>
          <a:ext cx="1728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noName.r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noName.i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10004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539496" y="404622"/>
            <a:ext cx="5184648" cy="6048756"/>
          </a:xfrm>
        </p:spPr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a( 1, 2 );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a.Complex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( 1, 2 )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b( a );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a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c;       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c.Complex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a.add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b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noName.Complex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sum )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Complex::Complex( Complex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r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Complex::add(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                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right.Complex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b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sum;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</a:t>
            </a:r>
          </a:p>
        </p:txBody>
      </p:sp>
      <p:graphicFrame>
        <p:nvGraphicFramePr>
          <p:cNvPr id="4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2448609"/>
              </p:ext>
            </p:extLst>
          </p:nvPr>
        </p:nvGraphicFramePr>
        <p:xfrm>
          <a:off x="6012180" y="404622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1346670"/>
              </p:ext>
            </p:extLst>
          </p:nvPr>
        </p:nvGraphicFramePr>
        <p:xfrm>
          <a:off x="7452360" y="2420874"/>
          <a:ext cx="1152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5903690"/>
              </p:ext>
            </p:extLst>
          </p:nvPr>
        </p:nvGraphicFramePr>
        <p:xfrm>
          <a:off x="6012180" y="1412748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8116402"/>
              </p:ext>
            </p:extLst>
          </p:nvPr>
        </p:nvGraphicFramePr>
        <p:xfrm>
          <a:off x="7020306" y="4437126"/>
          <a:ext cx="1584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1315917"/>
              </p:ext>
            </p:extLst>
          </p:nvPr>
        </p:nvGraphicFramePr>
        <p:xfrm>
          <a:off x="5724144" y="5445252"/>
          <a:ext cx="288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sum.r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sum.i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6578837"/>
              </p:ext>
            </p:extLst>
          </p:nvPr>
        </p:nvGraphicFramePr>
        <p:xfrm>
          <a:off x="5580126" y="2420874"/>
          <a:ext cx="1728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noName.r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noName.i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61338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539496" y="404622"/>
            <a:ext cx="5184648" cy="6048756"/>
          </a:xfrm>
        </p:spPr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a( 1, 2 );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a.Complex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( 1, 2 )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b( a );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a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c;       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c.Complex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a.add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b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noName.Complex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sum )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Complex::Complex( Complex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r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Complex::add(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                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right.Complex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b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sum;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</a:t>
            </a:r>
          </a:p>
        </p:txBody>
      </p:sp>
      <p:graphicFrame>
        <p:nvGraphicFramePr>
          <p:cNvPr id="4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090309"/>
              </p:ext>
            </p:extLst>
          </p:nvPr>
        </p:nvGraphicFramePr>
        <p:xfrm>
          <a:off x="6012180" y="404622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6421913"/>
              </p:ext>
            </p:extLst>
          </p:nvPr>
        </p:nvGraphicFramePr>
        <p:xfrm>
          <a:off x="7452360" y="2420874"/>
          <a:ext cx="1152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6275527"/>
              </p:ext>
            </p:extLst>
          </p:nvPr>
        </p:nvGraphicFramePr>
        <p:xfrm>
          <a:off x="6012180" y="1412748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9198461"/>
              </p:ext>
            </p:extLst>
          </p:nvPr>
        </p:nvGraphicFramePr>
        <p:xfrm>
          <a:off x="7020306" y="4437126"/>
          <a:ext cx="1584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4470085"/>
              </p:ext>
            </p:extLst>
          </p:nvPr>
        </p:nvGraphicFramePr>
        <p:xfrm>
          <a:off x="5724144" y="5445252"/>
          <a:ext cx="288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sum.r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sum.i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0117867"/>
              </p:ext>
            </p:extLst>
          </p:nvPr>
        </p:nvGraphicFramePr>
        <p:xfrm>
          <a:off x="5580126" y="2420874"/>
          <a:ext cx="1728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noName.r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noName.i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567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Access </a:t>
            </a:r>
            <a:r>
              <a:rPr lang="en-US" dirty="0" smtClean="0"/>
              <a:t>Specifiers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type="body" idx="1"/>
          </p:nvPr>
        </p:nvSpPr>
        <p:spPr>
          <a:xfrm>
            <a:off x="251460" y="1449000"/>
            <a:ext cx="8641080" cy="4680000"/>
          </a:xfrm>
        </p:spPr>
        <p:txBody>
          <a:bodyPr/>
          <a:lstStyle/>
          <a:p>
            <a:r>
              <a:rPr lang="en-US" altLang="zh-TW" i="1" dirty="0">
                <a:solidFill>
                  <a:srgbClr val="0000FF"/>
                </a:solidFill>
                <a:latin typeface="Times New Roman" pitchFamily="18" charset="0"/>
                <a:ea typeface="新細明體" charset="-120"/>
              </a:rPr>
              <a:t>Private members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are members of a class that can not be accessed by the public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</a:t>
            </a:r>
          </a:p>
          <a:p>
            <a:pPr lvl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Private data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members can only be accessed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in member functions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of the class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Private member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functions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can only be called by other member functions of the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class.</a:t>
            </a:r>
            <a:endParaRPr lang="en-US" altLang="zh-TW" dirty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r>
              <a:rPr lang="en-US" altLang="zh-TW" i="1" dirty="0" smtClean="0">
                <a:solidFill>
                  <a:srgbClr val="0000FF"/>
                </a:solidFill>
                <a:latin typeface="Times New Roman" pitchFamily="18" charset="0"/>
                <a:ea typeface="新細明體" charset="-120"/>
              </a:rPr>
              <a:t>Public </a:t>
            </a:r>
            <a:r>
              <a:rPr lang="en-US" altLang="zh-TW" i="1" dirty="0">
                <a:solidFill>
                  <a:srgbClr val="0000FF"/>
                </a:solidFill>
                <a:latin typeface="Times New Roman" pitchFamily="18" charset="0"/>
                <a:ea typeface="新細明體" charset="-120"/>
              </a:rPr>
              <a:t>members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are members of a class that can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be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accessed by the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public.</a:t>
            </a:r>
          </a:p>
          <a:p>
            <a:pPr lvl="1"/>
            <a:r>
              <a:rPr lang="en-US" altLang="zh-TW" dirty="0">
                <a:latin typeface="Times New Roman" pitchFamily="18" charset="0"/>
                <a:ea typeface="新細明體" charset="-120"/>
              </a:rPr>
              <a:t>Public data members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can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be accessed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in global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functions in the program (such as main), and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in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member functions of other classes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Public member functions can be called by global functions in the program (such as main), and by member functions of other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classes.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Make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data members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, and member functions public, unless you have a good reason not to.</a:t>
            </a:r>
            <a:endParaRPr lang="en-US" altLang="zh-TW" sz="23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473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539496" y="404622"/>
            <a:ext cx="5184648" cy="6048756"/>
          </a:xfrm>
        </p:spPr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a( 1, 2 );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a.Complex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( 1, 2 )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b( a );   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b.Complex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a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c;       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c.Complex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a.add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b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noName.Complex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sum )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Complex::Complex( Complex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r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cToCopy.i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Complex::add(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Complex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                     </a:t>
            </a:r>
            <a:r>
              <a:rPr lang="en-US" altLang="zh-TW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right.Complex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b 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Complex sum;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right.i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 </a:t>
            </a:r>
          </a:p>
        </p:txBody>
      </p:sp>
      <p:graphicFrame>
        <p:nvGraphicFramePr>
          <p:cNvPr id="4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6136585"/>
              </p:ext>
            </p:extLst>
          </p:nvPr>
        </p:nvGraphicFramePr>
        <p:xfrm>
          <a:off x="6012180" y="404622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a.i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2001018"/>
              </p:ext>
            </p:extLst>
          </p:nvPr>
        </p:nvGraphicFramePr>
        <p:xfrm>
          <a:off x="7452360" y="2420874"/>
          <a:ext cx="1152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331404"/>
              </p:ext>
            </p:extLst>
          </p:nvPr>
        </p:nvGraphicFramePr>
        <p:xfrm>
          <a:off x="6012180" y="1412748"/>
          <a:ext cx="2592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b.i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0769489"/>
              </p:ext>
            </p:extLst>
          </p:nvPr>
        </p:nvGraphicFramePr>
        <p:xfrm>
          <a:off x="7020306" y="4437126"/>
          <a:ext cx="1584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right.i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0611192"/>
              </p:ext>
            </p:extLst>
          </p:nvPr>
        </p:nvGraphicFramePr>
        <p:xfrm>
          <a:off x="5724144" y="5445252"/>
          <a:ext cx="288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sum.r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cToCopy.i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sum.i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6968334"/>
              </p:ext>
            </p:extLst>
          </p:nvPr>
        </p:nvGraphicFramePr>
        <p:xfrm>
          <a:off x="5580126" y="2420874"/>
          <a:ext cx="1728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noName.r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noName.i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35917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05499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539496" y="548640"/>
            <a:ext cx="8065008" cy="576072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 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~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add(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size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*integer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50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251460" y="1844802"/>
            <a:ext cx="5616702" cy="3744468"/>
          </a:xfrm>
        </p:spPr>
        <p:txBody>
          <a:bodyPr/>
          <a:lstStyle/>
          <a:p>
            <a:pPr marL="0" lvl="0" indent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0" lvl="0" indent="0">
              <a:buClr>
                <a:srgbClr val="2DA2BF"/>
              </a:buClr>
            </a:pP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HugeInteger n1( </a:t>
            </a:r>
            <a:r>
              <a:rPr lang="sv-SE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3 </a:t>
            </a: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marL="0" lvl="0" indent="0">
              <a:buClr>
                <a:srgbClr val="2DA2BF"/>
              </a:buClr>
            </a:pP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HugeInteger n2( </a:t>
            </a:r>
            <a:r>
              <a:rPr lang="sv-SE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5 </a:t>
            </a: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n1.add( n2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FF"/>
              </a:solidFill>
              <a:highlight>
                <a:srgbClr val="FFFFFF"/>
              </a:highlight>
              <a:latin typeface="Lucida Console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marL="0" lvl="0" indent="0">
              <a:buClr>
                <a:srgbClr val="2DA2BF"/>
              </a:buClr>
            </a:pP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da-DK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HugeInteger::HugeInteger( </a:t>
            </a:r>
            <a:r>
              <a:rPr lang="da-DK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da-DK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da-DK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da-DK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 )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size = ( s &gt; 0 ? s : 10 );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integer =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new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size ];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size;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 )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integer[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marL="0" lvl="0" indent="0">
              <a:spcBef>
                <a:spcPts val="200"/>
              </a:spcBef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graphicFrame>
        <p:nvGraphicFramePr>
          <p:cNvPr id="3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9403314"/>
              </p:ext>
            </p:extLst>
          </p:nvPr>
        </p:nvGraphicFramePr>
        <p:xfrm>
          <a:off x="971550" y="260604"/>
          <a:ext cx="5760000" cy="1728000"/>
        </p:xfrm>
        <a:graphic>
          <a:graphicData uri="http://schemas.openxmlformats.org/drawingml/2006/table">
            <a:tbl>
              <a:tblPr/>
              <a:tblGrid>
                <a:gridCol w="36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hugeIntegerToCopy.size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n2.size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hugeIntegerToCopy.integer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n2.integer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n1.size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n1.integer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323554"/>
              </p:ext>
            </p:extLst>
          </p:nvPr>
        </p:nvGraphicFramePr>
        <p:xfrm>
          <a:off x="8316468" y="692658"/>
          <a:ext cx="432000" cy="2160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911364"/>
              </p:ext>
            </p:extLst>
          </p:nvPr>
        </p:nvGraphicFramePr>
        <p:xfrm>
          <a:off x="7452360" y="1556766"/>
          <a:ext cx="432000" cy="1296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6516270" y="908650"/>
            <a:ext cx="180025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516270" y="1772770"/>
            <a:ext cx="93613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8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251460" y="1844802"/>
            <a:ext cx="7344918" cy="4752594"/>
          </a:xfrm>
        </p:spPr>
        <p:txBody>
          <a:bodyPr/>
          <a:lstStyle/>
          <a:p>
            <a:pPr marL="0" lvl="0" indent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0" lvl="0" indent="0">
              <a:buClr>
                <a:srgbClr val="2DA2BF"/>
              </a:buClr>
            </a:pP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HugeInteger n1( </a:t>
            </a:r>
            <a:r>
              <a:rPr lang="sv-SE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3 </a:t>
            </a: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marL="0" lvl="0" indent="0">
              <a:buClr>
                <a:srgbClr val="2DA2BF"/>
              </a:buClr>
            </a:pP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HugeInteger n2( </a:t>
            </a:r>
            <a:r>
              <a:rPr lang="sv-SE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5 </a:t>
            </a: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n1.add( n2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FF"/>
              </a:solidFill>
              <a:highlight>
                <a:srgbClr val="FFFFFF"/>
              </a:highlight>
              <a:latin typeface="Lucida Console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marL="0" lvl="0" indent="0">
              <a:buClr>
                <a:srgbClr val="2DA2BF"/>
              </a:buClr>
            </a:pP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::add(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en-US" altLang="zh-TW" dirty="0">
              <a:solidFill>
                <a:srgbClr val="FF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"member function add\n"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size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hugeIntegerToCopy.size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integer =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new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size ];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size;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integer[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hugeIntegerToCopy.integer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3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9575764"/>
              </p:ext>
            </p:extLst>
          </p:nvPr>
        </p:nvGraphicFramePr>
        <p:xfrm>
          <a:off x="971550" y="260604"/>
          <a:ext cx="5760000" cy="1728000"/>
        </p:xfrm>
        <a:graphic>
          <a:graphicData uri="http://schemas.openxmlformats.org/drawingml/2006/table">
            <a:tbl>
              <a:tblPr/>
              <a:tblGrid>
                <a:gridCol w="36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hugeIntegerToCopy.size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n2.size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hugeIntegerToCopy.integer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n2.integer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n1.size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n1.integer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784021"/>
              </p:ext>
            </p:extLst>
          </p:nvPr>
        </p:nvGraphicFramePr>
        <p:xfrm>
          <a:off x="8316468" y="692658"/>
          <a:ext cx="432000" cy="2160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485743"/>
              </p:ext>
            </p:extLst>
          </p:nvPr>
        </p:nvGraphicFramePr>
        <p:xfrm>
          <a:off x="7452360" y="1556766"/>
          <a:ext cx="432000" cy="1296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6516270" y="908650"/>
            <a:ext cx="180025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516270" y="1772770"/>
            <a:ext cx="93613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10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251460" y="1844802"/>
            <a:ext cx="7344918" cy="4752594"/>
          </a:xfrm>
        </p:spPr>
        <p:txBody>
          <a:bodyPr/>
          <a:lstStyle/>
          <a:p>
            <a:pPr marL="0" lvl="0" indent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0" lvl="0" indent="0">
              <a:buClr>
                <a:srgbClr val="2DA2BF"/>
              </a:buClr>
            </a:pP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HugeInteger n1( </a:t>
            </a:r>
            <a:r>
              <a:rPr lang="sv-SE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3 </a:t>
            </a: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marL="0" lvl="0" indent="0">
              <a:buClr>
                <a:srgbClr val="2DA2BF"/>
              </a:buClr>
            </a:pP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HugeInteger n2( </a:t>
            </a:r>
            <a:r>
              <a:rPr lang="sv-SE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5 </a:t>
            </a: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n1.add( n2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FF"/>
              </a:solidFill>
              <a:highlight>
                <a:srgbClr val="FFFFFF"/>
              </a:highlight>
              <a:latin typeface="Lucida Console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marL="0" lvl="0" indent="0">
              <a:buClr>
                <a:srgbClr val="2DA2BF"/>
              </a:buClr>
            </a:pP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::add(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                 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op2.HugeInteger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n2 )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"member function add\n"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size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hugeIntegerToCopy.size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integer =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new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size ];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size;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integer[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hugeIntegerToCopy.integer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3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637155"/>
              </p:ext>
            </p:extLst>
          </p:nvPr>
        </p:nvGraphicFramePr>
        <p:xfrm>
          <a:off x="971550" y="260604"/>
          <a:ext cx="5760000" cy="1728000"/>
        </p:xfrm>
        <a:graphic>
          <a:graphicData uri="http://schemas.openxmlformats.org/drawingml/2006/table">
            <a:tbl>
              <a:tblPr/>
              <a:tblGrid>
                <a:gridCol w="36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hugeIntegerToCopy.size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n2.size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hugeIntegerToCopy.integer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n2.integer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n1.size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n1.integer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181610"/>
              </p:ext>
            </p:extLst>
          </p:nvPr>
        </p:nvGraphicFramePr>
        <p:xfrm>
          <a:off x="8316468" y="692658"/>
          <a:ext cx="432000" cy="2160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129037"/>
              </p:ext>
            </p:extLst>
          </p:nvPr>
        </p:nvGraphicFramePr>
        <p:xfrm>
          <a:off x="7452360" y="1556766"/>
          <a:ext cx="432000" cy="1296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6516270" y="908650"/>
            <a:ext cx="180025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516270" y="1772770"/>
            <a:ext cx="93613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04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251460" y="1844802"/>
            <a:ext cx="7344918" cy="4752594"/>
          </a:xfrm>
        </p:spPr>
        <p:txBody>
          <a:bodyPr/>
          <a:lstStyle/>
          <a:p>
            <a:pPr marL="0" lvl="0" indent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0" lvl="0" indent="0">
              <a:buClr>
                <a:srgbClr val="2DA2BF"/>
              </a:buClr>
            </a:pP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HugeInteger n1( </a:t>
            </a:r>
            <a:r>
              <a:rPr lang="sv-SE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3 </a:t>
            </a: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marL="0" lvl="0" indent="0">
              <a:buClr>
                <a:srgbClr val="2DA2BF"/>
              </a:buClr>
            </a:pP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HugeInteger n2( </a:t>
            </a:r>
            <a:r>
              <a:rPr lang="sv-SE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5 </a:t>
            </a: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n1.add( n2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FF"/>
              </a:solidFill>
              <a:highlight>
                <a:srgbClr val="FFFFFF"/>
              </a:highlight>
              <a:latin typeface="Lucida Console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marL="0" lvl="0" indent="0">
              <a:buClr>
                <a:srgbClr val="2DA2BF"/>
              </a:buClr>
            </a:pP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::add(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                 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op2.HugeInteger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n2 )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"member function add\n"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size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hugeIntegerToCopy.size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integer =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new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size ];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size;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integer[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hugeIntegerToCopy.integer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3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8822557"/>
              </p:ext>
            </p:extLst>
          </p:nvPr>
        </p:nvGraphicFramePr>
        <p:xfrm>
          <a:off x="971550" y="260604"/>
          <a:ext cx="5760000" cy="1728000"/>
        </p:xfrm>
        <a:graphic>
          <a:graphicData uri="http://schemas.openxmlformats.org/drawingml/2006/table">
            <a:tbl>
              <a:tblPr/>
              <a:tblGrid>
                <a:gridCol w="36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hugeIntegerToCopy.size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n2.size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hugeIntegerToCopy.integer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n2.integer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n1.size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n1.integer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733769"/>
              </p:ext>
            </p:extLst>
          </p:nvPr>
        </p:nvGraphicFramePr>
        <p:xfrm>
          <a:off x="4572000" y="2420874"/>
          <a:ext cx="2160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op2.size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op2.integer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709211"/>
              </p:ext>
            </p:extLst>
          </p:nvPr>
        </p:nvGraphicFramePr>
        <p:xfrm>
          <a:off x="8316468" y="692658"/>
          <a:ext cx="432000" cy="2160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318950"/>
              </p:ext>
            </p:extLst>
          </p:nvPr>
        </p:nvGraphicFramePr>
        <p:xfrm>
          <a:off x="7452360" y="1556766"/>
          <a:ext cx="432000" cy="1296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6516270" y="908650"/>
            <a:ext cx="180025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516270" y="1772770"/>
            <a:ext cx="93613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71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251460" y="1844802"/>
            <a:ext cx="7344918" cy="4752594"/>
          </a:xfrm>
        </p:spPr>
        <p:txBody>
          <a:bodyPr/>
          <a:lstStyle/>
          <a:p>
            <a:pPr marL="0" lvl="0" indent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0" lvl="0" indent="0">
              <a:buClr>
                <a:srgbClr val="2DA2BF"/>
              </a:buClr>
            </a:pP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HugeInteger n1( </a:t>
            </a:r>
            <a:r>
              <a:rPr lang="sv-SE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3 </a:t>
            </a: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marL="0" lvl="0" indent="0">
              <a:buClr>
                <a:srgbClr val="2DA2BF"/>
              </a:buClr>
            </a:pP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HugeInteger n2( </a:t>
            </a:r>
            <a:r>
              <a:rPr lang="sv-SE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5 </a:t>
            </a: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n1.add( n2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FF"/>
              </a:solidFill>
              <a:highlight>
                <a:srgbClr val="FFFFFF"/>
              </a:highlight>
              <a:latin typeface="Lucida Console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marL="0" lvl="0" indent="0">
              <a:buClr>
                <a:srgbClr val="2DA2BF"/>
              </a:buClr>
            </a:pP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::add(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                 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op2.HugeInteger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n2 )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"member function add\n"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size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hugeIntegerToCopy.size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integer =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new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size ];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size;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integer[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hugeIntegerToCopy.integer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3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0168071"/>
              </p:ext>
            </p:extLst>
          </p:nvPr>
        </p:nvGraphicFramePr>
        <p:xfrm>
          <a:off x="971550" y="260604"/>
          <a:ext cx="5760000" cy="1728000"/>
        </p:xfrm>
        <a:graphic>
          <a:graphicData uri="http://schemas.openxmlformats.org/drawingml/2006/table">
            <a:tbl>
              <a:tblPr/>
              <a:tblGrid>
                <a:gridCol w="36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hugeIntegerToCopy.size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n2.size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hugeIntegerToCopy.integer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n2.integer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n1.size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n1.integer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911788"/>
              </p:ext>
            </p:extLst>
          </p:nvPr>
        </p:nvGraphicFramePr>
        <p:xfrm>
          <a:off x="4572000" y="2420874"/>
          <a:ext cx="2160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op2.size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op2.integer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201174"/>
              </p:ext>
            </p:extLst>
          </p:nvPr>
        </p:nvGraphicFramePr>
        <p:xfrm>
          <a:off x="8316468" y="692658"/>
          <a:ext cx="432000" cy="2160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995375"/>
              </p:ext>
            </p:extLst>
          </p:nvPr>
        </p:nvGraphicFramePr>
        <p:xfrm>
          <a:off x="7452360" y="1556766"/>
          <a:ext cx="432000" cy="1296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6516270" y="908650"/>
            <a:ext cx="180025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516270" y="1772770"/>
            <a:ext cx="93613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26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251460" y="1844802"/>
            <a:ext cx="7344918" cy="4752594"/>
          </a:xfrm>
        </p:spPr>
        <p:txBody>
          <a:bodyPr/>
          <a:lstStyle/>
          <a:p>
            <a:pPr marL="0" lvl="0" indent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0" lvl="0" indent="0">
              <a:buClr>
                <a:srgbClr val="2DA2BF"/>
              </a:buClr>
            </a:pP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HugeInteger n1( </a:t>
            </a:r>
            <a:r>
              <a:rPr lang="sv-SE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3 </a:t>
            </a: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marL="0" lvl="0" indent="0">
              <a:buClr>
                <a:srgbClr val="2DA2BF"/>
              </a:buClr>
            </a:pP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HugeInteger n2( </a:t>
            </a:r>
            <a:r>
              <a:rPr lang="sv-SE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5 </a:t>
            </a: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n1.add( n2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FF"/>
              </a:solidFill>
              <a:highlight>
                <a:srgbClr val="FFFFFF"/>
              </a:highlight>
              <a:latin typeface="Lucida Console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marL="0" lvl="0" indent="0">
              <a:buClr>
                <a:srgbClr val="2DA2BF"/>
              </a:buClr>
            </a:pP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::add(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                 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op2.HugeInteger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n2 )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"member function add\n"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size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hugeIntegerToCopy.size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integer =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new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size ];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size;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integer[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hugeIntegerToCopy.integer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3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1490342"/>
              </p:ext>
            </p:extLst>
          </p:nvPr>
        </p:nvGraphicFramePr>
        <p:xfrm>
          <a:off x="971550" y="260604"/>
          <a:ext cx="5760000" cy="1728000"/>
        </p:xfrm>
        <a:graphic>
          <a:graphicData uri="http://schemas.openxmlformats.org/drawingml/2006/table">
            <a:tbl>
              <a:tblPr/>
              <a:tblGrid>
                <a:gridCol w="36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hugeIntegerToCopy.size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n2.size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hugeIntegerToCopy.integer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n2.integer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n1.size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n1.integer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005020"/>
              </p:ext>
            </p:extLst>
          </p:nvPr>
        </p:nvGraphicFramePr>
        <p:xfrm>
          <a:off x="4572000" y="2420874"/>
          <a:ext cx="2160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op2.size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op2.integer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815997"/>
              </p:ext>
            </p:extLst>
          </p:nvPr>
        </p:nvGraphicFramePr>
        <p:xfrm>
          <a:off x="8316468" y="692658"/>
          <a:ext cx="432000" cy="2160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419064"/>
              </p:ext>
            </p:extLst>
          </p:nvPr>
        </p:nvGraphicFramePr>
        <p:xfrm>
          <a:off x="7452360" y="1556766"/>
          <a:ext cx="432000" cy="1296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6516270" y="908650"/>
            <a:ext cx="180025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516270" y="1772770"/>
            <a:ext cx="93613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40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251460" y="1844802"/>
            <a:ext cx="7344918" cy="4752594"/>
          </a:xfrm>
        </p:spPr>
        <p:txBody>
          <a:bodyPr/>
          <a:lstStyle/>
          <a:p>
            <a:pPr marL="0" lvl="0" indent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0" lvl="0" indent="0">
              <a:buClr>
                <a:srgbClr val="2DA2BF"/>
              </a:buClr>
            </a:pP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HugeInteger n1( </a:t>
            </a:r>
            <a:r>
              <a:rPr lang="sv-SE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3 </a:t>
            </a: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marL="0" lvl="0" indent="0">
              <a:buClr>
                <a:srgbClr val="2DA2BF"/>
              </a:buClr>
            </a:pP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HugeInteger n2( </a:t>
            </a:r>
            <a:r>
              <a:rPr lang="sv-SE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5 </a:t>
            </a:r>
            <a:r>
              <a:rPr lang="sv-SE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n1.add( n2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FF"/>
              </a:solidFill>
              <a:highlight>
                <a:srgbClr val="FFFFFF"/>
              </a:highlight>
              <a:latin typeface="Lucida Console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marL="0" lvl="0" indent="0">
              <a:buClr>
                <a:srgbClr val="2DA2BF"/>
              </a:buClr>
            </a:pP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::add(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                      </a:t>
            </a:r>
            <a:r>
              <a:rPr lang="en-US" altLang="zh-TW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op2.HugeInteger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</a:rPr>
              <a:t>( n2 )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"member function add\n"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marL="0" lvl="0" indent="0">
              <a:buClr>
                <a:srgbClr val="2DA2BF"/>
              </a:buClr>
            </a:pP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size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hugeIntegerToCopy.size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integer =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new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size ];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size;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 )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integer[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hugeIntegerToCopy.integer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];</a:t>
            </a:r>
          </a:p>
          <a:p>
            <a:pPr marL="0" lvl="0" indent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3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723917"/>
              </p:ext>
            </p:extLst>
          </p:nvPr>
        </p:nvGraphicFramePr>
        <p:xfrm>
          <a:off x="971550" y="260604"/>
          <a:ext cx="5760000" cy="1728000"/>
        </p:xfrm>
        <a:graphic>
          <a:graphicData uri="http://schemas.openxmlformats.org/drawingml/2006/table">
            <a:tbl>
              <a:tblPr/>
              <a:tblGrid>
                <a:gridCol w="36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hugeIntegerToCopy.size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n2.size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hugeIntegerToCopy.integer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n2.integer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n1.size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n1.integer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577494"/>
              </p:ext>
            </p:extLst>
          </p:nvPr>
        </p:nvGraphicFramePr>
        <p:xfrm>
          <a:off x="4572000" y="2420874"/>
          <a:ext cx="2160000" cy="864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op2.size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op2.integer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203700"/>
              </p:ext>
            </p:extLst>
          </p:nvPr>
        </p:nvGraphicFramePr>
        <p:xfrm>
          <a:off x="8316468" y="692658"/>
          <a:ext cx="432000" cy="2160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620468"/>
              </p:ext>
            </p:extLst>
          </p:nvPr>
        </p:nvGraphicFramePr>
        <p:xfrm>
          <a:off x="7452360" y="1556766"/>
          <a:ext cx="432000" cy="1296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6516270" y="908650"/>
            <a:ext cx="180025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516270" y="1772770"/>
            <a:ext cx="93613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6516270" y="3068950"/>
            <a:ext cx="1368190" cy="43206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375219"/>
              </p:ext>
            </p:extLst>
          </p:nvPr>
        </p:nvGraphicFramePr>
        <p:xfrm>
          <a:off x="7884460" y="3284980"/>
          <a:ext cx="432000" cy="2160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36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DeitelPowerPointTemplate</Template>
  <TotalTime>15323</TotalTime>
  <Words>10884</Words>
  <Application>Microsoft Office PowerPoint</Application>
  <PresentationFormat>如螢幕大小 (4:3)</PresentationFormat>
  <Paragraphs>2897</Paragraphs>
  <Slides>100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100</vt:i4>
      </vt:variant>
    </vt:vector>
  </HeadingPairs>
  <TitlesOfParts>
    <vt:vector size="114" baseType="lpstr">
      <vt:lpstr>細明體</vt:lpstr>
      <vt:lpstr>新細明體</vt:lpstr>
      <vt:lpstr>標楷體</vt:lpstr>
      <vt:lpstr>Arial</vt:lpstr>
      <vt:lpstr>Calibri</vt:lpstr>
      <vt:lpstr>Courier New</vt:lpstr>
      <vt:lpstr>Lucida Console</vt:lpstr>
      <vt:lpstr>Lucida Sans Unicode</vt:lpstr>
      <vt:lpstr>Symbol</vt:lpstr>
      <vt:lpstr>Times New Roman</vt:lpstr>
      <vt:lpstr>Verdana</vt:lpstr>
      <vt:lpstr>Wingdings 2</vt:lpstr>
      <vt:lpstr>Wingdings 3</vt:lpstr>
      <vt:lpstr>Concourse</vt:lpstr>
      <vt:lpstr>Chapter 1  Classes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Access Specifiers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Access Specifiers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Access controls work on a per-class basis</vt:lpstr>
      <vt:lpstr>PowerPoint 簡報</vt:lpstr>
      <vt:lpstr>PowerPoint 簡報</vt:lpstr>
      <vt:lpstr>PowerPoint 簡報</vt:lpstr>
      <vt:lpstr>PowerPoint 簡報</vt:lpstr>
      <vt:lpstr>Constructors</vt:lpstr>
      <vt:lpstr>Data Hiding</vt:lpstr>
      <vt:lpstr>Member-function Name</vt:lpstr>
      <vt:lpstr>Each class becomes a new type</vt:lpstr>
      <vt:lpstr>Do objects contain member functions?</vt:lpstr>
      <vt:lpstr>PowerPoint 簡報</vt:lpstr>
      <vt:lpstr>Constructors with Default Arguments</vt:lpstr>
      <vt:lpstr>PowerPoint 簡報</vt:lpstr>
      <vt:lpstr>PowerPoint 簡報</vt:lpstr>
      <vt:lpstr>PowerPoint 簡報</vt:lpstr>
      <vt:lpstr>Destructors</vt:lpstr>
      <vt:lpstr>When Constructors and Destructors Are Called</vt:lpstr>
      <vt:lpstr>PowerPoint 簡報</vt:lpstr>
      <vt:lpstr>PowerPoint 簡報</vt:lpstr>
      <vt:lpstr>PowerPoint 簡報</vt:lpstr>
      <vt:lpstr>Using Set and Get Functions</vt:lpstr>
      <vt:lpstr>PowerPoint 簡報</vt:lpstr>
      <vt:lpstr>PowerPoint 簡報</vt:lpstr>
      <vt:lpstr>PowerPoint 簡報</vt:lpstr>
      <vt:lpstr>PowerPoint 簡報</vt:lpstr>
      <vt:lpstr>A Subtle Trap — Returning a Reference to a private Data Member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When to Call a Copy Constructor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Classes</dc:title>
  <dc:creator>Windows User</dc:creator>
  <cp:lastModifiedBy>james</cp:lastModifiedBy>
  <cp:revision>610</cp:revision>
  <dcterms:created xsi:type="dcterms:W3CDTF">2010-06-08T18:31:13Z</dcterms:created>
  <dcterms:modified xsi:type="dcterms:W3CDTF">2023-02-12T11:09:23Z</dcterms:modified>
</cp:coreProperties>
</file>