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77"/>
  </p:notesMasterIdLst>
  <p:sldIdLst>
    <p:sldId id="256" r:id="rId2"/>
    <p:sldId id="257" r:id="rId3"/>
    <p:sldId id="258" r:id="rId4"/>
    <p:sldId id="592" r:id="rId5"/>
    <p:sldId id="593" r:id="rId6"/>
    <p:sldId id="594" r:id="rId7"/>
    <p:sldId id="260" r:id="rId8"/>
    <p:sldId id="595" r:id="rId9"/>
    <p:sldId id="596" r:id="rId10"/>
    <p:sldId id="597" r:id="rId11"/>
    <p:sldId id="598" r:id="rId12"/>
    <p:sldId id="600" r:id="rId13"/>
    <p:sldId id="599" r:id="rId14"/>
    <p:sldId id="602" r:id="rId15"/>
    <p:sldId id="603" r:id="rId16"/>
    <p:sldId id="604" r:id="rId17"/>
    <p:sldId id="601" r:id="rId18"/>
    <p:sldId id="605" r:id="rId19"/>
    <p:sldId id="606" r:id="rId20"/>
    <p:sldId id="607" r:id="rId21"/>
    <p:sldId id="608" r:id="rId22"/>
    <p:sldId id="609" r:id="rId23"/>
    <p:sldId id="610" r:id="rId24"/>
    <p:sldId id="586" r:id="rId25"/>
    <p:sldId id="263" r:id="rId26"/>
    <p:sldId id="611" r:id="rId27"/>
    <p:sldId id="612" r:id="rId28"/>
    <p:sldId id="613" r:id="rId29"/>
    <p:sldId id="614" r:id="rId30"/>
    <p:sldId id="615" r:id="rId31"/>
    <p:sldId id="570" r:id="rId32"/>
    <p:sldId id="616" r:id="rId33"/>
    <p:sldId id="617" r:id="rId34"/>
    <p:sldId id="267" r:id="rId35"/>
    <p:sldId id="269" r:id="rId36"/>
    <p:sldId id="656" r:id="rId37"/>
    <p:sldId id="273" r:id="rId38"/>
    <p:sldId id="494" r:id="rId39"/>
    <p:sldId id="618" r:id="rId40"/>
    <p:sldId id="619" r:id="rId41"/>
    <p:sldId id="620" r:id="rId42"/>
    <p:sldId id="621" r:id="rId43"/>
    <p:sldId id="622" r:id="rId44"/>
    <p:sldId id="623" r:id="rId45"/>
    <p:sldId id="625" r:id="rId46"/>
    <p:sldId id="627" r:id="rId47"/>
    <p:sldId id="626" r:id="rId48"/>
    <p:sldId id="628" r:id="rId49"/>
    <p:sldId id="629" r:id="rId50"/>
    <p:sldId id="630" r:id="rId51"/>
    <p:sldId id="631" r:id="rId52"/>
    <p:sldId id="639" r:id="rId53"/>
    <p:sldId id="632" r:id="rId54"/>
    <p:sldId id="633" r:id="rId55"/>
    <p:sldId id="634" r:id="rId56"/>
    <p:sldId id="635" r:id="rId57"/>
    <p:sldId id="636" r:id="rId58"/>
    <p:sldId id="637" r:id="rId59"/>
    <p:sldId id="441" r:id="rId60"/>
    <p:sldId id="640" r:id="rId61"/>
    <p:sldId id="641" r:id="rId62"/>
    <p:sldId id="642" r:id="rId63"/>
    <p:sldId id="643" r:id="rId64"/>
    <p:sldId id="644" r:id="rId65"/>
    <p:sldId id="645" r:id="rId66"/>
    <p:sldId id="646" r:id="rId67"/>
    <p:sldId id="647" r:id="rId68"/>
    <p:sldId id="648" r:id="rId69"/>
    <p:sldId id="649" r:id="rId70"/>
    <p:sldId id="650" r:id="rId71"/>
    <p:sldId id="651" r:id="rId72"/>
    <p:sldId id="652" r:id="rId73"/>
    <p:sldId id="653" r:id="rId74"/>
    <p:sldId id="654" r:id="rId75"/>
    <p:sldId id="655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9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FF"/>
    <a:srgbClr val="66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6" autoAdjust="0"/>
    <p:restoredTop sz="94660"/>
  </p:normalViewPr>
  <p:slideViewPr>
    <p:cSldViewPr showGuides="1">
      <p:cViewPr varScale="1">
        <p:scale>
          <a:sx n="95" d="100"/>
          <a:sy n="95" d="100"/>
        </p:scale>
        <p:origin x="178" y="77"/>
      </p:cViewPr>
      <p:guideLst>
        <p:guide orient="horz" pos="3249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2242735-976B-4F7A-B9ED-B98DD4870507}" type="datetimeFigureOut">
              <a:rPr lang="en-US" altLang="zh-TW"/>
              <a:pPr/>
              <a:t>2/20/2023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F1F0AAC-FE1F-4CAD-AAED-CE08CB7F46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25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2000" y="2709000"/>
            <a:ext cx="7920000" cy="1440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97872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549000"/>
            <a:ext cx="7920000" cy="1260345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2000" y="2709000"/>
            <a:ext cx="8640000" cy="378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8356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000" y="729000"/>
            <a:ext cx="8460000" cy="252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132000" y="3249000"/>
            <a:ext cx="4320000" cy="324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1168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000" y="369000"/>
            <a:ext cx="8640000" cy="378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72000" y="4329000"/>
            <a:ext cx="7920000" cy="2340000"/>
          </a:xfrm>
          <a:ln>
            <a:noFill/>
          </a:ln>
        </p:spPr>
        <p:txBody>
          <a:bodyPr lIns="36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3552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2000" y="549000"/>
            <a:ext cx="8280000" cy="306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412000" y="4509000"/>
            <a:ext cx="4320000" cy="180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9097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60" y="548999"/>
            <a:ext cx="4860540" cy="5580001"/>
          </a:xfr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32000" y="909000"/>
            <a:ext cx="2339999" cy="1440000"/>
          </a:xfr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3"/>
          <p:cNvSpPr>
            <a:spLocks noGrp="1"/>
          </p:cNvSpPr>
          <p:nvPr>
            <p:ph sz="half" idx="10"/>
          </p:nvPr>
        </p:nvSpPr>
        <p:spPr>
          <a:xfrm>
            <a:off x="4752000" y="3077964"/>
            <a:ext cx="4140517" cy="2871036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415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10345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10801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48" y="1448747"/>
            <a:ext cx="8641104" cy="50406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88586"/>
            <a:ext cx="8641080" cy="6480828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8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576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48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5580000" cy="576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2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69" y="980983"/>
            <a:ext cx="6480045" cy="5328038"/>
          </a:xfrm>
        </p:spPr>
        <p:txBody>
          <a:bodyPr/>
          <a:lstStyle>
            <a:lvl1pPr marL="360000" indent="-360000">
              <a:buNone/>
              <a:defRPr sz="18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34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60" y="1449000"/>
            <a:ext cx="4320540" cy="486036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2000" y="1629000"/>
            <a:ext cx="4860000" cy="198009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415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549000"/>
            <a:ext cx="3420000" cy="3240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00" y="549000"/>
            <a:ext cx="3420000" cy="3240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32000" y="4148999"/>
            <a:ext cx="5400000" cy="216000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sz="half" idx="11"/>
          </p:nvPr>
        </p:nvSpPr>
        <p:spPr>
          <a:xfrm>
            <a:off x="6012000" y="4149000"/>
            <a:ext cx="2700000" cy="2160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8653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1080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1471" y="1448748"/>
            <a:ext cx="8281058" cy="4860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5" r:id="rId2"/>
    <p:sldLayoutId id="2147483760" r:id="rId3"/>
    <p:sldLayoutId id="2147483761" r:id="rId4"/>
    <p:sldLayoutId id="2147483771" r:id="rId5"/>
    <p:sldLayoutId id="2147483774" r:id="rId6"/>
    <p:sldLayoutId id="2147483770" r:id="rId7"/>
    <p:sldLayoutId id="2147483762" r:id="rId8"/>
    <p:sldLayoutId id="2147483773" r:id="rId9"/>
    <p:sldLayoutId id="2147483769" r:id="rId10"/>
    <p:sldLayoutId id="2147483776" r:id="rId11"/>
    <p:sldLayoutId id="2147483775" r:id="rId12"/>
    <p:sldLayoutId id="2147483772" r:id="rId13"/>
    <p:sldLayoutId id="2147483767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</a:rPr>
              <a:t>Chapter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Classes: A Deeper 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the radius: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radius &lt; 0.0 )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radius cannot be negative"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circle( radius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"Radius: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circle.getRadius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"Area: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circle.getArea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"Diameter: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circle.getDiameter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"Circumference: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circle.getCircumference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13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::Circle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radius 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&gt;= 0.0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0.0;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3.141592653589793238462643383279502884197169399;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error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getArea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pi * radius *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getDiameter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 *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getCircumference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2 * pi *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90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2000" y="1449000"/>
            <a:ext cx="3960000" cy="4860367"/>
          </a:xfrm>
        </p:spPr>
        <p:txBody>
          <a:bodyPr/>
          <a:lstStyle/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Circle(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pi;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::Circle()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radius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circle( radius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752000" y="1629000"/>
            <a:ext cx="3960000" cy="198009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pi;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radius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8898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2000" y="1449000"/>
            <a:ext cx="4320540" cy="4860367"/>
          </a:xfrm>
        </p:spPr>
        <p:txBody>
          <a:bodyPr/>
          <a:lstStyle/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Circle(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pi;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::Circle(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radius(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0.0 ),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pi(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circle( radius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3852000" y="1629001"/>
            <a:ext cx="4860000" cy="144000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1200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41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B(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69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6300000" cy="306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a( 1, counter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b( 2, counter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4" name="Text Box 57"/>
          <p:cNvSpPr txBox="1">
            <a:spLocks noChangeArrowheads="1"/>
          </p:cNvSpPr>
          <p:nvPr/>
        </p:nvSpPr>
        <p:spPr bwMode="auto">
          <a:xfrm>
            <a:off x="3852000" y="3969000"/>
            <a:ext cx="1440184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no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Output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412000" y="4509000"/>
            <a:ext cx="4320000" cy="18000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TW" sz="1600" dirty="0" smtClean="0">
                <a:latin typeface="Lucida Console" panose="020B0609040504020204" pitchFamily="49" charset="0"/>
              </a:rPr>
              <a:t>counter: 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TW" sz="1600" dirty="0" smtClean="0">
                <a:latin typeface="Lucida Console" panose="020B0609040504020204" pitchFamily="49" charset="0"/>
              </a:rPr>
              <a:t>counter: 2</a:t>
            </a:r>
            <a:endParaRPr lang="en-US" altLang="zh-TW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7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marL="360000" lvl="0" indent="-36000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B(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marL="360000" lvl="0" indent="-36000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= 0;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a( 1, counter );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b( 2, counter );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mA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3059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mA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B(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a( 1, counter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b( 2, counter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counter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88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232000" y="549000"/>
            <a:ext cx="2880000" cy="34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000" y="4329000"/>
            <a:ext cx="5400000" cy="1620000"/>
          </a:xfrm>
          <a:prstGeom prst="rect">
            <a:avLst/>
          </a:prstGeom>
        </p:spPr>
        <p:txBody>
          <a:bodyPr lIns="14400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= 0;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a( 1, counter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);   </a:t>
            </a: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a.A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1, counter )</a:t>
            </a: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"counter: 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endl;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46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rIns="90000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2000" y="324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126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000" y="1269000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4572000" y="1629000"/>
            <a:ext cx="720000" cy="162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2"/>
            <a:endCxn id="10" idx="0"/>
          </p:cNvCxnSpPr>
          <p:nvPr/>
        </p:nvCxnSpPr>
        <p:spPr>
          <a:xfrm>
            <a:off x="5472000" y="1629000"/>
            <a:ext cx="0" cy="30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48" y="1412749"/>
            <a:ext cx="8785110" cy="5040630"/>
          </a:xfrm>
        </p:spPr>
        <p:txBody>
          <a:bodyPr>
            <a:normAutofit/>
          </a:bodyPr>
          <a:lstStyle/>
          <a:p>
            <a:r>
              <a:rPr lang="en-US" altLang="zh-TW" sz="20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objects and </a:t>
            </a:r>
            <a:r>
              <a:rPr lang="en-US" altLang="zh-TW" sz="20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 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prevent modifications of objects and enforce the principle of least privilege.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Composition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form of reuse in which a class can have objects of other classes as members.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Friendship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enables a class designer to specify nonmember functions that can access a class’s non-</a:t>
            </a: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members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this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pointer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an implicit argument to each of a class’s non-</a:t>
            </a: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functions.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allows those member functions to access the correct object’s data members and other non-</a:t>
            </a: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232000" y="549000"/>
            <a:ext cx="2880000" cy="34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000" y="4329000"/>
            <a:ext cx="5400000" cy="1620000"/>
          </a:xfrm>
          <a:prstGeom prst="rect">
            <a:avLst/>
          </a:prstGeom>
        </p:spPr>
        <p:txBody>
          <a:bodyPr lIns="14400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= 0;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a( 1, counter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);   </a:t>
            </a: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a.A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1, counter )</a:t>
            </a: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"counter: 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endl;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46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rIns="90000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2000" y="324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126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000" y="1269000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4572000" y="1629000"/>
            <a:ext cx="720000" cy="162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2"/>
            <a:endCxn id="10" idx="0"/>
          </p:cNvCxnSpPr>
          <p:nvPr/>
        </p:nvCxnSpPr>
        <p:spPr>
          <a:xfrm>
            <a:off x="5472000" y="1629000"/>
            <a:ext cx="0" cy="30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232000" y="549000"/>
            <a:ext cx="2880000" cy="34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000" y="4329000"/>
            <a:ext cx="5400000" cy="1620000"/>
          </a:xfrm>
          <a:prstGeom prst="rect">
            <a:avLst/>
          </a:prstGeom>
        </p:spPr>
        <p:txBody>
          <a:bodyPr lIns="14400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= 0;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a( 1, counter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);   </a:t>
            </a: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a.A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1, counter )</a:t>
            </a: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"counter: 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endl;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46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rIns="90000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2000" y="324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126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000" y="1269000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4572000" y="1629000"/>
            <a:ext cx="720000" cy="162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232000" y="549000"/>
            <a:ext cx="2880000" cy="34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000" y="4329000"/>
            <a:ext cx="5400000" cy="1620000"/>
          </a:xfrm>
          <a:prstGeom prst="rect">
            <a:avLst/>
          </a:prstGeom>
        </p:spPr>
        <p:txBody>
          <a:bodyPr lIns="14400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= 0;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a( 1, counter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);   </a:t>
            </a: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a.A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1, counter )</a:t>
            </a: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"counter: 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endl;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46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rIns="90000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2000" y="324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126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000" y="1269000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4572000" y="1629000"/>
            <a:ext cx="720000" cy="162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232000" y="549000"/>
            <a:ext cx="2880000" cy="34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000" y="4329000"/>
            <a:ext cx="5400000" cy="1620000"/>
          </a:xfrm>
          <a:prstGeom prst="rect">
            <a:avLst/>
          </a:prstGeom>
        </p:spPr>
        <p:txBody>
          <a:bodyPr lIns="14400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= 0;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a( 1, counter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);   </a:t>
            </a: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a.A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1, counter )</a:t>
            </a: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"counter: 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endl;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46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rIns="90000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2000" y="324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126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000" y="1269000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4572000" y="1629000"/>
            <a:ext cx="720000" cy="162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>
          <a:xfrm>
            <a:off x="252000" y="549000"/>
            <a:ext cx="468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Increment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Increment(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c,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count;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&amp;increment;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fr-FR" altLang="zh-TW" dirty="0">
                <a:highlight>
                  <a:srgbClr val="FFFFFF"/>
                </a:highlight>
                <a:latin typeface="Lucida Console"/>
              </a:rPr>
              <a:t>Increment: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:Increment(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fr-FR" altLang="zh-TW" dirty="0">
                <a:highlight>
                  <a:srgbClr val="FFFFFF"/>
                </a:highlight>
                <a:latin typeface="Lucida Console"/>
              </a:rPr>
              <a:t>c,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fr-FR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fr-FR" altLang="zh-TW" dirty="0" smtClean="0">
                <a:highlight>
                  <a:srgbClr val="FFFFFF"/>
                </a:highlight>
                <a:latin typeface="Lucida Console"/>
              </a:rPr>
              <a:t>i</a:t>
            </a:r>
            <a:r>
              <a:rPr lang="fr-FR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: count(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c </a:t>
            </a:r>
            <a:r>
              <a:rPr lang="en-US" altLang="zh-TW" dirty="0" smtClean="0">
                <a:highlight>
                  <a:srgbClr val="FFFFFF"/>
                </a:highlight>
                <a:latin typeface="Lucida Console"/>
              </a:rPr>
              <a:t>),</a:t>
            </a:r>
            <a:endParaRPr lang="en-US" altLang="zh-TW" dirty="0"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    increment( </a:t>
            </a:r>
            <a:r>
              <a:rPr lang="en-US" altLang="zh-TW" dirty="0" err="1"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incre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5;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highlight>
                  <a:srgbClr val="FFFFFF"/>
                </a:highlight>
                <a:latin typeface="Lucida Console"/>
              </a:rPr>
              <a:t>Increment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value( 10,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incre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5292000" y="1629000"/>
            <a:ext cx="3420000" cy="3060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incre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5;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 = 10;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incre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count = c;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&amp;increment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8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FF"/>
                </a:solidFill>
              </a:rPr>
              <a:t>Composition: Objects as Members of Classes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Composition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Sometimes referred to as a 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has-a relationship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class can have objects of other classes as members</a:t>
            </a:r>
          </a:p>
          <a:p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An object’s constructor can pass arguments to member-object constructors via member initializers.</a:t>
            </a:r>
          </a:p>
          <a:p>
            <a:pPr lvl="0"/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compiler provides each class with a default copy constructor that copies each data member of the constructor’s argument object into the corresponding member of the object being initialized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Car(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display();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model;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engine;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Engine(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mN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mN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0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Car(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display();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model;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engine;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bmw520i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"BMW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bmw520i.display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012000" y="1269000"/>
            <a:ext cx="1440023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 err="1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bmw520i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4932000" y="1809000"/>
            <a:ext cx="3600000" cy="306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12000" y="3429000"/>
            <a:ext cx="1440023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engine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652000" y="3789000"/>
            <a:ext cx="2160000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>
              <a:defRPr/>
            </a:pPr>
            <a:endParaRPr lang="zh-TW" altLang="en-US" sz="280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000" y="3969000"/>
            <a:ext cx="72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5832000" y="4329000"/>
            <a:ext cx="18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modelNumber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192000" y="198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model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37" name="流程圖: 程序 36"/>
          <p:cNvSpPr/>
          <p:nvPr/>
        </p:nvSpPr>
        <p:spPr>
          <a:xfrm>
            <a:off x="5112000" y="2349000"/>
            <a:ext cx="324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5472000" y="2889000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12000" y="2529000"/>
            <a:ext cx="36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468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7632575" y="2889092"/>
            <a:ext cx="72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92000" y="2529000"/>
            <a:ext cx="126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kern="0" dirty="0">
                <a:solidFill>
                  <a:prstClr val="black"/>
                </a:solidFill>
                <a:latin typeface="Lucida Console"/>
                <a:ea typeface="新細明體"/>
                <a:cs typeface="+mn-cs"/>
              </a:rPr>
              <a:t>BMW </a:t>
            </a:r>
            <a:r>
              <a:rPr lang="en-US" altLang="zh-TW" sz="1600" kern="0" dirty="0" err="1">
                <a:solidFill>
                  <a:prstClr val="black"/>
                </a:solidFill>
                <a:latin typeface="Lucida Console"/>
                <a:ea typeface="新細明體"/>
                <a:cs typeface="+mn-cs"/>
              </a:rPr>
              <a:t>520i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12598" y="2529046"/>
            <a:ext cx="36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468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552437" y="288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2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bmwB48Engine.Engine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"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"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bmw520i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"BMW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bmw520i.Car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"BMW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",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bmw520i.display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12000" y="1989000"/>
            <a:ext cx="10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engine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向右箭號 3"/>
          <p:cNvSpPr/>
          <p:nvPr/>
        </p:nvSpPr>
        <p:spPr>
          <a:xfrm rot="5400000">
            <a:off x="7632000" y="4689000"/>
            <a:ext cx="144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7632000" y="2889000"/>
            <a:ext cx="144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1724" y="3788885"/>
            <a:ext cx="36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92000" y="5589000"/>
            <a:ext cx="180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bmwB48Engine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35343"/>
              </p:ext>
            </p:extLst>
          </p:nvPr>
        </p:nvGraphicFramePr>
        <p:xfrm>
          <a:off x="799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65720"/>
              </p:ext>
            </p:extLst>
          </p:nvPr>
        </p:nvGraphicFramePr>
        <p:xfrm>
          <a:off x="7992000" y="19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65851"/>
              </p:ext>
            </p:extLst>
          </p:nvPr>
        </p:nvGraphicFramePr>
        <p:xfrm>
          <a:off x="6012000" y="549000"/>
          <a:ext cx="27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bmw520i.model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bmw520i.engine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483513"/>
              </p:ext>
            </p:extLst>
          </p:nvPr>
        </p:nvGraphicFramePr>
        <p:xfrm>
          <a:off x="79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50278"/>
              </p:ext>
            </p:extLst>
          </p:nvPr>
        </p:nvGraphicFramePr>
        <p:xfrm>
          <a:off x="79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7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1.94444E-6 -0.68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bmwB48Engine.Engine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"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"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bmw520i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"BMW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bmw520i.Car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"BMW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",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bmw520i.display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12000" y="549000"/>
            <a:ext cx="10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engine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向右箭號 3"/>
          <p:cNvSpPr/>
          <p:nvPr/>
        </p:nvSpPr>
        <p:spPr>
          <a:xfrm rot="5400000">
            <a:off x="7542000" y="2799000"/>
            <a:ext cx="162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7902000" y="1179000"/>
            <a:ext cx="90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1724" y="1808885"/>
            <a:ext cx="36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92000" y="3789000"/>
            <a:ext cx="180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bmwB48Engine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91516"/>
              </p:ext>
            </p:extLst>
          </p:nvPr>
        </p:nvGraphicFramePr>
        <p:xfrm>
          <a:off x="7992000" y="180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698"/>
              </p:ext>
            </p:extLst>
          </p:nvPr>
        </p:nvGraphicFramePr>
        <p:xfrm>
          <a:off x="7992000" y="5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55362"/>
              </p:ext>
            </p:extLst>
          </p:nvPr>
        </p:nvGraphicFramePr>
        <p:xfrm>
          <a:off x="6012000" y="4509000"/>
          <a:ext cx="27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bmw520i.model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bmw520i.engine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16572"/>
              </p:ext>
            </p:extLst>
          </p:nvPr>
        </p:nvGraphicFramePr>
        <p:xfrm>
          <a:off x="799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06364"/>
              </p:ext>
            </p:extLst>
          </p:nvPr>
        </p:nvGraphicFramePr>
        <p:xfrm>
          <a:off x="799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8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1.94444E-6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sz="3800" dirty="0" smtClean="0">
                <a:solidFill>
                  <a:srgbClr val="0000FF"/>
                </a:solidFill>
              </a:rPr>
              <a:t> Objects and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sz="3800" dirty="0" smtClean="0">
                <a:solidFill>
                  <a:srgbClr val="0000FF"/>
                </a:solidFill>
              </a:rPr>
              <a:t> Member Functions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65113" indent="-265113">
              <a:lnSpc>
                <a:spcPct val="110000"/>
              </a:lnSpc>
              <a:spcBef>
                <a:spcPts val="600"/>
              </a:spcBef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You may use keyword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to specify that an object is not modifiable and that any attempt to modify the object should result in a compilation error.</a:t>
            </a:r>
          </a:p>
          <a:p>
            <a:pPr marL="265113" indent="-265113">
              <a:lnSpc>
                <a:spcPct val="110000"/>
              </a:lnSpc>
              <a:spcBef>
                <a:spcPts val="600"/>
              </a:spcBef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C</a:t>
            </a:r>
            <a:r>
              <a:rPr lang="en-US" altLang="zh-TW" sz="2300" b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++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disallows member function calls for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objects unless the member functions themselves are also declared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marL="265113" indent="-265113">
              <a:lnSpc>
                <a:spcPct val="110000"/>
              </a:lnSpc>
              <a:spcBef>
                <a:spcPts val="600"/>
              </a:spcBef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 member function is specified as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both in its prototype and in its definition.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832000" y="4869000"/>
            <a:ext cx="19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bmw520i.engine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32000" y="549000"/>
            <a:ext cx="10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engine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452000" y="1809000"/>
            <a:ext cx="36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12000" y="3789000"/>
            <a:ext cx="180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bmwB48Engine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8082000" y="1179000"/>
            <a:ext cx="54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 rot="5400000">
            <a:off x="7722000" y="2799000"/>
            <a:ext cx="126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62307"/>
              </p:ext>
            </p:extLst>
          </p:nvPr>
        </p:nvGraphicFramePr>
        <p:xfrm>
          <a:off x="7812000" y="468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62377"/>
              </p:ext>
            </p:extLst>
          </p:nvPr>
        </p:nvGraphicFramePr>
        <p:xfrm>
          <a:off x="781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04606"/>
              </p:ext>
            </p:extLst>
          </p:nvPr>
        </p:nvGraphicFramePr>
        <p:xfrm>
          <a:off x="7812000" y="162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84649"/>
              </p:ext>
            </p:extLst>
          </p:nvPr>
        </p:nvGraphicFramePr>
        <p:xfrm>
          <a:off x="7812000" y="3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28450"/>
              </p:ext>
            </p:extLst>
          </p:nvPr>
        </p:nvGraphicFramePr>
        <p:xfrm>
          <a:off x="7992000" y="486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2000" y="549000"/>
            <a:ext cx="5580000" cy="5760000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bmwB48Engine.Engine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"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"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bmw520i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"BMW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bmw520i.Car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"BMW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",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bmw520i.display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91516"/>
              </p:ext>
            </p:extLst>
          </p:nvPr>
        </p:nvGraphicFramePr>
        <p:xfrm>
          <a:off x="7992000" y="180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698"/>
              </p:ext>
            </p:extLst>
          </p:nvPr>
        </p:nvGraphicFramePr>
        <p:xfrm>
          <a:off x="7992000" y="5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16572"/>
              </p:ext>
            </p:extLst>
          </p:nvPr>
        </p:nvGraphicFramePr>
        <p:xfrm>
          <a:off x="799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06364"/>
              </p:ext>
            </p:extLst>
          </p:nvPr>
        </p:nvGraphicFramePr>
        <p:xfrm>
          <a:off x="799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54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1.94444E-6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bmwB48Engine.Engine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"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" )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bmw520i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"BMW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bmw520i.Car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"BMW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Arial" charset="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Car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Arial" charset="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model;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engine;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test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test 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51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mN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mN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model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engine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bmwB48Engine.Engine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"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" )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bmw520i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"BMW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bmw520i.Car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"BMW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520i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Arial" charset="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Car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Arial" charset="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model;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engine;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B48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test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bmwB48Engine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test 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engine;</a:t>
            </a:r>
            <a:r>
              <a:rPr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engine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000FF"/>
                </a:solidFill>
              </a:rPr>
              <a:t>Composition: Objects as Members of Classes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5734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If a member object is not initialized through a member initializer, the member object’s default constructor will be called implicitly.</a:t>
            </a:r>
          </a:p>
          <a:p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other words, if a class doesn't have a default constructor, or you have a const member variable, you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use an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member initializer.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48" y="260604"/>
            <a:ext cx="8785110" cy="100812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FF"/>
                </a:solidFill>
                <a:latin typeface="Lucida Console"/>
              </a:rPr>
              <a:t>friend</a:t>
            </a:r>
            <a:r>
              <a:rPr lang="en-US" sz="4000" dirty="0" smtClean="0">
                <a:solidFill>
                  <a:srgbClr val="0000FF"/>
                </a:solidFill>
              </a:rPr>
              <a:t> Functions and 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friend</a:t>
            </a:r>
            <a:r>
              <a:rPr lang="en-US" sz="4000" dirty="0" smtClean="0">
                <a:solidFill>
                  <a:srgbClr val="0000FF"/>
                </a:solidFill>
              </a:rPr>
              <a:t> Classes</a:t>
            </a:r>
          </a:p>
        </p:txBody>
      </p:sp>
      <p:sp>
        <p:nvSpPr>
          <p:cNvPr id="6144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friend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 function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of a class is defined outside that class’s scope, yet has the right to access the non-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(and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members of the class.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Standalone functions, entire classes or member functions of other classes may be declared to be friends of another class.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mA{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5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boolalpha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556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FF"/>
                </a:solidFill>
              </a:rPr>
              <a:t>Using the 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this</a:t>
            </a:r>
            <a:r>
              <a:rPr lang="en-US" sz="4000" dirty="0" smtClean="0">
                <a:solidFill>
                  <a:srgbClr val="0000FF"/>
                </a:solidFill>
              </a:rPr>
              <a:t> Pointer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48747"/>
            <a:ext cx="8280000" cy="5040644"/>
          </a:xfrm>
        </p:spPr>
        <p:txBody>
          <a:bodyPr>
            <a:normAutofit/>
          </a:bodyPr>
          <a:lstStyle/>
          <a:p>
            <a:pPr marL="265113" indent="-265113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How do member functions know </a:t>
            </a:r>
            <a:r>
              <a:rPr lang="en-US" altLang="zh-TW" sz="2300" i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which 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object’s data members to manipulate? Every object has access to its own address through a pointer called </a:t>
            </a:r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this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(a C++ keyword).</a:t>
            </a:r>
          </a:p>
          <a:p>
            <a:pPr marL="265113" indent="-265113"/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this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pointer is passed (by the compiler) as an implicit argument to each of the object’s non-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48" y="548631"/>
            <a:ext cx="6660551" cy="57607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       mA =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  this-&gt;mA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"\n(*this).mA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).mA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8000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sz="1600" dirty="0">
              <a:solidFill>
                <a:srgbClr val="008000"/>
              </a:solidFill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92207" y="3969069"/>
            <a:ext cx="2519362" cy="1079500"/>
          </a:xfrm>
          <a:solidFill>
            <a:srgbClr val="66CC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60000" indent="-360000" eaLnBrk="1" hangingPunct="1">
              <a:buFontTx/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).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  <a:p>
            <a:pPr marL="360000" indent="-360000"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this-&gt;mA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12</a:t>
            </a:r>
          </a:p>
          <a:p>
            <a:pPr marL="360000" indent="-360000"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).mA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  <a:endParaRPr lang="en-US" altLang="zh-TW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535" name="Text Box 57"/>
          <p:cNvSpPr txBox="1">
            <a:spLocks noChangeArrowheads="1"/>
          </p:cNvSpPr>
          <p:nvPr/>
        </p:nvSpPr>
        <p:spPr bwMode="auto">
          <a:xfrm>
            <a:off x="6732276" y="5049207"/>
            <a:ext cx="1440184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no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Output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607730"/>
              </p:ext>
            </p:extLst>
          </p:nvPr>
        </p:nvGraphicFramePr>
        <p:xfrm>
          <a:off x="2232000" y="10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a.mA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2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48" y="548631"/>
            <a:ext cx="6660551" cy="57607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print(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*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this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       mA =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  this-&gt;mA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"\n(*this).mA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).mA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8000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print(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*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this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sz="1600" dirty="0">
              <a:solidFill>
                <a:srgbClr val="008000"/>
              </a:solidFill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92207" y="3969069"/>
            <a:ext cx="2519362" cy="1079500"/>
          </a:xfrm>
          <a:solidFill>
            <a:srgbClr val="66CC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60000" indent="-360000" eaLnBrk="1" hangingPunct="1">
              <a:buFontTx/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).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  <a:p>
            <a:pPr marL="360000" indent="-360000"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this-&gt;mA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12</a:t>
            </a:r>
          </a:p>
          <a:p>
            <a:pPr marL="360000" indent="-360000"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).mA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  <a:endParaRPr lang="en-US" altLang="zh-TW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535" name="Text Box 57"/>
          <p:cNvSpPr txBox="1">
            <a:spLocks noChangeArrowheads="1"/>
          </p:cNvSpPr>
          <p:nvPr/>
        </p:nvSpPr>
        <p:spPr bwMode="auto">
          <a:xfrm>
            <a:off x="6732276" y="5049207"/>
            <a:ext cx="1440184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no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Output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607730"/>
              </p:ext>
            </p:extLst>
          </p:nvPr>
        </p:nvGraphicFramePr>
        <p:xfrm>
          <a:off x="2232000" y="10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a.mA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6304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549000"/>
            <a:ext cx="6660551" cy="57607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print(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*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this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       mA =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  this-&gt;mA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"\n(*this).mA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).mA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8000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print(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*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this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sz="1600" dirty="0">
              <a:solidFill>
                <a:srgbClr val="008000"/>
              </a:solidFill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2000" y="4149000"/>
            <a:ext cx="2519362" cy="1079500"/>
          </a:xfrm>
          <a:solidFill>
            <a:srgbClr val="66CC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60000" indent="-360000" eaLnBrk="1" hangingPunct="1">
              <a:buFontTx/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).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  <a:p>
            <a:pPr marL="360000" indent="-360000"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this-&gt;mA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12</a:t>
            </a:r>
          </a:p>
          <a:p>
            <a:pPr marL="360000" indent="-360000"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).mA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  <a:endParaRPr lang="en-US" altLang="zh-TW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535" name="Text Box 57"/>
          <p:cNvSpPr txBox="1">
            <a:spLocks noChangeArrowheads="1"/>
          </p:cNvSpPr>
          <p:nvPr/>
        </p:nvSpPr>
        <p:spPr bwMode="auto">
          <a:xfrm>
            <a:off x="6552069" y="5229138"/>
            <a:ext cx="1440184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no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Output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165945"/>
              </p:ext>
            </p:extLst>
          </p:nvPr>
        </p:nvGraphicFramePr>
        <p:xfrm>
          <a:off x="2232000" y="10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a.mA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74160"/>
              </p:ext>
            </p:extLst>
          </p:nvPr>
        </p:nvGraphicFramePr>
        <p:xfrm>
          <a:off x="1872000" y="2169000"/>
          <a:ext cx="378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Cambria Math" panose="02040503050406030204" pitchFamily="18" charset="0"/>
                          <a:cs typeface="Courier New" pitchFamily="49" charset="0"/>
                        </a:rPr>
                        <a:t>this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Cambria Math" panose="02040503050406030204" pitchFamily="18" charset="0"/>
                          <a:cs typeface="Courier New" pitchFamily="49" charset="0"/>
                        </a:rPr>
                        <a:t>0037FDCC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Cambria Math" panose="02040503050406030204" pitchFamily="18" charset="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>
            <a:stCxn id="7" idx="0"/>
            <a:endCxn id="6" idx="2"/>
          </p:cNvCxnSpPr>
          <p:nvPr/>
        </p:nvCxnSpPr>
        <p:spPr>
          <a:xfrm flipV="1">
            <a:off x="376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095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enables cascading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enables cascading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enables cascading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9856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enables cascading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160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d.print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( 2000, 1, 1 ).print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965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972000" y="4329000"/>
            <a:ext cx="648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1954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47125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223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1954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00628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50080"/>
              </p:ext>
            </p:extLst>
          </p:nvPr>
        </p:nvGraphicFramePr>
        <p:xfrm>
          <a:off x="619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67281"/>
              </p:ext>
            </p:extLst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30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1954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00628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72000" y="7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4" name="直線單箭頭接點 13"/>
          <p:cNvCxnSpPr>
            <a:endCxn id="7" idx="0"/>
          </p:cNvCxnSpPr>
          <p:nvPr/>
        </p:nvCxnSpPr>
        <p:spPr>
          <a:xfrm flipH="1">
            <a:off x="4572000" y="909023"/>
            <a:ext cx="1080023" cy="32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287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1954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8428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72000" y="7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4" name="直線單箭頭接點 13"/>
          <p:cNvCxnSpPr>
            <a:endCxn id="7" idx="0"/>
          </p:cNvCxnSpPr>
          <p:nvPr/>
        </p:nvCxnSpPr>
        <p:spPr>
          <a:xfrm flipH="1">
            <a:off x="4572000" y="909023"/>
            <a:ext cx="1080023" cy="32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42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4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8428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72000" y="7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4" name="直線單箭頭接點 13"/>
          <p:cNvCxnSpPr>
            <a:endCxn id="7" idx="0"/>
          </p:cNvCxnSpPr>
          <p:nvPr/>
        </p:nvCxnSpPr>
        <p:spPr>
          <a:xfrm flipH="1">
            <a:off x="4572000" y="909023"/>
            <a:ext cx="1080023" cy="32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8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585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8428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05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8428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2000" y="16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1809023"/>
            <a:ext cx="1260024" cy="23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10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25119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2000" y="16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1809023"/>
            <a:ext cx="1260024" cy="23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37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37173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2000" y="16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1809023"/>
            <a:ext cx="1260024" cy="23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32291"/>
              </p:ext>
            </p:extLst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97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37173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32291"/>
              </p:ext>
            </p:extLst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97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37173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32291"/>
              </p:ext>
            </p:extLst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000" y="198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2169000"/>
            <a:ext cx="900000" cy="198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970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82352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32291"/>
              </p:ext>
            </p:extLst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000" y="198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2169000"/>
            <a:ext cx="900000" cy="198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834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單箭頭接點 19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5292000" y="4509000"/>
            <a:ext cx="126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82352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32291"/>
              </p:ext>
            </p:extLst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000" y="198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2169000"/>
            <a:ext cx="900000" cy="198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05152"/>
              </p:ext>
            </p:extLst>
          </p:nvPr>
        </p:nvGraphicFramePr>
        <p:xfrm>
          <a:off x="619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632000" y="558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76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單箭頭接點 25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5292000" y="4509000"/>
            <a:ext cx="126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82352"/>
              </p:ext>
            </p:extLst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91862"/>
              </p:ext>
            </p:extLst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32291"/>
              </p:ext>
            </p:extLst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05152"/>
              </p:ext>
            </p:extLst>
          </p:nvPr>
        </p:nvGraphicFramePr>
        <p:xfrm>
          <a:off x="619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632000" y="558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00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2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today{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firstDay2000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( 2000, 1,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object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member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function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1900 );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non-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today.print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      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   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firstDay2000.setYear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( 1900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non-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non-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firstDay2000.print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non-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540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93498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80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52664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82120"/>
              </p:ext>
            </p:extLst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45286"/>
              </p:ext>
            </p:extLst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9897"/>
              </p:ext>
            </p:extLst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8312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52664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82120"/>
              </p:ext>
            </p:extLst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45286"/>
              </p:ext>
            </p:extLst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9897"/>
              </p:ext>
            </p:extLst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292000" y="234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6" name="直線單箭頭接點 15"/>
          <p:cNvCxnSpPr>
            <a:endCxn id="5" idx="2"/>
          </p:cNvCxnSpPr>
          <p:nvPr/>
        </p:nvCxnSpPr>
        <p:spPr>
          <a:xfrm flipH="1" flipV="1">
            <a:off x="4572000" y="909000"/>
            <a:ext cx="900000" cy="1620001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56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01602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82120"/>
              </p:ext>
            </p:extLst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45286"/>
              </p:ext>
            </p:extLst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9897"/>
              </p:ext>
            </p:extLst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292000" y="234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6" name="直線單箭頭接點 15"/>
          <p:cNvCxnSpPr>
            <a:endCxn id="5" idx="2"/>
          </p:cNvCxnSpPr>
          <p:nvPr/>
        </p:nvCxnSpPr>
        <p:spPr>
          <a:xfrm flipH="1" flipV="1">
            <a:off x="4572000" y="909000"/>
            <a:ext cx="900000" cy="1620001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75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01602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15105"/>
              </p:ext>
            </p:extLst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45286"/>
              </p:ext>
            </p:extLst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9897"/>
              </p:ext>
            </p:extLst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375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01602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15105"/>
              </p:ext>
            </p:extLst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45286"/>
              </p:ext>
            </p:extLst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9897"/>
              </p:ext>
            </p:extLst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472000" y="324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6" name="直線單箭頭接點 15"/>
          <p:cNvCxnSpPr>
            <a:endCxn id="11" idx="2"/>
          </p:cNvCxnSpPr>
          <p:nvPr/>
        </p:nvCxnSpPr>
        <p:spPr>
          <a:xfrm flipH="1" flipV="1">
            <a:off x="2232000" y="1989000"/>
            <a:ext cx="3420000" cy="144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59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01602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49545"/>
              </p:ext>
            </p:extLst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45286"/>
              </p:ext>
            </p:extLst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9897"/>
              </p:ext>
            </p:extLst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472000" y="324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6" name="直線單箭頭接點 15"/>
          <p:cNvCxnSpPr>
            <a:endCxn id="11" idx="2"/>
          </p:cNvCxnSpPr>
          <p:nvPr/>
        </p:nvCxnSpPr>
        <p:spPr>
          <a:xfrm flipH="1" flipV="1">
            <a:off x="2232000" y="1989000"/>
            <a:ext cx="3420000" cy="144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79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01602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49545"/>
              </p:ext>
            </p:extLst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26284"/>
              </p:ext>
            </p:extLst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9897"/>
              </p:ext>
            </p:extLst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92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01602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49545"/>
              </p:ext>
            </p:extLst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26284"/>
              </p:ext>
            </p:extLst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9897"/>
              </p:ext>
            </p:extLst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112000" y="43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6" name="直線單箭頭接點 15"/>
          <p:cNvCxnSpPr>
            <a:endCxn id="13" idx="2"/>
          </p:cNvCxnSpPr>
          <p:nvPr/>
        </p:nvCxnSpPr>
        <p:spPr>
          <a:xfrm flipH="1" flipV="1">
            <a:off x="4572000" y="1989000"/>
            <a:ext cx="720000" cy="252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49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01602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49545"/>
              </p:ext>
            </p:extLst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92475"/>
              </p:ext>
            </p:extLst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69897"/>
              </p:ext>
            </p:extLst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112000" y="43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6" name="直線單箭頭接點 15"/>
          <p:cNvCxnSpPr>
            <a:endCxn id="13" idx="2"/>
          </p:cNvCxnSpPr>
          <p:nvPr/>
        </p:nvCxnSpPr>
        <p:spPr>
          <a:xfrm flipH="1" flipV="1">
            <a:off x="4572000" y="1989000"/>
            <a:ext cx="720000" cy="252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1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0000FF"/>
                </a:solidFill>
              </a:rPr>
              <a:t>Member </a:t>
            </a:r>
            <a:r>
              <a:rPr lang="en-US" sz="4400" dirty="0" smtClean="0">
                <a:solidFill>
                  <a:srgbClr val="0000FF"/>
                </a:solidFill>
              </a:rPr>
              <a:t>Initializer List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48" y="1448747"/>
            <a:ext cx="8641104" cy="34202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Member initializer list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All data members can be initialized using member initializer syntax, but </a:t>
            </a:r>
            <a:r>
              <a:rPr lang="en-US" altLang="zh-TW" sz="22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 members and data members that are references must be initialized using member </a:t>
            </a:r>
            <a:r>
              <a:rPr lang="en-US" altLang="zh-TW" sz="2500" dirty="0" err="1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initializers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Member initializers appear between a constructor’s parameter list and the left brace that begins the constructor’s body.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Separated from the parameter list with a colon (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: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Each member initializer consists of the data member name followed by parentheses containing the member’s initial value.</a:t>
            </a:r>
            <a:endParaRPr lang="en-US" altLang="zh-TW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01602"/>
              </p:ext>
            </p:extLst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an1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49545"/>
              </p:ext>
            </p:extLst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err="1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an2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92475"/>
              </p:ext>
            </p:extLst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an3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1025"/>
              </p:ext>
            </p:extLst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833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0736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</a:rPr>
              <a:t>bool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::less(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y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2400" spc="100" dirty="0">
                <a:solidFill>
                  <a:prstClr val="black"/>
                </a:solidFill>
                <a:sym typeface="Symbol"/>
              </a:rPr>
              <a:t></a:t>
            </a:r>
            <a:endParaRPr lang="en-US" altLang="zh-TW" sz="2400" spc="1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</a:rPr>
              <a:t>bool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::greater(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x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</a:rPr>
              <a:t>x.less</a:t>
            </a:r>
            <a:r>
              <a:rPr lang="en-US" altLang="zh-TW" sz="1600" dirty="0">
                <a:solidFill>
                  <a:prstClr val="black"/>
                </a:solidFill>
              </a:rPr>
              <a:t>(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 );</a:t>
            </a:r>
            <a:r>
              <a:rPr lang="zh-TW" altLang="en-US" sz="1600" dirty="0"/>
              <a:t> </a:t>
            </a:r>
            <a:r>
              <a:rPr lang="en-US" altLang="zh-TW" sz="1600" dirty="0">
                <a:solidFill>
                  <a:srgbClr val="008000"/>
                </a:solidFill>
              </a:rPr>
              <a:t>// n2.less( n1 )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n1( 30 );</a:t>
            </a:r>
          </a:p>
          <a:p>
            <a:pPr lvl="0">
              <a:spcBef>
                <a:spcPts val="0"/>
              </a:spcBef>
            </a:pPr>
            <a:endParaRPr lang="sv-SE" altLang="zh-TW" sz="22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n2( 35 );</a:t>
            </a:r>
          </a:p>
          <a:p>
            <a:pPr lvl="0">
              <a:spcBef>
                <a:spcPts val="0"/>
              </a:spcBef>
            </a:pPr>
            <a:endParaRPr lang="sv-SE" altLang="zh-TW" dirty="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   if</a:t>
            </a:r>
            <a:r>
              <a:rPr lang="en-US" altLang="zh-TW" dirty="0">
                <a:solidFill>
                  <a:prstClr val="black"/>
                </a:solidFill>
              </a:rPr>
              <a:t> ( n1.greater( </a:t>
            </a:r>
            <a:r>
              <a:rPr lang="en-US" altLang="zh-TW" dirty="0" smtClean="0">
                <a:solidFill>
                  <a:prstClr val="black"/>
                </a:solidFill>
              </a:rPr>
              <a:t>n2 </a:t>
            </a:r>
            <a:r>
              <a:rPr lang="en-US" altLang="zh-TW" dirty="0">
                <a:solidFill>
                  <a:prstClr val="black"/>
                </a:solidFill>
              </a:rPr>
              <a:t>)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n1.output</a:t>
            </a:r>
            <a:r>
              <a:rPr lang="en-US" altLang="zh-TW" dirty="0" smtClean="0">
                <a:solidFill>
                  <a:prstClr val="black"/>
                </a:solidFill>
              </a:rPr>
              <a:t>(); 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cout &lt;&lt; </a:t>
            </a:r>
            <a:r>
              <a:rPr lang="en-US" altLang="zh-TW" dirty="0">
                <a:solidFill>
                  <a:srgbClr val="0099FF"/>
                </a:solidFill>
              </a:rPr>
              <a:t>" is greater than "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n2.output</a:t>
            </a:r>
            <a:r>
              <a:rPr lang="en-US" altLang="zh-TW" dirty="0" smtClean="0">
                <a:solidFill>
                  <a:prstClr val="black"/>
                </a:solidFill>
              </a:rPr>
              <a:t>(); 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12414" y="3789046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414" y="4329115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7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</a:rPr>
              <a:t>bool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::less(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y,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2400" spc="100" dirty="0">
                <a:solidFill>
                  <a:prstClr val="black"/>
                </a:solidFill>
                <a:sym typeface="Symbol"/>
              </a:rPr>
              <a:t></a:t>
            </a:r>
            <a:endParaRPr lang="en-US" altLang="zh-TW" sz="2400" spc="1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</a:rPr>
              <a:t>bool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::greater(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x,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</a:rPr>
              <a:t>x.less</a:t>
            </a:r>
            <a:r>
              <a:rPr lang="en-US" altLang="zh-TW" sz="1600" dirty="0">
                <a:solidFill>
                  <a:prstClr val="black"/>
                </a:solidFill>
              </a:rPr>
              <a:t>(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, &amp;x ) );</a:t>
            </a:r>
            <a:r>
              <a:rPr lang="zh-TW" altLang="en-US" sz="1600" dirty="0"/>
              <a:t> </a:t>
            </a:r>
            <a:r>
              <a:rPr lang="en-US" altLang="zh-TW" sz="1600" dirty="0">
                <a:solidFill>
                  <a:srgbClr val="008000"/>
                </a:solidFill>
              </a:rPr>
              <a:t>// n2.less( n1 )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n1( 30 );</a:t>
            </a:r>
          </a:p>
          <a:p>
            <a:pPr lvl="0">
              <a:spcBef>
                <a:spcPts val="0"/>
              </a:spcBef>
            </a:pPr>
            <a:endParaRPr lang="sv-SE" altLang="zh-TW" sz="22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n2( 35 );</a:t>
            </a:r>
          </a:p>
          <a:p>
            <a:pPr lvl="0">
              <a:spcBef>
                <a:spcPts val="0"/>
              </a:spcBef>
            </a:pPr>
            <a:endParaRPr lang="sv-SE" altLang="zh-TW" dirty="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   if</a:t>
            </a:r>
            <a:r>
              <a:rPr lang="en-US" altLang="zh-TW" dirty="0">
                <a:solidFill>
                  <a:prstClr val="black"/>
                </a:solidFill>
              </a:rPr>
              <a:t> ( n1.greater( n2, &amp;n1 )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n1.output( &amp;n1 );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cout &lt;&lt; </a:t>
            </a:r>
            <a:r>
              <a:rPr lang="en-US" altLang="zh-TW" dirty="0">
                <a:solidFill>
                  <a:srgbClr val="0099FF"/>
                </a:solidFill>
              </a:rPr>
              <a:t>" is greater than "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n2.output( &amp;n2 );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12414" y="3789046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414" y="4329115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0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</a:rPr>
              <a:t>bool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::less(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y,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2400" spc="100" dirty="0">
                <a:solidFill>
                  <a:prstClr val="black"/>
                </a:solidFill>
                <a:sym typeface="Symbol"/>
              </a:rPr>
              <a:t></a:t>
            </a:r>
            <a:endParaRPr lang="en-US" altLang="zh-TW" sz="2400" spc="1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</a:rPr>
              <a:t>bool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::greater(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x,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</a:rPr>
              <a:t>x.less</a:t>
            </a:r>
            <a:r>
              <a:rPr lang="en-US" altLang="zh-TW" sz="1600" dirty="0">
                <a:solidFill>
                  <a:prstClr val="black"/>
                </a:solidFill>
              </a:rPr>
              <a:t>(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, &amp;x ) );</a:t>
            </a:r>
            <a:r>
              <a:rPr lang="zh-TW" altLang="en-US" sz="1600" dirty="0"/>
              <a:t> </a:t>
            </a:r>
            <a:r>
              <a:rPr lang="en-US" altLang="zh-TW" sz="1600" dirty="0">
                <a:solidFill>
                  <a:srgbClr val="008000"/>
                </a:solidFill>
              </a:rPr>
              <a:t>// n2.less( n1 )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n1( 30 );</a:t>
            </a:r>
          </a:p>
          <a:p>
            <a:pPr lvl="0">
              <a:spcBef>
                <a:spcPts val="0"/>
              </a:spcBef>
            </a:pPr>
            <a:endParaRPr lang="sv-SE" altLang="zh-TW" sz="22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n2( 35 );</a:t>
            </a:r>
          </a:p>
          <a:p>
            <a:pPr lvl="0">
              <a:spcBef>
                <a:spcPts val="0"/>
              </a:spcBef>
            </a:pPr>
            <a:endParaRPr lang="sv-SE" altLang="zh-TW" dirty="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   if</a:t>
            </a:r>
            <a:r>
              <a:rPr lang="en-US" altLang="zh-TW" dirty="0">
                <a:solidFill>
                  <a:prstClr val="black"/>
                </a:solidFill>
              </a:rPr>
              <a:t> ( n1.greater( n2, &amp;n1 )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n1.output( &amp;n1 );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cout &lt;&lt; </a:t>
            </a:r>
            <a:r>
              <a:rPr lang="en-US" altLang="zh-TW" dirty="0">
                <a:solidFill>
                  <a:srgbClr val="0099FF"/>
                </a:solidFill>
              </a:rPr>
              <a:t>" is greater than "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n2.output( &amp;n2 );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12414" y="3789046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92437" y="2528885"/>
            <a:ext cx="360046" cy="360046"/>
          </a:xfrm>
          <a:prstGeom prst="rect">
            <a:avLst/>
          </a:prstGeom>
          <a:solidFill>
            <a:srgbClr val="FFFF00"/>
          </a:solidFill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414" y="4329115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" name="直線單箭頭接點 6"/>
          <p:cNvCxnSpPr>
            <a:endCxn id="3" idx="0"/>
          </p:cNvCxnSpPr>
          <p:nvPr/>
        </p:nvCxnSpPr>
        <p:spPr>
          <a:xfrm flipH="1">
            <a:off x="8082449" y="2708908"/>
            <a:ext cx="90011" cy="108013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32046" y="1808793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5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</a:rPr>
              <a:t>bool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::less(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y,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2400" spc="100" dirty="0">
                <a:solidFill>
                  <a:prstClr val="black"/>
                </a:solidFill>
                <a:sym typeface="Symbol"/>
              </a:rPr>
              <a:t></a:t>
            </a:r>
            <a:endParaRPr lang="en-US" altLang="zh-TW" sz="2400" spc="1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</a:rPr>
              <a:t>bool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::greater(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x,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</a:rPr>
              <a:t>x.less</a:t>
            </a:r>
            <a:r>
              <a:rPr lang="en-US" altLang="zh-TW" sz="1600" dirty="0">
                <a:solidFill>
                  <a:prstClr val="black"/>
                </a:solidFill>
              </a:rPr>
              <a:t>(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, &amp;x ) );</a:t>
            </a:r>
            <a:r>
              <a:rPr lang="zh-TW" altLang="en-US" sz="1600" dirty="0"/>
              <a:t> </a:t>
            </a:r>
            <a:r>
              <a:rPr lang="en-US" altLang="zh-TW" sz="1600" dirty="0">
                <a:solidFill>
                  <a:srgbClr val="008000"/>
                </a:solidFill>
              </a:rPr>
              <a:t>// n2.less( n1 )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n1( 30 );</a:t>
            </a:r>
          </a:p>
          <a:p>
            <a:pPr lvl="0">
              <a:spcBef>
                <a:spcPts val="0"/>
              </a:spcBef>
            </a:pPr>
            <a:endParaRPr lang="sv-SE" altLang="zh-TW" sz="22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n2( 35 );</a:t>
            </a:r>
          </a:p>
          <a:p>
            <a:pPr lvl="0">
              <a:spcBef>
                <a:spcPts val="0"/>
              </a:spcBef>
            </a:pPr>
            <a:endParaRPr lang="sv-SE" altLang="zh-TW" dirty="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   if</a:t>
            </a:r>
            <a:r>
              <a:rPr lang="en-US" altLang="zh-TW" dirty="0">
                <a:solidFill>
                  <a:prstClr val="black"/>
                </a:solidFill>
              </a:rPr>
              <a:t> ( n1.greater( n2, &amp;n1 )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n1.output( &amp;n1 );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cout &lt;&lt; </a:t>
            </a:r>
            <a:r>
              <a:rPr lang="en-US" altLang="zh-TW" dirty="0">
                <a:solidFill>
                  <a:srgbClr val="0099FF"/>
                </a:solidFill>
              </a:rPr>
              <a:t>" is greater than "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n2.output( &amp;n2 );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12414" y="3789046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92437" y="2528885"/>
            <a:ext cx="360046" cy="360046"/>
          </a:xfrm>
          <a:prstGeom prst="rect">
            <a:avLst/>
          </a:prstGeom>
          <a:solidFill>
            <a:srgbClr val="FFFF00"/>
          </a:solidFill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414" y="4329115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2391" y="1088701"/>
            <a:ext cx="360046" cy="360046"/>
          </a:xfrm>
          <a:prstGeom prst="rect">
            <a:avLst/>
          </a:prstGeom>
          <a:solidFill>
            <a:srgbClr val="FFFF00"/>
          </a:solidFill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" name="直線單箭頭接點 6"/>
          <p:cNvCxnSpPr>
            <a:endCxn id="3" idx="0"/>
          </p:cNvCxnSpPr>
          <p:nvPr/>
        </p:nvCxnSpPr>
        <p:spPr>
          <a:xfrm flipH="1">
            <a:off x="8082449" y="2708908"/>
            <a:ext cx="90011" cy="108013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5472115" y="1268724"/>
            <a:ext cx="2340299" cy="72009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72000" y="368609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1808793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6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Circle(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getArea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getDiameter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getCircumference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pi;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1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::Circle(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radius(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pi(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3.141592653589793238462643383279502884197169399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getArea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pi * radius *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getDiameter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 *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getCircumference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2 * pi *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414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8284</TotalTime>
  <Words>9659</Words>
  <Application>Microsoft Office PowerPoint</Application>
  <PresentationFormat>如螢幕大小 (4:3)</PresentationFormat>
  <Paragraphs>1800</Paragraphs>
  <Slides>75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7" baseType="lpstr">
      <vt:lpstr>細明體</vt:lpstr>
      <vt:lpstr>微軟正黑體</vt:lpstr>
      <vt:lpstr>新細明體</vt:lpstr>
      <vt:lpstr>標楷體</vt:lpstr>
      <vt:lpstr>Arial</vt:lpstr>
      <vt:lpstr>Calibri</vt:lpstr>
      <vt:lpstr>Cambria Math</vt:lpstr>
      <vt:lpstr>Courier New</vt:lpstr>
      <vt:lpstr>Lucida Console</vt:lpstr>
      <vt:lpstr>Symbol</vt:lpstr>
      <vt:lpstr>Times New Roman</vt:lpstr>
      <vt:lpstr>Office 佈景主題</vt:lpstr>
      <vt:lpstr>Chapter 2 Classes: A Deeper Look</vt:lpstr>
      <vt:lpstr>Introduction</vt:lpstr>
      <vt:lpstr>const Objects and const Member Functions</vt:lpstr>
      <vt:lpstr>PowerPoint 簡報</vt:lpstr>
      <vt:lpstr>PowerPoint 簡報</vt:lpstr>
      <vt:lpstr>PowerPoint 簡報</vt:lpstr>
      <vt:lpstr>Member Initializer 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Composition: Objects as Members of Classes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Composition: Objects as Members of Classes</vt:lpstr>
      <vt:lpstr>friend Functions and friend Classes</vt:lpstr>
      <vt:lpstr>PowerPoint 簡報</vt:lpstr>
      <vt:lpstr>Using the this Pointer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Classes: A Deeper Look,  Part 2</dc:title>
  <dc:creator>Windows User</dc:creator>
  <cp:lastModifiedBy>james</cp:lastModifiedBy>
  <cp:revision>337</cp:revision>
  <dcterms:created xsi:type="dcterms:W3CDTF">2009-09-17T15:14:57Z</dcterms:created>
  <dcterms:modified xsi:type="dcterms:W3CDTF">2023-02-19T17:08:39Z</dcterms:modified>
</cp:coreProperties>
</file>