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4" r:id="rId3"/>
    <p:sldId id="275" r:id="rId4"/>
    <p:sldId id="276" r:id="rId5"/>
    <p:sldId id="271" r:id="rId6"/>
    <p:sldId id="277" r:id="rId7"/>
    <p:sldId id="27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8318F-3DA0-4925-88E2-6D8295EBA468}" type="datetimeFigureOut">
              <a:rPr lang="zh-TW" altLang="en-US" smtClean="0"/>
              <a:t>2022/12/21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7C230-0EB7-48CA-80AD-AF8049CD5129}" type="slidenum">
              <a:rPr lang="zh-TW" altLang="en-US" smtClean="0"/>
              <a:t>‹#›</a:t>
            </a:fld>
            <a:endParaRPr lang="zh-TW" altLang="en-US"/>
          </a:p>
        </p:txBody>
      </p:sp>
    </p:spTree>
    <p:extLst>
      <p:ext uri="{BB962C8B-B14F-4D97-AF65-F5344CB8AC3E}">
        <p14:creationId xmlns:p14="http://schemas.microsoft.com/office/powerpoint/2010/main" val="74999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3" y="431"/>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3" y="431"/>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3" y="431"/>
            <a:ext cx="12190477" cy="6857143"/>
          </a:xfrm>
          <a:prstGeom prst="rect">
            <a:avLst/>
          </a:prstGeom>
          <a:noFill/>
          <a:ln>
            <a:noFill/>
          </a:ln>
        </p:spPr>
      </p:pic>
      <p:sp>
        <p:nvSpPr>
          <p:cNvPr id="31" name="Rectangle 31"/>
          <p:cNvSpPr>
            <a:spLocks noGrp="1"/>
          </p:cNvSpPr>
          <p:nvPr>
            <p:ph type="subTitle" idx="1"/>
          </p:nvPr>
        </p:nvSpPr>
        <p:spPr>
          <a:xfrm>
            <a:off x="3323645" y="5094580"/>
            <a:ext cx="8258755" cy="925223"/>
          </a:xfrm>
        </p:spPr>
        <p:txBody>
          <a:bodyPr/>
          <a:lstStyle>
            <a:lvl1pPr marL="0" indent="0" algn="r" latinLnBrk="0">
              <a:buNone/>
              <a:defRPr lang="zh-TW" sz="2100"/>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3"/>
            <a:ext cx="10103752" cy="1470025"/>
          </a:xfrm>
        </p:spPr>
        <p:txBody>
          <a:bodyPr anchor="b" anchorCtr="0"/>
          <a:lstStyle>
            <a:lvl1pPr algn="r" latinLnBrk="0">
              <a:defRPr lang="zh-TW" sz="3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11" name="Slide Number Placeholder 10"/>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1701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786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8" name="Slide Number Placeholder 7"/>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9676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6" name="Slide Number Placeholder 5"/>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08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3"/>
            <a:ext cx="53848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3"/>
            <a:ext cx="53848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12" name="Slide Number Placeholder 11"/>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65318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9" name="Slide Number Placeholder 8"/>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7833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3"/>
            <a:ext cx="53848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3"/>
            <a:ext cx="53848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B277EC77-3A8D-471E-94F2-81AF5CB0F055}" type="datetimeFigureOut">
              <a:rPr lang="zh-TW" altLang="en-US" smtClean="0"/>
              <a:t>2022/12/21</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9570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3" y="431"/>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3" y="431"/>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3"/>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750">
                <a:latin typeface="+mn-lt"/>
              </a:defRPr>
            </a:lvl1pPr>
          </a:lstStyle>
          <a:p>
            <a:fld id="{B277EC77-3A8D-471E-94F2-81AF5CB0F055}" type="datetimeFigureOut">
              <a:rPr lang="zh-TW" altLang="en-US" smtClean="0"/>
              <a:t>2022/12/21</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75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750">
                <a:latin typeface="+mn-lt"/>
              </a:defRPr>
            </a:lvl1pPr>
          </a:lstStyle>
          <a:p>
            <a:fld id="{D9F933FF-1EA1-4EE8-BC3D-16E5392AAC0B}" type="slidenum">
              <a:rPr lang="zh-TW" altLang="en-US" smtClean="0"/>
              <a:t>‹#›</a:t>
            </a:fld>
            <a:endParaRPr lang="zh-TW" altLang="en-US"/>
          </a:p>
        </p:txBody>
      </p:sp>
    </p:spTree>
    <p:extLst>
      <p:ext uri="{BB962C8B-B14F-4D97-AF65-F5344CB8AC3E}">
        <p14:creationId xmlns:p14="http://schemas.microsoft.com/office/powerpoint/2010/main" val="223223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3300">
          <a:solidFill>
            <a:schemeClr val="tx1"/>
          </a:solidFill>
          <a:latin typeface="+mj-lt"/>
          <a:ea typeface="+mj-ea"/>
          <a:cs typeface="+mj-cs"/>
        </a:defRPr>
      </a:defPPr>
      <a:lvl1pPr algn="l" eaLnBrk="1" latinLnBrk="0" hangingPunct="1">
        <a:buNone/>
        <a:defRPr lang="zh-TW" sz="2700">
          <a:solidFill>
            <a:schemeClr val="tx1">
              <a:alpha val="100000"/>
            </a:schemeClr>
          </a:solidFill>
          <a:latin typeface="+mj-lt"/>
        </a:defRPr>
      </a:lvl1pPr>
    </p:titleStyle>
    <p:bodyStyle>
      <a:defPPr>
        <a:defRPr lang="zh-TW">
          <a:solidFill>
            <a:schemeClr val="tx1"/>
          </a:solidFill>
          <a:latin typeface="+mn-lt"/>
          <a:ea typeface="+mn-ea"/>
          <a:cs typeface="+mn-cs"/>
        </a:defRPr>
      </a:defPPr>
      <a:lvl1pPr marL="257175" indent="-257175" eaLnBrk="1" latinLnBrk="0" hangingPunct="1">
        <a:buChar char="•"/>
        <a:defRPr lang="zh-TW" sz="2100">
          <a:latin typeface="+mn-lt"/>
        </a:defRPr>
      </a:lvl1pPr>
      <a:lvl2pPr marL="557213" indent="-214313" eaLnBrk="1" hangingPunct="1">
        <a:buChar char="–"/>
        <a:defRPr lang="zh-TW" sz="1800">
          <a:latin typeface="+mn-lt"/>
        </a:defRPr>
      </a:lvl2pPr>
      <a:lvl3pPr marL="857250" indent="-171450" eaLnBrk="1" hangingPunct="1">
        <a:buChar char="•"/>
        <a:defRPr lang="zh-TW" sz="1800">
          <a:latin typeface="+mn-lt"/>
        </a:defRPr>
      </a:lvl3pPr>
      <a:lvl4pPr marL="1200150" indent="-171450" eaLnBrk="1" hangingPunct="1">
        <a:buChar char="–"/>
        <a:defRPr lang="zh-TW" sz="1500">
          <a:latin typeface="+mn-lt"/>
        </a:defRPr>
      </a:lvl4pPr>
      <a:lvl5pPr marL="1543050" indent="-171450" eaLnBrk="1" hangingPunct="1">
        <a:buChar char="»"/>
        <a:defRPr lang="zh-TW" sz="1500">
          <a:latin typeface="+mn-lt"/>
        </a:defRPr>
      </a:lvl5pPr>
      <a:lvl6pPr marL="1885950" indent="-171450" eaLnBrk="1" hangingPunct="1">
        <a:buChar char="•"/>
        <a:defRPr lang="zh-TW" sz="1500"/>
      </a:lvl6pPr>
      <a:lvl7pPr marL="2228850" indent="-171450" eaLnBrk="1" hangingPunct="1">
        <a:buChar char="•"/>
        <a:defRPr lang="zh-TW" sz="1500"/>
      </a:lvl7pPr>
      <a:lvl8pPr marL="2571750" indent="-171450" eaLnBrk="1" hangingPunct="1">
        <a:buChar char="•"/>
        <a:defRPr lang="zh-TW" sz="1500"/>
      </a:lvl8pPr>
      <a:lvl9pPr marL="2914650" indent="-171450" eaLnBrk="1" hangingPunct="1">
        <a:buChar char="•"/>
        <a:defRPr lang="zh-TW" sz="1500"/>
      </a:lvl9pPr>
    </p:bodyStyle>
    <p:otherStyle>
      <a:defPPr>
        <a:defRPr lang="zh-TW">
          <a:solidFill>
            <a:schemeClr val="tx1"/>
          </a:solidFill>
          <a:latin typeface="+mn-lt"/>
          <a:ea typeface="+mn-ea"/>
          <a:cs typeface="+mn-cs"/>
        </a:defRPr>
      </a:defPPr>
      <a:lvl1pPr marL="0" eaLnBrk="1" latinLnBrk="0" hangingPunct="1">
        <a:defRPr/>
      </a:lvl1pPr>
      <a:lvl2pPr marL="342900" eaLnBrk="1" hangingPunct="1">
        <a:defRPr/>
      </a:lvl2pPr>
      <a:lvl3pPr marL="685800" eaLnBrk="1" hangingPunct="1">
        <a:defRPr/>
      </a:lvl3pPr>
      <a:lvl4pPr marL="1028700" eaLnBrk="1" hangingPunct="1">
        <a:defRPr/>
      </a:lvl4pPr>
      <a:lvl5pPr marL="1371600" eaLnBrk="1" hangingPunct="1">
        <a:defRPr/>
      </a:lvl5pPr>
      <a:lvl6pPr marL="1714500" eaLnBrk="1" hangingPunct="1">
        <a:defRPr/>
      </a:lvl6pPr>
      <a:lvl7pPr marL="2057400" eaLnBrk="1" hangingPunct="1">
        <a:defRPr/>
      </a:lvl7pPr>
      <a:lvl8pPr marL="2400300" eaLnBrk="1" hangingPunct="1">
        <a:defRPr/>
      </a:lvl8pPr>
      <a:lvl9pPr marL="27432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a:t>Homework</a:t>
            </a:r>
            <a:r>
              <a:rPr lang="zh-TW" altLang="en-US" dirty="0"/>
              <a:t> </a:t>
            </a:r>
            <a:r>
              <a:rPr lang="en-US" altLang="zh-TW" dirty="0"/>
              <a:t>4</a:t>
            </a:r>
            <a:endParaRPr lang="zh-TW" altLang="en-US" dirty="0"/>
          </a:p>
        </p:txBody>
      </p:sp>
    </p:spTree>
    <p:extLst>
      <p:ext uri="{BB962C8B-B14F-4D97-AF65-F5344CB8AC3E}">
        <p14:creationId xmlns:p14="http://schemas.microsoft.com/office/powerpoint/2010/main" val="324089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0344CA2-0A9C-40E0-8D2F-67C9E5DE056E}"/>
              </a:ext>
            </a:extLst>
          </p:cNvPr>
          <p:cNvSpPr>
            <a:spLocks noGrp="1"/>
          </p:cNvSpPr>
          <p:nvPr>
            <p:ph type="body" idx="1"/>
          </p:nvPr>
        </p:nvSpPr>
        <p:spPr/>
        <p:txBody>
          <a:bodyPr/>
          <a:lstStyle/>
          <a:p>
            <a:r>
              <a:rPr lang="zh-TW" altLang="en-US" dirty="0"/>
              <a:t>一般網站會利用驗證碼防止代理機器人或爬蟲程式大量擷取系統資訊或其他不法行為</a:t>
            </a:r>
            <a:endParaRPr lang="en-US" altLang="zh-TW" dirty="0"/>
          </a:p>
          <a:p>
            <a:endParaRPr lang="zh-TW" altLang="en-US" dirty="0"/>
          </a:p>
        </p:txBody>
      </p:sp>
      <p:sp>
        <p:nvSpPr>
          <p:cNvPr id="3" name="標題 2">
            <a:extLst>
              <a:ext uri="{FF2B5EF4-FFF2-40B4-BE49-F238E27FC236}">
                <a16:creationId xmlns:a16="http://schemas.microsoft.com/office/drawing/2014/main" id="{A90F1B31-609C-4E24-9F96-8F2B7358A08B}"/>
              </a:ext>
            </a:extLst>
          </p:cNvPr>
          <p:cNvSpPr>
            <a:spLocks noGrp="1"/>
          </p:cNvSpPr>
          <p:nvPr>
            <p:ph type="title"/>
          </p:nvPr>
        </p:nvSpPr>
        <p:spPr/>
        <p:txBody>
          <a:bodyPr/>
          <a:lstStyle/>
          <a:p>
            <a:r>
              <a:rPr lang="zh-TW" altLang="en-US" dirty="0"/>
              <a:t>驗證碼系統</a:t>
            </a:r>
          </a:p>
        </p:txBody>
      </p:sp>
      <p:pic>
        <p:nvPicPr>
          <p:cNvPr id="1026" name="Picture 2" descr="你以为自己在填验证码，其实你是在给Google义务劳动_手机新浪网">
            <a:extLst>
              <a:ext uri="{FF2B5EF4-FFF2-40B4-BE49-F238E27FC236}">
                <a16:creationId xmlns:a16="http://schemas.microsoft.com/office/drawing/2014/main" id="{794A4AF7-DFFB-4B2C-BF2E-5144BF4F3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055" y="2332037"/>
            <a:ext cx="3125070"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你輸入reCAPTCHA驗證碼，竟是在幫忙翻譯古書！他曝：其實我們都是免錢的Google御用人工智能訓練師-風傳媒">
            <a:extLst>
              <a:ext uri="{FF2B5EF4-FFF2-40B4-BE49-F238E27FC236}">
                <a16:creationId xmlns:a16="http://schemas.microsoft.com/office/drawing/2014/main" id="{D11A8A49-7B64-4B93-9CF4-990545E0F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162" y="4664450"/>
            <a:ext cx="4808957" cy="2133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每次輸驗證碼很麻煩？Google推出新版CAPTCHA 驗證系統@ 老頭碎碎唸:: 痞客邦::">
            <a:extLst>
              <a:ext uri="{FF2B5EF4-FFF2-40B4-BE49-F238E27FC236}">
                <a16:creationId xmlns:a16="http://schemas.microsoft.com/office/drawing/2014/main" id="{2DCE926F-A3ED-4BF9-A741-A6A14AB93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02" y="2192353"/>
            <a:ext cx="3353415" cy="237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06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52DE282-DBF4-478E-A551-9AAFE0829553}"/>
              </a:ext>
            </a:extLst>
          </p:cNvPr>
          <p:cNvSpPr>
            <a:spLocks noGrp="1"/>
          </p:cNvSpPr>
          <p:nvPr>
            <p:ph type="body" idx="1"/>
          </p:nvPr>
        </p:nvSpPr>
        <p:spPr/>
        <p:txBody>
          <a:bodyPr/>
          <a:lstStyle/>
          <a:p>
            <a:r>
              <a:rPr lang="zh-TW" altLang="en-US" dirty="0"/>
              <a:t>本次作業請設計一驗證碼系統，在網頁上隨機顯示</a:t>
            </a:r>
            <a:r>
              <a:rPr lang="en-US" altLang="zh-TW" dirty="0"/>
              <a:t>5</a:t>
            </a:r>
            <a:r>
              <a:rPr lang="zh-TW" altLang="en-US" dirty="0"/>
              <a:t>張照片</a:t>
            </a:r>
            <a:r>
              <a:rPr lang="en-US" altLang="zh-TW" dirty="0"/>
              <a:t>(3</a:t>
            </a:r>
            <a:r>
              <a:rPr lang="zh-TW" altLang="en-US" dirty="0"/>
              <a:t>張同類別另</a:t>
            </a:r>
            <a:r>
              <a:rPr lang="en-US" altLang="zh-TW" dirty="0"/>
              <a:t>2</a:t>
            </a:r>
            <a:r>
              <a:rPr lang="zh-TW" altLang="en-US" dirty="0"/>
              <a:t>張不同類別</a:t>
            </a:r>
            <a:r>
              <a:rPr lang="en-US" altLang="zh-TW" dirty="0"/>
              <a:t>)</a:t>
            </a:r>
            <a:r>
              <a:rPr lang="zh-TW" altLang="en-US" dirty="0"/>
              <a:t>，當使用者正確選擇少數類時</a:t>
            </a:r>
            <a:r>
              <a:rPr lang="en-US" altLang="zh-TW" dirty="0"/>
              <a:t>(2</a:t>
            </a:r>
            <a:r>
              <a:rPr lang="zh-TW" altLang="en-US" dirty="0"/>
              <a:t>次機會選</a:t>
            </a:r>
            <a:r>
              <a:rPr lang="en-US" altLang="zh-TW" dirty="0"/>
              <a:t>2</a:t>
            </a:r>
            <a:r>
              <a:rPr lang="zh-TW" altLang="en-US" dirty="0"/>
              <a:t>張</a:t>
            </a:r>
            <a:r>
              <a:rPr lang="en-US" altLang="zh-TW" dirty="0"/>
              <a:t>)</a:t>
            </a:r>
            <a:r>
              <a:rPr lang="zh-TW" altLang="en-US" dirty="0"/>
              <a:t>則通過驗證，反之不通過，若單一</a:t>
            </a:r>
            <a:r>
              <a:rPr lang="en-US" altLang="zh-TW" dirty="0"/>
              <a:t>IP</a:t>
            </a:r>
            <a:r>
              <a:rPr lang="zh-TW" altLang="en-US" dirty="0"/>
              <a:t>有</a:t>
            </a:r>
            <a:r>
              <a:rPr lang="en-US" altLang="zh-TW" dirty="0"/>
              <a:t>3</a:t>
            </a:r>
            <a:r>
              <a:rPr lang="zh-TW" altLang="en-US" dirty="0"/>
              <a:t>次以上不通過，則將此</a:t>
            </a:r>
            <a:r>
              <a:rPr lang="en-US" altLang="zh-TW" dirty="0"/>
              <a:t>IP ban</a:t>
            </a:r>
            <a:r>
              <a:rPr lang="zh-TW" altLang="en-US" dirty="0"/>
              <a:t>掉，使用者無法閱覽此網站。</a:t>
            </a:r>
          </a:p>
        </p:txBody>
      </p:sp>
      <p:sp>
        <p:nvSpPr>
          <p:cNvPr id="3" name="標題 2">
            <a:extLst>
              <a:ext uri="{FF2B5EF4-FFF2-40B4-BE49-F238E27FC236}">
                <a16:creationId xmlns:a16="http://schemas.microsoft.com/office/drawing/2014/main" id="{44E8DD8B-3900-4E74-BD21-BF0E004C51C0}"/>
              </a:ext>
            </a:extLst>
          </p:cNvPr>
          <p:cNvSpPr>
            <a:spLocks noGrp="1"/>
          </p:cNvSpPr>
          <p:nvPr>
            <p:ph type="title"/>
          </p:nvPr>
        </p:nvSpPr>
        <p:spPr/>
        <p:txBody>
          <a:bodyPr/>
          <a:lstStyle/>
          <a:p>
            <a:r>
              <a:rPr lang="zh-TW" altLang="en-US" dirty="0"/>
              <a:t>驗證碼系統</a:t>
            </a:r>
          </a:p>
        </p:txBody>
      </p:sp>
    </p:spTree>
    <p:extLst>
      <p:ext uri="{BB962C8B-B14F-4D97-AF65-F5344CB8AC3E}">
        <p14:creationId xmlns:p14="http://schemas.microsoft.com/office/powerpoint/2010/main" val="305892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E77F5A6-BBD8-43B8-A42A-1C169130C1DA}"/>
              </a:ext>
            </a:extLst>
          </p:cNvPr>
          <p:cNvSpPr>
            <a:spLocks noGrp="1"/>
          </p:cNvSpPr>
          <p:nvPr>
            <p:ph type="body" idx="1"/>
          </p:nvPr>
        </p:nvSpPr>
        <p:spPr/>
        <p:txBody>
          <a:bodyPr/>
          <a:lstStyle/>
          <a:p>
            <a:endParaRPr lang="zh-TW" altLang="en-US"/>
          </a:p>
        </p:txBody>
      </p:sp>
      <p:sp>
        <p:nvSpPr>
          <p:cNvPr id="3" name="標題 2">
            <a:extLst>
              <a:ext uri="{FF2B5EF4-FFF2-40B4-BE49-F238E27FC236}">
                <a16:creationId xmlns:a16="http://schemas.microsoft.com/office/drawing/2014/main" id="{25436BC7-71FF-44C8-8FAE-10065A5F9E80}"/>
              </a:ext>
            </a:extLst>
          </p:cNvPr>
          <p:cNvSpPr>
            <a:spLocks noGrp="1"/>
          </p:cNvSpPr>
          <p:nvPr>
            <p:ph type="title"/>
          </p:nvPr>
        </p:nvSpPr>
        <p:spPr/>
        <p:txBody>
          <a:bodyPr/>
          <a:lstStyle/>
          <a:p>
            <a:r>
              <a:rPr lang="zh-TW" altLang="en-US" dirty="0"/>
              <a:t>驗證碼系統</a:t>
            </a:r>
          </a:p>
        </p:txBody>
      </p:sp>
      <p:pic>
        <p:nvPicPr>
          <p:cNvPr id="5" name="圖片 4">
            <a:extLst>
              <a:ext uri="{FF2B5EF4-FFF2-40B4-BE49-F238E27FC236}">
                <a16:creationId xmlns:a16="http://schemas.microsoft.com/office/drawing/2014/main" id="{7D26D016-9C17-4CAB-9DA3-54AFAA87041D}"/>
              </a:ext>
            </a:extLst>
          </p:cNvPr>
          <p:cNvPicPr>
            <a:picLocks noChangeAspect="1"/>
          </p:cNvPicPr>
          <p:nvPr/>
        </p:nvPicPr>
        <p:blipFill>
          <a:blip r:embed="rId2"/>
          <a:stretch>
            <a:fillRect/>
          </a:stretch>
        </p:blipFill>
        <p:spPr>
          <a:xfrm>
            <a:off x="1271587" y="1726483"/>
            <a:ext cx="9648825" cy="2343150"/>
          </a:xfrm>
          <a:prstGeom prst="rect">
            <a:avLst/>
          </a:prstGeom>
        </p:spPr>
      </p:pic>
      <p:pic>
        <p:nvPicPr>
          <p:cNvPr id="7" name="圖片 6">
            <a:extLst>
              <a:ext uri="{FF2B5EF4-FFF2-40B4-BE49-F238E27FC236}">
                <a16:creationId xmlns:a16="http://schemas.microsoft.com/office/drawing/2014/main" id="{FA2BA285-B368-4712-912A-B5436362B3D3}"/>
              </a:ext>
            </a:extLst>
          </p:cNvPr>
          <p:cNvPicPr>
            <a:picLocks noChangeAspect="1"/>
          </p:cNvPicPr>
          <p:nvPr/>
        </p:nvPicPr>
        <p:blipFill>
          <a:blip r:embed="rId3"/>
          <a:stretch>
            <a:fillRect/>
          </a:stretch>
        </p:blipFill>
        <p:spPr>
          <a:xfrm>
            <a:off x="1271587" y="4322967"/>
            <a:ext cx="1419225" cy="866775"/>
          </a:xfrm>
          <a:prstGeom prst="rect">
            <a:avLst/>
          </a:prstGeom>
        </p:spPr>
      </p:pic>
      <p:pic>
        <p:nvPicPr>
          <p:cNvPr id="9" name="圖片 8">
            <a:extLst>
              <a:ext uri="{FF2B5EF4-FFF2-40B4-BE49-F238E27FC236}">
                <a16:creationId xmlns:a16="http://schemas.microsoft.com/office/drawing/2014/main" id="{90140480-F51F-46D5-BA96-F670BA331FBB}"/>
              </a:ext>
            </a:extLst>
          </p:cNvPr>
          <p:cNvPicPr>
            <a:picLocks noChangeAspect="1"/>
          </p:cNvPicPr>
          <p:nvPr/>
        </p:nvPicPr>
        <p:blipFill>
          <a:blip r:embed="rId4"/>
          <a:stretch>
            <a:fillRect/>
          </a:stretch>
        </p:blipFill>
        <p:spPr>
          <a:xfrm>
            <a:off x="3919844" y="4284866"/>
            <a:ext cx="1933575" cy="942975"/>
          </a:xfrm>
          <a:prstGeom prst="rect">
            <a:avLst/>
          </a:prstGeom>
        </p:spPr>
      </p:pic>
      <p:pic>
        <p:nvPicPr>
          <p:cNvPr id="11" name="圖片 10">
            <a:extLst>
              <a:ext uri="{FF2B5EF4-FFF2-40B4-BE49-F238E27FC236}">
                <a16:creationId xmlns:a16="http://schemas.microsoft.com/office/drawing/2014/main" id="{1A323C94-9FBB-499C-A306-7E75EA6DAB10}"/>
              </a:ext>
            </a:extLst>
          </p:cNvPr>
          <p:cNvPicPr>
            <a:picLocks noChangeAspect="1"/>
          </p:cNvPicPr>
          <p:nvPr/>
        </p:nvPicPr>
        <p:blipFill>
          <a:blip r:embed="rId5"/>
          <a:stretch>
            <a:fillRect/>
          </a:stretch>
        </p:blipFill>
        <p:spPr>
          <a:xfrm>
            <a:off x="6945753" y="4465842"/>
            <a:ext cx="2819400" cy="723900"/>
          </a:xfrm>
          <a:prstGeom prst="rect">
            <a:avLst/>
          </a:prstGeom>
        </p:spPr>
      </p:pic>
    </p:spTree>
    <p:extLst>
      <p:ext uri="{BB962C8B-B14F-4D97-AF65-F5344CB8AC3E}">
        <p14:creationId xmlns:p14="http://schemas.microsoft.com/office/powerpoint/2010/main" val="397849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zh-TW" altLang="en-US" dirty="0"/>
              <a:t>隨機產生圖片 </a:t>
            </a:r>
            <a:r>
              <a:rPr lang="en-US" altLang="zh-TW" dirty="0"/>
              <a:t>20%</a:t>
            </a:r>
          </a:p>
          <a:p>
            <a:pPr lvl="1"/>
            <a:r>
              <a:rPr lang="zh-TW" altLang="en-US" dirty="0"/>
              <a:t>可剛好顯示</a:t>
            </a:r>
            <a:r>
              <a:rPr lang="en-US" altLang="zh-TW" dirty="0"/>
              <a:t>3</a:t>
            </a:r>
            <a:r>
              <a:rPr lang="zh-TW" altLang="en-US" dirty="0"/>
              <a:t>張多數類 </a:t>
            </a:r>
            <a:endParaRPr lang="en-US" altLang="zh-TW" dirty="0"/>
          </a:p>
          <a:p>
            <a:pPr lvl="1"/>
            <a:endParaRPr lang="en-US" altLang="zh-TW" dirty="0"/>
          </a:p>
          <a:p>
            <a:r>
              <a:rPr lang="zh-TW" altLang="en-US" dirty="0"/>
              <a:t>判斷使用者選擇是否正確 </a:t>
            </a:r>
            <a:r>
              <a:rPr lang="en-US" altLang="zh-TW" dirty="0"/>
              <a:t>30%</a:t>
            </a:r>
          </a:p>
          <a:p>
            <a:endParaRPr lang="en-US" altLang="zh-TW" dirty="0"/>
          </a:p>
          <a:p>
            <a:r>
              <a:rPr lang="zh-TW" altLang="en-US" dirty="0"/>
              <a:t>資料庫紀錄使用者資訊 </a:t>
            </a:r>
            <a:r>
              <a:rPr lang="en-US" altLang="zh-TW" dirty="0"/>
              <a:t>20%</a:t>
            </a:r>
          </a:p>
          <a:p>
            <a:endParaRPr lang="en-US" altLang="zh-TW" dirty="0"/>
          </a:p>
          <a:p>
            <a:r>
              <a:rPr lang="zh-TW" altLang="en-US" dirty="0"/>
              <a:t>判斷</a:t>
            </a:r>
            <a:r>
              <a:rPr lang="en-US" altLang="zh-TW" dirty="0"/>
              <a:t>IP</a:t>
            </a:r>
            <a:r>
              <a:rPr lang="zh-TW" altLang="en-US" dirty="0"/>
              <a:t>是否被</a:t>
            </a:r>
            <a:r>
              <a:rPr lang="en-US" altLang="zh-TW" dirty="0"/>
              <a:t>ban 30%</a:t>
            </a:r>
          </a:p>
        </p:txBody>
      </p:sp>
      <p:sp>
        <p:nvSpPr>
          <p:cNvPr id="3" name="標題 2"/>
          <p:cNvSpPr>
            <a:spLocks noGrp="1"/>
          </p:cNvSpPr>
          <p:nvPr>
            <p:ph type="title"/>
          </p:nvPr>
        </p:nvSpPr>
        <p:spPr/>
        <p:txBody>
          <a:bodyPr/>
          <a:lstStyle/>
          <a:p>
            <a:r>
              <a:rPr lang="zh-TW" altLang="en-US" dirty="0"/>
              <a:t>評分</a:t>
            </a:r>
          </a:p>
        </p:txBody>
      </p:sp>
      <p:sp>
        <p:nvSpPr>
          <p:cNvPr id="5" name="投影片編號版面配置區 4"/>
          <p:cNvSpPr>
            <a:spLocks noGrp="1"/>
          </p:cNvSpPr>
          <p:nvPr>
            <p:ph type="sldNum" sz="quarter" idx="11"/>
          </p:nvPr>
        </p:nvSpPr>
        <p:spPr/>
        <p:txBody>
          <a:bodyPr/>
          <a:lstStyle/>
          <a:p>
            <a:fld id="{46B6DA46-5FB9-4207-AA1C-7B1F4803391C}" type="slidenum">
              <a:rPr lang="zh-TW" altLang="en-US" smtClean="0"/>
              <a:t>5</a:t>
            </a:fld>
            <a:endParaRPr lang="zh-TW" altLang="en-US"/>
          </a:p>
        </p:txBody>
      </p:sp>
    </p:spTree>
    <p:extLst>
      <p:ext uri="{BB962C8B-B14F-4D97-AF65-F5344CB8AC3E}">
        <p14:creationId xmlns:p14="http://schemas.microsoft.com/office/powerpoint/2010/main" val="31243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64F3DD0-B1CF-4B03-81E6-0C2D66168206}"/>
              </a:ext>
            </a:extLst>
          </p:cNvPr>
          <p:cNvSpPr>
            <a:spLocks noGrp="1"/>
          </p:cNvSpPr>
          <p:nvPr>
            <p:ph type="body" idx="1"/>
          </p:nvPr>
        </p:nvSpPr>
        <p:spPr/>
        <p:txBody>
          <a:bodyPr/>
          <a:lstStyle/>
          <a:p>
            <a:r>
              <a:rPr lang="en-US" altLang="zh-TW" dirty="0"/>
              <a:t>Deadline:</a:t>
            </a:r>
          </a:p>
          <a:p>
            <a:pPr lvl="1"/>
            <a:r>
              <a:rPr lang="en-US" altLang="zh-TW" dirty="0"/>
              <a:t>01/16</a:t>
            </a:r>
            <a:r>
              <a:rPr lang="zh-TW" altLang="en-US" dirty="0"/>
              <a:t> </a:t>
            </a:r>
            <a:r>
              <a:rPr lang="en-US" altLang="zh-TW" dirty="0"/>
              <a:t>(</a:t>
            </a:r>
            <a:r>
              <a:rPr lang="zh-TW" altLang="en-US" dirty="0"/>
              <a:t>一</a:t>
            </a:r>
            <a:r>
              <a:rPr lang="en-US" altLang="zh-TW" dirty="0"/>
              <a:t>)</a:t>
            </a:r>
            <a:r>
              <a:rPr lang="zh-TW" altLang="en-US" dirty="0"/>
              <a:t> </a:t>
            </a:r>
            <a:r>
              <a:rPr lang="en-US" altLang="zh-TW" dirty="0"/>
              <a:t>23:59</a:t>
            </a:r>
          </a:p>
          <a:p>
            <a:pPr lvl="1"/>
            <a:endParaRPr lang="en-US" altLang="zh-TW" dirty="0"/>
          </a:p>
          <a:p>
            <a:r>
              <a:rPr lang="zh-TW" altLang="en-US" dirty="0"/>
              <a:t>繳交方式</a:t>
            </a:r>
            <a:endParaRPr lang="en-US" altLang="zh-TW" dirty="0"/>
          </a:p>
          <a:p>
            <a:pPr lvl="1"/>
            <a:r>
              <a:rPr lang="zh-TW" altLang="en-US" dirty="0">
                <a:solidFill>
                  <a:srgbClr val="FF0000"/>
                </a:solidFill>
              </a:rPr>
              <a:t>找助教</a:t>
            </a:r>
            <a:r>
              <a:rPr lang="en-US" altLang="zh-TW" dirty="0">
                <a:solidFill>
                  <a:srgbClr val="FF0000"/>
                </a:solidFill>
              </a:rPr>
              <a:t>demo</a:t>
            </a:r>
          </a:p>
          <a:p>
            <a:pPr lvl="1"/>
            <a:r>
              <a:rPr lang="zh-TW" altLang="en-US" dirty="0">
                <a:solidFill>
                  <a:srgbClr val="FF0000"/>
                </a:solidFill>
              </a:rPr>
              <a:t>資料庫使用個人</a:t>
            </a:r>
            <a:r>
              <a:rPr lang="en-US" altLang="zh-TW" dirty="0">
                <a:solidFill>
                  <a:srgbClr val="FF0000"/>
                </a:solidFill>
              </a:rPr>
              <a:t>XAMPP</a:t>
            </a:r>
            <a:endParaRPr lang="zh-TW" altLang="en-US" dirty="0">
              <a:solidFill>
                <a:srgbClr val="FF0000"/>
              </a:solidFill>
            </a:endParaRPr>
          </a:p>
          <a:p>
            <a:pPr lvl="1"/>
            <a:r>
              <a:rPr lang="zh-TW" altLang="en-US" dirty="0"/>
              <a:t>上傳到</a:t>
            </a:r>
            <a:r>
              <a:rPr lang="en-US" altLang="zh-TW" dirty="0"/>
              <a:t>portal</a:t>
            </a:r>
          </a:p>
          <a:p>
            <a:pPr lvl="2"/>
            <a:r>
              <a:rPr lang="en-US" altLang="zh-TW" dirty="0"/>
              <a:t>s</a:t>
            </a:r>
            <a:r>
              <a:rPr lang="zh-TW" altLang="en-US" dirty="0"/>
              <a:t>學號</a:t>
            </a:r>
            <a:r>
              <a:rPr lang="en-US" altLang="zh-TW" dirty="0"/>
              <a:t>_HW4.zip</a:t>
            </a:r>
          </a:p>
          <a:p>
            <a:pPr lvl="3"/>
            <a:r>
              <a:rPr lang="zh-TW" altLang="en-US" dirty="0"/>
              <a:t>所有相關檔案</a:t>
            </a:r>
            <a:endParaRPr lang="en-US" altLang="zh-TW" dirty="0"/>
          </a:p>
          <a:p>
            <a:pPr lvl="3"/>
            <a:r>
              <a:rPr lang="zh-TW" altLang="en-US" dirty="0">
                <a:solidFill>
                  <a:srgbClr val="FF0000"/>
                </a:solidFill>
              </a:rPr>
              <a:t>檔名未依格式扣</a:t>
            </a:r>
            <a:r>
              <a:rPr lang="en-US" altLang="zh-TW" dirty="0">
                <a:solidFill>
                  <a:srgbClr val="FF0000"/>
                </a:solidFill>
              </a:rPr>
              <a:t>10%</a:t>
            </a:r>
            <a:endParaRPr lang="zh-TW" altLang="en-US" dirty="0">
              <a:solidFill>
                <a:srgbClr val="FF0000"/>
              </a:solidFill>
            </a:endParaRPr>
          </a:p>
          <a:p>
            <a:endParaRPr lang="zh-TW" altLang="en-US" dirty="0"/>
          </a:p>
        </p:txBody>
      </p:sp>
      <p:sp>
        <p:nvSpPr>
          <p:cNvPr id="3" name="標題 2">
            <a:extLst>
              <a:ext uri="{FF2B5EF4-FFF2-40B4-BE49-F238E27FC236}">
                <a16:creationId xmlns:a16="http://schemas.microsoft.com/office/drawing/2014/main" id="{CECD9C59-2513-4FA9-BDA7-BB550A5275B8}"/>
              </a:ext>
            </a:extLst>
          </p:cNvPr>
          <p:cNvSpPr>
            <a:spLocks noGrp="1"/>
          </p:cNvSpPr>
          <p:nvPr>
            <p:ph type="title"/>
          </p:nvPr>
        </p:nvSpPr>
        <p:spPr/>
        <p:txBody>
          <a:bodyPr/>
          <a:lstStyle/>
          <a:p>
            <a:r>
              <a:rPr lang="en-US" altLang="zh-TW" dirty="0"/>
              <a:t>Deadline</a:t>
            </a:r>
            <a:endParaRPr lang="zh-TW" altLang="en-US" dirty="0"/>
          </a:p>
        </p:txBody>
      </p:sp>
    </p:spTree>
    <p:extLst>
      <p:ext uri="{BB962C8B-B14F-4D97-AF65-F5344CB8AC3E}">
        <p14:creationId xmlns:p14="http://schemas.microsoft.com/office/powerpoint/2010/main" val="398636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Bonus:</a:t>
            </a:r>
          </a:p>
          <a:p>
            <a:pPr lvl="1"/>
            <a:r>
              <a:rPr lang="zh-TW" altLang="en-US" dirty="0"/>
              <a:t>前</a:t>
            </a:r>
            <a:r>
              <a:rPr lang="en-US" altLang="zh-TW" dirty="0"/>
              <a:t>10%</a:t>
            </a:r>
            <a:r>
              <a:rPr lang="zh-TW" altLang="en-US" dirty="0"/>
              <a:t>繳交且成績達</a:t>
            </a:r>
            <a:r>
              <a:rPr lang="en-US" altLang="zh-TW" dirty="0"/>
              <a:t>90</a:t>
            </a:r>
            <a:r>
              <a:rPr lang="zh-TW" altLang="en-US" dirty="0"/>
              <a:t>分</a:t>
            </a:r>
            <a:endParaRPr lang="en-US" altLang="zh-TW" dirty="0"/>
          </a:p>
          <a:p>
            <a:pPr lvl="2"/>
            <a:r>
              <a:rPr lang="en-US" altLang="zh-TW" dirty="0"/>
              <a:t>+10</a:t>
            </a:r>
          </a:p>
          <a:p>
            <a:pPr lvl="1"/>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Bonus</a:t>
            </a:r>
            <a:endParaRPr lang="zh-TW" altLang="en-US" dirty="0"/>
          </a:p>
        </p:txBody>
      </p:sp>
      <p:sp>
        <p:nvSpPr>
          <p:cNvPr id="5" name="投影片編號版面配置區 4"/>
          <p:cNvSpPr>
            <a:spLocks noGrp="1"/>
          </p:cNvSpPr>
          <p:nvPr>
            <p:ph type="sldNum" sz="quarter" idx="11"/>
          </p:nvPr>
        </p:nvSpPr>
        <p:spPr/>
        <p:txBody>
          <a:bodyPr/>
          <a:lstStyle/>
          <a:p>
            <a:fld id="{46B6DA46-5FB9-4207-AA1C-7B1F4803391C}" type="slidenum">
              <a:rPr lang="zh-TW" altLang="en-US" smtClean="0"/>
              <a:t>7</a:t>
            </a:fld>
            <a:endParaRPr lang="zh-TW" altLang="en-US"/>
          </a:p>
        </p:txBody>
      </p:sp>
    </p:spTree>
    <p:extLst>
      <p:ext uri="{BB962C8B-B14F-4D97-AF65-F5344CB8AC3E}">
        <p14:creationId xmlns:p14="http://schemas.microsoft.com/office/powerpoint/2010/main" val="296145128"/>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5098</TotalTime>
  <Words>193</Words>
  <Application>Microsoft Office PowerPoint</Application>
  <PresentationFormat>寬螢幕</PresentationFormat>
  <Paragraphs>32</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Calibri</vt:lpstr>
      <vt:lpstr>Corbel</vt:lpstr>
      <vt:lpstr>Custom Theme</vt:lpstr>
      <vt:lpstr>Homework 4</vt:lpstr>
      <vt:lpstr>驗證碼系統</vt:lpstr>
      <vt:lpstr>驗證碼系統</vt:lpstr>
      <vt:lpstr>驗證碼系統</vt:lpstr>
      <vt:lpstr>評分</vt:lpstr>
      <vt:lpstr>Deadline</vt:lpstr>
      <vt:lpstr>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Homework2</dc:title>
  <dc:creator>tinin</dc:creator>
  <cp:lastModifiedBy>簡廷因</cp:lastModifiedBy>
  <cp:revision>95</cp:revision>
  <dcterms:created xsi:type="dcterms:W3CDTF">2014-10-13T00:41:19Z</dcterms:created>
  <dcterms:modified xsi:type="dcterms:W3CDTF">2022-12-21T17:02:01Z</dcterms:modified>
</cp:coreProperties>
</file>