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57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6991-488D-4A48-9967-23E86F919A57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E6FE-8FF1-4541-9C3F-F807B2854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238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6991-488D-4A48-9967-23E86F919A57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E6FE-8FF1-4541-9C3F-F807B2854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046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6991-488D-4A48-9967-23E86F919A57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E6FE-8FF1-4541-9C3F-F807B2854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465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6991-488D-4A48-9967-23E86F919A57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E6FE-8FF1-4541-9C3F-F807B2854AD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1974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6991-488D-4A48-9967-23E86F919A57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E6FE-8FF1-4541-9C3F-F807B2854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002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6991-488D-4A48-9967-23E86F919A57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E6FE-8FF1-4541-9C3F-F807B2854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106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6991-488D-4A48-9967-23E86F919A57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E6FE-8FF1-4541-9C3F-F807B2854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900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6991-488D-4A48-9967-23E86F919A57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E6FE-8FF1-4541-9C3F-F807B2854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2750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6991-488D-4A48-9967-23E86F919A57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E6FE-8FF1-4541-9C3F-F807B2854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08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6991-488D-4A48-9967-23E86F919A57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E6FE-8FF1-4541-9C3F-F807B2854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4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6991-488D-4A48-9967-23E86F919A57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E6FE-8FF1-4541-9C3F-F807B2854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600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6991-488D-4A48-9967-23E86F919A57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E6FE-8FF1-4541-9C3F-F807B2854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141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6991-488D-4A48-9967-23E86F919A57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E6FE-8FF1-4541-9C3F-F807B2854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158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6991-488D-4A48-9967-23E86F919A57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E6FE-8FF1-4541-9C3F-F807B2854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191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6991-488D-4A48-9967-23E86F919A57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E6FE-8FF1-4541-9C3F-F807B2854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829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6991-488D-4A48-9967-23E86F919A57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E6FE-8FF1-4541-9C3F-F807B2854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908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6991-488D-4A48-9967-23E86F919A57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E6FE-8FF1-4541-9C3F-F807B2854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95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35F6991-488D-4A48-9967-23E86F919A57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EE6FE-8FF1-4541-9C3F-F807B2854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4799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CB6225F-3CDD-52D5-5218-497A94291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552" y="0"/>
            <a:ext cx="5870448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2E63DF9-02FD-E42E-6933-C7A15F012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99823"/>
            <a:ext cx="10515600" cy="1325563"/>
          </a:xfrm>
        </p:spPr>
        <p:txBody>
          <a:bodyPr/>
          <a:lstStyle/>
          <a:p>
            <a:r>
              <a:rPr lang="en-US" sz="4400" b="1" dirty="0"/>
              <a:t>EMPLOYEE LEAVE </a:t>
            </a:r>
            <a:br>
              <a:rPr lang="en-US" sz="4400" b="1" dirty="0"/>
            </a:br>
            <a:r>
              <a:rPr lang="en-US" sz="4400" b="1" dirty="0"/>
              <a:t>MANAGEMENT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538681"/>
      </p:ext>
    </p:extLst>
  </p:cSld>
  <p:clrMapOvr>
    <a:masterClrMapping/>
  </p:clrMapOvr>
  <p:transition spd="slow" advTm="1884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706A3-FDB9-E076-C57D-41E833133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024" y="361188"/>
            <a:ext cx="11999976" cy="1348740"/>
          </a:xfrm>
        </p:spPr>
        <p:txBody>
          <a:bodyPr>
            <a:noAutofit/>
          </a:bodyPr>
          <a:lstStyle/>
          <a:p>
            <a:pPr algn="l"/>
            <a:br>
              <a:rPr lang="en-US" sz="5000" b="1" dirty="0"/>
            </a:br>
            <a:br>
              <a:rPr lang="en-US" sz="5000" b="1" dirty="0"/>
            </a:br>
            <a:br>
              <a:rPr lang="en-US" sz="5000" b="1" dirty="0"/>
            </a:br>
            <a:br>
              <a:rPr lang="en-US" sz="5000" b="1" dirty="0"/>
            </a:br>
            <a:br>
              <a:rPr lang="en-US" sz="5000" b="1" dirty="0"/>
            </a:br>
            <a:br>
              <a:rPr lang="en-US" sz="5000" b="1" dirty="0"/>
            </a:br>
            <a:br>
              <a:rPr lang="en-US" sz="5000" b="1" dirty="0"/>
            </a:br>
            <a:br>
              <a:rPr lang="en-US" sz="5000" b="1" dirty="0"/>
            </a:br>
            <a:br>
              <a:rPr lang="en-US" sz="5000" b="1" dirty="0"/>
            </a:br>
            <a:r>
              <a:rPr lang="en-US" sz="4000" b="1" dirty="0"/>
              <a:t>WHAT IS </a:t>
            </a:r>
            <a:br>
              <a:rPr lang="en-US" sz="4000" b="1" dirty="0"/>
            </a:br>
            <a:r>
              <a:rPr lang="en-US" sz="4000" b="1" dirty="0">
                <a:solidFill>
                  <a:schemeClr val="tx1">
                    <a:lumMod val="85000"/>
                  </a:schemeClr>
                </a:solidFill>
              </a:rPr>
              <a:t>EMPLOYEE LEAVE MANAGEMENT SYSTEM?</a:t>
            </a:r>
            <a:endParaRPr lang="en-IN" sz="4000" b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1FBD55-C105-709F-B525-455CC950E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024" y="1929384"/>
            <a:ext cx="11807952" cy="4599432"/>
          </a:xfrm>
        </p:spPr>
        <p:txBody>
          <a:bodyPr>
            <a:normAutofit/>
          </a:bodyPr>
          <a:lstStyle/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kern="0" dirty="0">
                <a:effectLst/>
                <a:latin typeface="ff2"/>
                <a:ea typeface="Times New Roman" panose="02020603050405020304" pitchFamily="18" charset="0"/>
                <a:cs typeface="Times New Roman" panose="02020603050405020304" pitchFamily="18" charset="0"/>
              </a:rPr>
              <a:t>An employee leave management system is a platform that enables staff and admin of an organization or institution to easily apply, correctly allocate, track and grant leave.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Google Sans"/>
              </a:rPr>
              <a:t>A leave management system is a process within an organization that determines how leave is requested by employees and approved by managers, as well as how it is tracked for payroll, balance, and other purposes. </a:t>
            </a:r>
            <a:endParaRPr lang="en-US" sz="2800" b="0" i="0" dirty="0">
              <a:effectLst/>
              <a:latin typeface="arial" panose="020B060402020202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IN" sz="1800" kern="0" dirty="0">
              <a:solidFill>
                <a:srgbClr val="000000"/>
              </a:solidFill>
              <a:effectLst/>
              <a:latin typeface="ff2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D7DBFB-794D-3CC0-CE57-D0D12E909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52096" y="1035558"/>
            <a:ext cx="721288" cy="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028964"/>
      </p:ext>
    </p:extLst>
  </p:cSld>
  <p:clrMapOvr>
    <a:masterClrMapping/>
  </p:clrMapOvr>
  <p:transition spd="slow" advTm="384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E69E47-5865-A588-A260-94C51BF69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EBEBEB"/>
                </a:solidFill>
                <a:latin typeface="Century Gothic (Body)"/>
              </a:rPr>
              <a:t>WHY IS IT IMPORTANT?</a:t>
            </a:r>
            <a:endParaRPr lang="en-IN" b="1">
              <a:solidFill>
                <a:srgbClr val="EBEBEB"/>
              </a:solidFill>
              <a:latin typeface="Century Gothic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EF24B-F1F0-9A44-15A7-740582B64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1380744"/>
            <a:ext cx="6579825" cy="48430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19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900" dirty="0">
                <a:solidFill>
                  <a:srgbClr val="FFFFFF"/>
                </a:solidFill>
              </a:rPr>
              <a:t>THE LEAVE MANAGEMENT SYSTEM HELPS ORGANIZATIONS MANAGE EMPLOYEE ABSENCES. IT ACTS AS A CHANNEL BETWEEN EMPLOYEES AND EMPLOYERS TO STREAMLINE THE LEAVE PROCESS. </a:t>
            </a:r>
          </a:p>
          <a:p>
            <a:pPr marL="0" indent="0">
              <a:lnSpc>
                <a:spcPct val="90000"/>
              </a:lnSpc>
              <a:buNone/>
            </a:pPr>
            <a:endParaRPr lang="en-US" sz="1900" dirty="0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9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900" dirty="0">
                <a:solidFill>
                  <a:srgbClr val="FFFFFF"/>
                </a:solidFill>
              </a:rPr>
              <a:t>PAPER DOCUMENTS ARE EASY TO LOSE, MISHANDLE OR DAMAGE WHEN IN USE. IT'S ALSO HARD TO SECURE THEM AGAINST UNAUTHORISED ACCESS. </a:t>
            </a:r>
          </a:p>
          <a:p>
            <a:pPr>
              <a:lnSpc>
                <a:spcPct val="90000"/>
              </a:lnSpc>
            </a:pPr>
            <a:endParaRPr lang="en-US" sz="1900" dirty="0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IN" sz="1900" dirty="0">
              <a:solidFill>
                <a:srgbClr val="FFFFFF"/>
              </a:solidFill>
            </a:endParaRPr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artoon of a person in a pile of papers&#10;&#10;Description automatically generated">
            <a:extLst>
              <a:ext uri="{FF2B5EF4-FFF2-40B4-BE49-F238E27FC236}">
                <a16:creationId xmlns:a16="http://schemas.microsoft.com/office/drawing/2014/main" id="{2838011E-5EC0-6D29-373F-491AF54260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5" r="11683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43295497"/>
      </p:ext>
    </p:extLst>
  </p:cSld>
  <p:clrMapOvr>
    <a:masterClrMapping/>
  </p:clrMapOvr>
  <p:transition spd="slow" advTm="3019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60D15-CA84-B642-F1BC-A85D45449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213360"/>
            <a:ext cx="8974773" cy="1002792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FEATURES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2F83B-F436-9B4F-C11D-F99E89194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0312" y="1024128"/>
            <a:ext cx="10753344" cy="5620512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i="0" dirty="0">
                <a:solidFill>
                  <a:schemeClr val="tx1"/>
                </a:solidFill>
                <a:effectLst/>
              </a:rPr>
              <a:t>ATTENDANCE TRACKER.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b="1" i="0" dirty="0">
              <a:solidFill>
                <a:schemeClr val="tx1"/>
              </a:solidFill>
              <a:effectLst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i="0" dirty="0">
                <a:solidFill>
                  <a:schemeClr val="tx1"/>
                </a:solidFill>
                <a:effectLst/>
              </a:rPr>
              <a:t>SHIFT SCHEDULING.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i="0" dirty="0">
                <a:solidFill>
                  <a:schemeClr val="tx1"/>
                </a:solidFill>
                <a:effectLst/>
              </a:rPr>
              <a:t>TIMESHEETS.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b="1" i="0" dirty="0">
              <a:solidFill>
                <a:schemeClr val="tx1"/>
              </a:solidFill>
              <a:effectLst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i="0" dirty="0">
                <a:solidFill>
                  <a:schemeClr val="tx1"/>
                </a:solidFill>
                <a:effectLst/>
              </a:rPr>
              <a:t>PERFORMANCE MANAGEMENT</a:t>
            </a:r>
            <a:r>
              <a:rPr lang="en-US" sz="2200" b="1" i="0" dirty="0">
                <a:solidFill>
                  <a:schemeClr val="tx1"/>
                </a:solidFill>
                <a:effectLst/>
              </a:rPr>
              <a:t>.</a:t>
            </a:r>
            <a:br>
              <a:rPr lang="en-US" sz="2200" b="1" dirty="0">
                <a:solidFill>
                  <a:schemeClr val="tx1"/>
                </a:solidFill>
              </a:rPr>
            </a:br>
            <a:br>
              <a:rPr lang="en-US" sz="2200" b="1" i="0" dirty="0">
                <a:solidFill>
                  <a:schemeClr val="tx1"/>
                </a:solidFill>
                <a:effectLst/>
              </a:rPr>
            </a:br>
            <a:endParaRPr lang="en-US" sz="2200" b="1" i="0" dirty="0">
              <a:solidFill>
                <a:schemeClr val="tx1"/>
              </a:solidFill>
              <a:effectLst/>
            </a:endParaRPr>
          </a:p>
          <a:p>
            <a:endParaRPr lang="en-US" sz="2200" b="1" i="0" dirty="0">
              <a:solidFill>
                <a:schemeClr val="tx1"/>
              </a:solidFill>
              <a:effectLst/>
            </a:endParaRPr>
          </a:p>
        </p:txBody>
      </p:sp>
      <p:pic>
        <p:nvPicPr>
          <p:cNvPr id="4" name="Picture 3" descr="A person sitting on the floor next to a clock and a calendar&#10;&#10;Description automatically generated">
            <a:extLst>
              <a:ext uri="{FF2B5EF4-FFF2-40B4-BE49-F238E27FC236}">
                <a16:creationId xmlns:a16="http://schemas.microsoft.com/office/drawing/2014/main" id="{E4CE719D-05FF-449B-80F3-50F653CE5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160" y="-932688"/>
            <a:ext cx="5699759" cy="6858000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</p:spTree>
    <p:extLst>
      <p:ext uri="{BB962C8B-B14F-4D97-AF65-F5344CB8AC3E}">
        <p14:creationId xmlns:p14="http://schemas.microsoft.com/office/powerpoint/2010/main" val="4262140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29787B81-C7DF-412B-A405-EF4454012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holding their hands out&#10;&#10;Description automatically generated">
            <a:extLst>
              <a:ext uri="{FF2B5EF4-FFF2-40B4-BE49-F238E27FC236}">
                <a16:creationId xmlns:a16="http://schemas.microsoft.com/office/drawing/2014/main" id="{1CCC8B51-E22D-A852-5E50-C143A8B7B31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19" b="144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17A679-97C1-6A23-6CC7-452AE81F9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031" y="2494050"/>
            <a:ext cx="9404723" cy="140053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br>
              <a:rPr lang="en-US" sz="4200" b="1" dirty="0"/>
            </a:br>
            <a:br>
              <a:rPr lang="en-US" sz="4200" b="1" dirty="0"/>
            </a:br>
            <a:br>
              <a:rPr lang="en-US" sz="4200" b="1" dirty="0"/>
            </a:br>
            <a:r>
              <a:rPr lang="en-US" sz="4200" b="1" dirty="0"/>
              <a:t>BENEFITS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448E8-128D-3391-1128-F9317AC62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1995" y="3960160"/>
            <a:ext cx="8946541" cy="419548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sz="2200" dirty="0">
                <a:effectLst/>
              </a:rPr>
              <a:t>HELPS YOU IMPROVE THE WORK </a:t>
            </a:r>
          </a:p>
          <a:p>
            <a:pPr>
              <a:buFont typeface="Wingdings 3" charset="2"/>
              <a:buChar char=""/>
            </a:pPr>
            <a:r>
              <a:rPr lang="en-US" sz="2200" dirty="0"/>
              <a:t>ENSURES EMPLOYEE ENGAGEMENT</a:t>
            </a:r>
            <a:endParaRPr lang="en-US" sz="2200" dirty="0">
              <a:effectLst/>
            </a:endParaRPr>
          </a:p>
          <a:p>
            <a:pPr>
              <a:buFont typeface="Wingdings 3" charset="2"/>
              <a:buChar char=""/>
            </a:pPr>
            <a:r>
              <a:rPr lang="en-US" sz="2200" dirty="0">
                <a:effectLst/>
              </a:rPr>
              <a:t>SAVES THE HR TEAM TIME</a:t>
            </a:r>
          </a:p>
          <a:p>
            <a:pPr>
              <a:buFont typeface="Wingdings 3" charset="2"/>
              <a:buChar char=""/>
            </a:pPr>
            <a:r>
              <a:rPr lang="en-US" sz="2200" dirty="0"/>
              <a:t>OFFERS BETTER DATA SECURITY</a:t>
            </a:r>
          </a:p>
          <a:p>
            <a:pPr>
              <a:buFont typeface="Wingdings 3" charset="2"/>
              <a:buChar char="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326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0527A-17FF-351A-69DA-C63AAD99E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62" y="185928"/>
            <a:ext cx="8825659" cy="838200"/>
          </a:xfrm>
        </p:spPr>
        <p:txBody>
          <a:bodyPr/>
          <a:lstStyle/>
          <a:p>
            <a:r>
              <a:rPr lang="en-US" sz="4200" b="1" dirty="0"/>
              <a:t>CONCLUSION</a:t>
            </a:r>
            <a:endParaRPr lang="en-IN" sz="42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C4716-8E22-404E-FBBF-EB41C6678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5216" y="1024128"/>
            <a:ext cx="9395397" cy="4215384"/>
          </a:xfrm>
        </p:spPr>
        <p:txBody>
          <a:bodyPr>
            <a:normAutofit fontScale="92500" lnSpcReduction="10000"/>
          </a:bodyPr>
          <a:lstStyle/>
          <a:p>
            <a:pPr algn="l"/>
            <a:endParaRPr lang="en-US" sz="2800" b="0" i="0" dirty="0">
              <a:solidFill>
                <a:schemeClr val="bg2">
                  <a:lumMod val="40000"/>
                  <a:lumOff val="60000"/>
                </a:schemeClr>
              </a:solidFill>
              <a:effectLst/>
              <a:latin typeface="Google Sans"/>
            </a:endParaRPr>
          </a:p>
          <a:p>
            <a:pPr algn="l"/>
            <a:r>
              <a:rPr lang="en-US" sz="2800" b="0" i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Google Sans"/>
              </a:rPr>
              <a:t>LEAVE MANAGEMENT SYSTEM PROJECT IS A SOFTWARE APPLICATION THAT ENABLES ORGANIZATIONS TO MANAGE EMPLOYEE LEAVES AND ABSENCES EFFICIENTLY. </a:t>
            </a:r>
          </a:p>
          <a:p>
            <a:pPr algn="l"/>
            <a:endParaRPr lang="en-US" sz="2800" dirty="0">
              <a:solidFill>
                <a:schemeClr val="bg2">
                  <a:lumMod val="40000"/>
                  <a:lumOff val="60000"/>
                </a:schemeClr>
              </a:solidFill>
              <a:latin typeface="Google Sans"/>
            </a:endParaRPr>
          </a:p>
          <a:p>
            <a:pPr algn="l"/>
            <a:r>
              <a:rPr lang="en-US" sz="2800" b="0" i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Google Sans"/>
              </a:rPr>
              <a:t>THE SYSTEM CAN AUTOMATE THE LEAVE APPLICATION PROCESS, TRACK LEAVE BALANCES, AND GENERATE REPORTS ON EMPLOYEE LEAVE DATA.</a:t>
            </a:r>
            <a:endParaRPr lang="en-US" sz="2800" b="0" i="0" dirty="0">
              <a:solidFill>
                <a:schemeClr val="bg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  <a:p>
            <a:br>
              <a:rPr lang="en-US" sz="2800" b="0" i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</a:br>
            <a:endParaRPr lang="en-IN" sz="28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230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B0A5210-2F29-4D85-A400-9C79B13FC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611BBE-2B4A-4DA2-B8A9-CD877B876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 w="22225">
            <a:solidFill>
              <a:srgbClr val="5DB5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white speech bubble with words cut out of it&#10;&#10;Description automatically generated">
            <a:extLst>
              <a:ext uri="{FF2B5EF4-FFF2-40B4-BE49-F238E27FC236}">
                <a16:creationId xmlns:a16="http://schemas.microsoft.com/office/drawing/2014/main" id="{EC887BEC-8320-727B-C919-08F7439EAC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2227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91091950-5655-45D2-858E-FE8CBE0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9934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155</TotalTime>
  <Words>222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Arial</vt:lpstr>
      <vt:lpstr>Calibri</vt:lpstr>
      <vt:lpstr>Century Gothic</vt:lpstr>
      <vt:lpstr>Century Gothic (Body)</vt:lpstr>
      <vt:lpstr>ff2</vt:lpstr>
      <vt:lpstr>Google Sans</vt:lpstr>
      <vt:lpstr>Wingdings</vt:lpstr>
      <vt:lpstr>Wingdings 3</vt:lpstr>
      <vt:lpstr>Ion</vt:lpstr>
      <vt:lpstr>EMPLOYEE LEAVE  MANAGEMENT SYSTEM</vt:lpstr>
      <vt:lpstr>         WHAT IS  EMPLOYEE LEAVE MANAGEMENT SYSTEM?</vt:lpstr>
      <vt:lpstr>WHY IS IT IMPORTANT?</vt:lpstr>
      <vt:lpstr>FEATURES</vt:lpstr>
      <vt:lpstr>   BENEFITS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LEAVE  MANAGEMENT SYSTEM</dc:title>
  <dc:creator>DASARI SREE PUJITHA</dc:creator>
  <cp:lastModifiedBy>Lasya Durga Vadlamudi</cp:lastModifiedBy>
  <cp:revision>7</cp:revision>
  <dcterms:created xsi:type="dcterms:W3CDTF">2023-08-31T10:56:24Z</dcterms:created>
  <dcterms:modified xsi:type="dcterms:W3CDTF">2023-09-02T06:57:50Z</dcterms:modified>
</cp:coreProperties>
</file>